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8" r:id="rId3"/>
    <p:sldId id="266" r:id="rId4"/>
    <p:sldId id="265" r:id="rId5"/>
    <p:sldId id="259" r:id="rId6"/>
    <p:sldId id="261" r:id="rId7"/>
    <p:sldId id="279" r:id="rId8"/>
    <p:sldId id="271" r:id="rId9"/>
  </p:sldIdLst>
  <p:sldSz cx="9144000" cy="6858000" type="screen4x3"/>
  <p:notesSz cx="9926638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C3BA"/>
    <a:srgbClr val="EDE0B8"/>
    <a:srgbClr val="FF7C80"/>
    <a:srgbClr val="FCFDFA"/>
    <a:srgbClr val="F7FFF2"/>
    <a:srgbClr val="FFFEDD"/>
    <a:srgbClr val="CC9900"/>
    <a:srgbClr val="A97B03"/>
    <a:srgbClr val="9F3600"/>
    <a:srgbClr val="FF6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5B9BA-BD77-4C4B-B373-FBF72DED931B}" type="datetimeFigureOut">
              <a:rPr lang="zh-TW" altLang="en-US" smtClean="0"/>
              <a:t>2024/8/15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57175-3CFF-4DA5-BE78-747CC4BD85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1776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9F8BA-7819-4FF0-A6E1-69A48056C7C9}" type="datetimeFigureOut">
              <a:rPr lang="zh-TW" altLang="en-US" smtClean="0"/>
              <a:t>2024/8/15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50900"/>
            <a:ext cx="3055938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A852C-DC98-4BC8-98C6-D9C666115F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657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老師可以更雞婆或細膩一點，用這四個密碼來觀察，我們的學生是不是正在受暴。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C87CC-73A5-4DBF-86AF-129FE9A69039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8702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F6D4-E540-4FF4-8185-AA2FDCF67B4C}" type="datetimeFigureOut">
              <a:rPr lang="zh-TW" altLang="en-US" smtClean="0"/>
              <a:t>2024/8/15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822E-5020-4B22-A941-324BDC14F6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4695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F6D4-E540-4FF4-8185-AA2FDCF67B4C}" type="datetimeFigureOut">
              <a:rPr lang="zh-TW" altLang="en-US" smtClean="0"/>
              <a:t>2024/8/15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822E-5020-4B22-A941-324BDC14F6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485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F6D4-E540-4FF4-8185-AA2FDCF67B4C}" type="datetimeFigureOut">
              <a:rPr lang="zh-TW" altLang="en-US" smtClean="0"/>
              <a:t>2024/8/15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822E-5020-4B22-A941-324BDC14F6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8321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F6D4-E540-4FF4-8185-AA2FDCF67B4C}" type="datetimeFigureOut">
              <a:rPr lang="zh-TW" altLang="en-US" smtClean="0"/>
              <a:t>2024/8/15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822E-5020-4B22-A941-324BDC14F6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720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F6D4-E540-4FF4-8185-AA2FDCF67B4C}" type="datetimeFigureOut">
              <a:rPr lang="zh-TW" altLang="en-US" smtClean="0"/>
              <a:t>2024/8/15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822E-5020-4B22-A941-324BDC14F6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7239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F6D4-E540-4FF4-8185-AA2FDCF67B4C}" type="datetimeFigureOut">
              <a:rPr lang="zh-TW" altLang="en-US" smtClean="0"/>
              <a:t>2024/8/15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822E-5020-4B22-A941-324BDC14F6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375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F6D4-E540-4FF4-8185-AA2FDCF67B4C}" type="datetimeFigureOut">
              <a:rPr lang="zh-TW" altLang="en-US" smtClean="0"/>
              <a:t>2024/8/15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822E-5020-4B22-A941-324BDC14F6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3019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F6D4-E540-4FF4-8185-AA2FDCF67B4C}" type="datetimeFigureOut">
              <a:rPr lang="zh-TW" altLang="en-US" smtClean="0"/>
              <a:t>2024/8/15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822E-5020-4B22-A941-324BDC14F6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5411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F6D4-E540-4FF4-8185-AA2FDCF67B4C}" type="datetimeFigureOut">
              <a:rPr lang="zh-TW" altLang="en-US" smtClean="0"/>
              <a:t>2024/8/15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822E-5020-4B22-A941-324BDC14F6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743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F6D4-E540-4FF4-8185-AA2FDCF67B4C}" type="datetimeFigureOut">
              <a:rPr lang="zh-TW" altLang="en-US" smtClean="0"/>
              <a:t>2024/8/15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822E-5020-4B22-A941-324BDC14F6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4591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F6D4-E540-4FF4-8185-AA2FDCF67B4C}" type="datetimeFigureOut">
              <a:rPr lang="zh-TW" altLang="en-US" smtClean="0"/>
              <a:t>2024/8/15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822E-5020-4B22-A941-324BDC14F6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5282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5F6D4-E540-4FF4-8185-AA2FDCF67B4C}" type="datetimeFigureOut">
              <a:rPr lang="zh-TW" altLang="en-US" smtClean="0"/>
              <a:t>2024/8/15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9822E-5020-4B22-A941-324BDC14F6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343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-107505" y="38258"/>
            <a:ext cx="9144001" cy="6867926"/>
            <a:chOff x="0" y="0"/>
            <a:chExt cx="9144001" cy="6858000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" r="6388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grpSp>
          <p:nvGrpSpPr>
            <p:cNvPr id="3" name="群組 2"/>
            <p:cNvGrpSpPr/>
            <p:nvPr/>
          </p:nvGrpSpPr>
          <p:grpSpPr>
            <a:xfrm>
              <a:off x="1" y="3522004"/>
              <a:ext cx="9144000" cy="2552132"/>
              <a:chOff x="1" y="3522004"/>
              <a:chExt cx="9144000" cy="2552132"/>
            </a:xfrm>
          </p:grpSpPr>
          <p:pic>
            <p:nvPicPr>
              <p:cNvPr id="3076" name="Picture 4" descr="屏基醫療財團法人屏東基督教醫院兒少保護醫療服務示範中心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47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897" r="17609"/>
              <a:stretch/>
            </p:blipFill>
            <p:spPr bwMode="auto">
              <a:xfrm>
                <a:off x="1" y="3522004"/>
                <a:ext cx="9144000" cy="25521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4" descr="屏基醫療財團法人屏東基督教醫院兒少保護醫療服務示範中心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691" t="3897"/>
              <a:stretch/>
            </p:blipFill>
            <p:spPr bwMode="auto">
              <a:xfrm>
                <a:off x="7555925" y="3522004"/>
                <a:ext cx="1588076" cy="25521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矩形 1"/>
              <p:cNvSpPr/>
              <p:nvPr/>
            </p:nvSpPr>
            <p:spPr>
              <a:xfrm>
                <a:off x="3603009" y="3657600"/>
                <a:ext cx="3952916" cy="1296537"/>
              </a:xfrm>
              <a:prstGeom prst="rect">
                <a:avLst/>
              </a:prstGeom>
              <a:solidFill>
                <a:srgbClr val="F7FF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3668779" y="5186149"/>
                <a:ext cx="5475221" cy="838055"/>
              </a:xfrm>
              <a:prstGeom prst="rect">
                <a:avLst/>
              </a:prstGeom>
              <a:solidFill>
                <a:srgbClr val="F7FF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15008" y="1084794"/>
            <a:ext cx="8928992" cy="1551981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</a:pPr>
            <a:r>
              <a:rPr lang="zh-TW" altLang="en-US" sz="4000" b="1" spc="-2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兒少保與性騷、性霸、性剝削事件</a:t>
            </a:r>
          </a:p>
          <a:p>
            <a:pPr algn="ctr">
              <a:lnSpc>
                <a:spcPts val="4500"/>
              </a:lnSpc>
            </a:pPr>
            <a:r>
              <a:rPr lang="zh-TW" altLang="en-US" sz="4000" b="1" spc="-2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辨識、通報、處遇及輔導知能研習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60740" y="3903380"/>
            <a:ext cx="5216519" cy="1023344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TW" sz="4000" b="1" spc="-1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113</a:t>
            </a:r>
            <a:r>
              <a:rPr lang="zh-TW" altLang="en-US" sz="4000" b="1" spc="-1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lang="en-US" altLang="zh-TW" sz="4000" b="1" spc="-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8</a:t>
            </a:r>
            <a:r>
              <a:rPr lang="zh-TW" altLang="en-US" sz="4000" b="1" spc="-1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sz="4000" b="1" spc="-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29</a:t>
            </a:r>
            <a:r>
              <a:rPr lang="zh-TW" altLang="en-US" sz="4000" b="1" spc="-1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</a:t>
            </a:r>
            <a:r>
              <a:rPr lang="en-US" altLang="zh-TW" sz="4000" b="1" spc="-1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4000" b="1" spc="-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二</a:t>
            </a:r>
            <a:r>
              <a:rPr lang="en-US" altLang="zh-TW" sz="4000" b="1" spc="-1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endParaRPr lang="zh-TW" altLang="en-US" sz="4000" b="1" spc="-1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0"/>
              </a:spcBef>
            </a:pPr>
            <a:r>
              <a:rPr lang="zh-TW" altLang="en-US" sz="4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臺北巿西湖實驗中學</a:t>
            </a:r>
            <a:endParaRPr lang="en-US" altLang="zh-TW" sz="40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0"/>
              </a:spcBef>
            </a:pPr>
            <a:r>
              <a:rPr lang="zh-TW" altLang="en-US" sz="6600" b="1" u="sng" spc="-3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</a:t>
            </a:r>
            <a:r>
              <a:rPr lang="zh-TW" altLang="en-US" sz="6600" b="1" u="sng" spc="-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高毓璇</a:t>
            </a:r>
            <a:r>
              <a:rPr lang="zh-TW" altLang="en-US" sz="6600" b="1" u="sng" spc="-3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校長</a:t>
            </a:r>
            <a:endParaRPr lang="en-US" altLang="zh-TW" sz="6600" b="1" u="sng" spc="-3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6799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網路交友前、網路交友時、決定見面後| 全民資安素養網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74"/>
          <a:stretch/>
        </p:blipFill>
        <p:spPr bwMode="auto">
          <a:xfrm>
            <a:off x="2422895" y="-109348"/>
            <a:ext cx="7426211" cy="221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 rot="21060957">
            <a:off x="87748" y="2757"/>
            <a:ext cx="3171754" cy="19726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81029" y="2000156"/>
            <a:ext cx="87816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spc="-5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106</a:t>
            </a:r>
            <a:r>
              <a:rPr lang="zh-TW" altLang="en-US" sz="2000" spc="-5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年「兒童及少年性剝削防制條例」修法實施以來，</a:t>
            </a:r>
            <a:r>
              <a:rPr lang="zh-TW" altLang="en-US" sz="2400" b="1" spc="-5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網路性剝削</a:t>
            </a:r>
            <a:r>
              <a:rPr lang="zh-TW" altLang="en-US" b="1" spc="-5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2000" spc="-5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案件通報數量攀升，被害人年齡層亦逐年下降，新北市家防中心受理的通報個案中，發現</a:t>
            </a:r>
            <a:r>
              <a:rPr lang="zh-TW" altLang="en-US" sz="2400" b="1" spc="-5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被害人最小年齡才</a:t>
            </a:r>
            <a:r>
              <a:rPr lang="en-US" altLang="zh-TW" sz="2400" b="1" spc="-5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</a:t>
            </a:r>
            <a:r>
              <a:rPr lang="zh-TW" altLang="en-US" sz="2400" b="1" spc="-5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歲</a:t>
            </a:r>
            <a:r>
              <a:rPr lang="zh-TW" altLang="en-US" sz="2000" spc="-5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，呼籲家長務必</a:t>
            </a:r>
            <a:r>
              <a:rPr lang="zh-TW" altLang="en-US" sz="2400" b="1" spc="-5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關心孩子的網路和手機世界</a:t>
            </a:r>
            <a:r>
              <a:rPr lang="zh-TW" altLang="en-US" sz="2000" spc="-5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</p:txBody>
      </p:sp>
      <p:sp>
        <p:nvSpPr>
          <p:cNvPr id="6" name="文字方塊 5"/>
          <p:cNvSpPr txBox="1"/>
          <p:nvPr/>
        </p:nvSpPr>
        <p:spPr>
          <a:xfrm rot="21100658">
            <a:off x="250162" y="106967"/>
            <a:ext cx="3053751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zh-TW" altLang="en-US" sz="5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兒少保護</a:t>
            </a:r>
            <a:r>
              <a:rPr lang="zh-TW" altLang="en-US" sz="7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新挑戰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3156312" y="904625"/>
            <a:ext cx="6202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spc="-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手機網路</a:t>
            </a:r>
            <a:r>
              <a:rPr lang="en-US" altLang="zh-TW" sz="4000" b="1" spc="-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lang="zh-TW" altLang="en-US" sz="4000" b="1" spc="-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讓兒少身陷危機</a:t>
            </a:r>
          </a:p>
        </p:txBody>
      </p:sp>
      <p:pic>
        <p:nvPicPr>
          <p:cNvPr id="1026" name="Picture 2" descr="手機或影響孩子大腦皮層美科技人士限制子女使用| 手機危害| 電子產品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2"/>
          <a:stretch/>
        </p:blipFill>
        <p:spPr bwMode="auto">
          <a:xfrm>
            <a:off x="4516373" y="3210560"/>
            <a:ext cx="4251516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263777" y="3156462"/>
            <a:ext cx="55209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107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年兒少遭網路性剝削的手法，多</a:t>
            </a:r>
            <a:endParaRPr lang="en-US" altLang="zh-TW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2300"/>
              </a:lnSpc>
            </a:pP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為陌生網友以「</a:t>
            </a:r>
            <a:r>
              <a:rPr lang="zh-TW" altLang="en-US" sz="20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遊戲點數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」</a:t>
            </a:r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或「</a:t>
            </a:r>
            <a:endParaRPr lang="en-US" altLang="zh-TW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2300"/>
              </a:lnSpc>
            </a:pPr>
            <a:r>
              <a:rPr lang="zh-TW" altLang="en-US" sz="2000" b="1" spc="-8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教導認識身體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」為由誘騙兒少的私密</a:t>
            </a:r>
            <a:endParaRPr lang="en-US" altLang="zh-TW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2300"/>
              </a:lnSpc>
            </a:pP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影像 </a:t>
            </a:r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也有「</a:t>
            </a:r>
            <a:r>
              <a:rPr lang="zh-TW" altLang="en-US" sz="2000" b="1" spc="-4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韓團經紀人海選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」及「</a:t>
            </a:r>
            <a:endParaRPr lang="en-US" altLang="zh-TW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2300"/>
              </a:lnSpc>
            </a:pPr>
            <a:r>
              <a:rPr lang="zh-TW" altLang="en-US" sz="20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偶像粉絲團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」</a:t>
            </a:r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…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等誘因誘騙兒少。</a:t>
            </a:r>
            <a:endParaRPr lang="en-US" altLang="zh-TW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2300"/>
              </a:lnSpc>
              <a:spcBef>
                <a:spcPts val="2400"/>
              </a:spcBef>
            </a:pPr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108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年則以「</a:t>
            </a:r>
            <a:r>
              <a:rPr lang="zh-TW" altLang="en-US" sz="20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偷拍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」</a:t>
            </a:r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「</a:t>
            </a:r>
            <a:r>
              <a:rPr lang="zh-TW" altLang="en-US" sz="20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網路交友性</a:t>
            </a:r>
            <a:endParaRPr lang="en-US" altLang="zh-TW" sz="2000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2300"/>
              </a:lnSpc>
            </a:pPr>
            <a:r>
              <a:rPr lang="zh-TW" altLang="en-US" sz="20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愛視訊遭人側錄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」為大宗，加害人</a:t>
            </a:r>
            <a:endParaRPr lang="en-US" altLang="zh-TW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2300"/>
              </a:lnSpc>
            </a:pP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取得兒少不雅影像後，</a:t>
            </a:r>
            <a:r>
              <a:rPr lang="zh-TW" altLang="en-US" sz="20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再進一步脅</a:t>
            </a:r>
            <a:endParaRPr lang="en-US" altLang="zh-TW" sz="20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2300"/>
              </a:lnSpc>
            </a:pPr>
            <a:r>
              <a:rPr lang="zh-TW" altLang="en-US" sz="20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迫兒少拍攝更多裸露影像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。兒少因</a:t>
            </a:r>
            <a:endParaRPr lang="en-US" altLang="zh-TW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2300"/>
              </a:lnSpc>
            </a:pP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網路使用方便及性好奇，很容易失</a:t>
            </a:r>
            <a:endParaRPr lang="en-US" altLang="zh-TW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2300"/>
              </a:lnSpc>
            </a:pP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去警覺而發生狀況。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6539053" y="1496059"/>
            <a:ext cx="2559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自立晚報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2020/07/17</a:t>
            </a:r>
            <a:endParaRPr lang="zh-TW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34409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字方塊 18"/>
          <p:cNvSpPr txBox="1"/>
          <p:nvPr/>
        </p:nvSpPr>
        <p:spPr>
          <a:xfrm>
            <a:off x="4067944" y="3429000"/>
            <a:ext cx="640871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3900" b="1" spc="-5000" dirty="0">
                <a:solidFill>
                  <a:schemeClr val="accent4">
                    <a:lumMod val="75000"/>
                    <a:alpha val="28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家暴</a:t>
            </a:r>
          </a:p>
        </p:txBody>
      </p:sp>
      <p:sp>
        <p:nvSpPr>
          <p:cNvPr id="18" name="文字方塊 17"/>
          <p:cNvSpPr txBox="1"/>
          <p:nvPr/>
        </p:nvSpPr>
        <p:spPr>
          <a:xfrm rot="21083412">
            <a:off x="87467" y="450473"/>
            <a:ext cx="4296693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800" b="1" dirty="0">
                <a:solidFill>
                  <a:srgbClr val="FFC000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辨識</a:t>
            </a:r>
            <a:r>
              <a:rPr lang="zh-TW" altLang="en-US" sz="3800" b="1" dirty="0">
                <a:solidFill>
                  <a:srgbClr val="FFFF00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孩子是否</a:t>
            </a:r>
            <a:endParaRPr lang="en-US" altLang="zh-TW" sz="3800" b="1" dirty="0">
              <a:solidFill>
                <a:srgbClr val="FFFF00"/>
              </a:solidFill>
              <a:effectLst>
                <a:glow rad="127000">
                  <a:schemeClr val="bg2">
                    <a:lumMod val="1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5000"/>
              </a:lnSpc>
            </a:pPr>
            <a:r>
              <a:rPr lang="zh-TW" altLang="en-US" sz="3800" b="1" dirty="0">
                <a:solidFill>
                  <a:srgbClr val="FFFF00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正存在著家暴風險</a:t>
            </a:r>
            <a:r>
              <a:rPr lang="en-US" altLang="zh-TW" sz="3800" b="1" dirty="0">
                <a:solidFill>
                  <a:srgbClr val="FFFF00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?</a:t>
            </a:r>
            <a:endParaRPr lang="zh-TW" altLang="en-US" sz="3800" b="1" dirty="0">
              <a:solidFill>
                <a:srgbClr val="FFFF00"/>
              </a:solidFill>
              <a:effectLst>
                <a:glow rad="127000">
                  <a:schemeClr val="bg2">
                    <a:lumMod val="1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105" name="Text Box 17"/>
          <p:cNvSpPr txBox="1">
            <a:spLocks noChangeArrowheads="1"/>
          </p:cNvSpPr>
          <p:nvPr/>
        </p:nvSpPr>
        <p:spPr bwMode="gray">
          <a:xfrm>
            <a:off x="1576700" y="2365857"/>
            <a:ext cx="1728000" cy="707886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prstDash val="sysDash"/>
            <a:miter lim="800000"/>
            <a:headEnd/>
            <a:tailEnd/>
          </a:ln>
          <a:effectLst>
            <a:glow rad="101600">
              <a:schemeClr val="bg2">
                <a:lumMod val="10000"/>
                <a:alpha val="60000"/>
              </a:schemeClr>
            </a:glow>
          </a:effectLst>
        </p:spPr>
        <p:txBody>
          <a:bodyPr wrap="square" anchor="ctr" anchorCtr="0">
            <a:spAutoFit/>
          </a:bodyPr>
          <a:lstStyle/>
          <a:p>
            <a:pPr algn="ctr" eaLnBrk="0" hangingPunct="0">
              <a:defRPr/>
            </a:pPr>
            <a:r>
              <a:rPr lang="zh-TW" altLang="en-US" sz="4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身體</a:t>
            </a:r>
          </a:p>
        </p:txBody>
      </p:sp>
      <p:sp>
        <p:nvSpPr>
          <p:cNvPr id="7186" name="Text Box 24"/>
          <p:cNvSpPr txBox="1">
            <a:spLocks noChangeArrowheads="1"/>
          </p:cNvSpPr>
          <p:nvPr/>
        </p:nvSpPr>
        <p:spPr bwMode="auto">
          <a:xfrm>
            <a:off x="92594" y="2595384"/>
            <a:ext cx="800219" cy="472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家暴虐待</a:t>
            </a:r>
            <a:r>
              <a:rPr lang="ja-JP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の</a:t>
            </a:r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指標</a:t>
            </a:r>
          </a:p>
        </p:txBody>
      </p:sp>
      <p:sp>
        <p:nvSpPr>
          <p:cNvPr id="38" name="Text Box 17"/>
          <p:cNvSpPr txBox="1">
            <a:spLocks noChangeArrowheads="1"/>
          </p:cNvSpPr>
          <p:nvPr/>
        </p:nvSpPr>
        <p:spPr bwMode="gray">
          <a:xfrm>
            <a:off x="1576700" y="3519347"/>
            <a:ext cx="1728000" cy="707886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bg1"/>
            </a:solidFill>
            <a:prstDash val="sysDash"/>
            <a:miter lim="800000"/>
            <a:headEnd/>
            <a:tailEnd/>
          </a:ln>
          <a:effectLst>
            <a:glow rad="101600">
              <a:schemeClr val="bg2">
                <a:lumMod val="10000"/>
                <a:alpha val="60000"/>
              </a:schemeClr>
            </a:glow>
          </a:effectLst>
        </p:spPr>
        <p:txBody>
          <a:bodyPr wrap="square" anchor="ctr" anchorCtr="0">
            <a:spAutoFit/>
          </a:bodyPr>
          <a:lstStyle/>
          <a:p>
            <a:pPr algn="ctr" eaLnBrk="0" hangingPunct="0">
              <a:defRPr/>
            </a:pPr>
            <a:r>
              <a:rPr lang="zh-TW" altLang="en-US" sz="4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心理</a:t>
            </a:r>
          </a:p>
        </p:txBody>
      </p:sp>
      <p:sp>
        <p:nvSpPr>
          <p:cNvPr id="39" name="Text Box 17"/>
          <p:cNvSpPr txBox="1">
            <a:spLocks noChangeArrowheads="1"/>
          </p:cNvSpPr>
          <p:nvPr/>
        </p:nvSpPr>
        <p:spPr bwMode="gray">
          <a:xfrm>
            <a:off x="1576700" y="4659281"/>
            <a:ext cx="1728000" cy="707886"/>
          </a:xfrm>
          <a:prstGeom prst="rect">
            <a:avLst/>
          </a:prstGeom>
          <a:solidFill>
            <a:srgbClr val="92D050"/>
          </a:solidFill>
          <a:ln w="38100" algn="ctr">
            <a:solidFill>
              <a:schemeClr val="bg1"/>
            </a:solidFill>
            <a:prstDash val="sysDash"/>
            <a:miter lim="800000"/>
            <a:headEnd/>
            <a:tailEnd/>
          </a:ln>
          <a:effectLst>
            <a:glow rad="101600">
              <a:schemeClr val="bg2">
                <a:lumMod val="10000"/>
                <a:alpha val="60000"/>
              </a:schemeClr>
            </a:glow>
          </a:effectLst>
        </p:spPr>
        <p:txBody>
          <a:bodyPr wrap="square" anchor="ctr" anchorCtr="0">
            <a:spAutoFit/>
          </a:bodyPr>
          <a:lstStyle/>
          <a:p>
            <a:pPr algn="ctr" eaLnBrk="0" hangingPunct="0">
              <a:defRPr/>
            </a:pPr>
            <a:r>
              <a:rPr lang="zh-TW" altLang="en-US" sz="4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行為</a:t>
            </a:r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gray">
          <a:xfrm>
            <a:off x="1576700" y="5811409"/>
            <a:ext cx="1728000" cy="707886"/>
          </a:xfrm>
          <a:prstGeom prst="rect">
            <a:avLst/>
          </a:prstGeom>
          <a:solidFill>
            <a:srgbClr val="00B0F0"/>
          </a:solidFill>
          <a:ln w="38100" algn="ctr">
            <a:solidFill>
              <a:schemeClr val="bg1"/>
            </a:solidFill>
            <a:prstDash val="sysDash"/>
            <a:miter lim="800000"/>
            <a:headEnd/>
            <a:tailEnd/>
          </a:ln>
          <a:effectLst>
            <a:glow rad="101600">
              <a:schemeClr val="bg2">
                <a:lumMod val="10000"/>
                <a:alpha val="60000"/>
              </a:schemeClr>
            </a:glow>
          </a:effectLst>
        </p:spPr>
        <p:txBody>
          <a:bodyPr wrap="square" anchor="ctr" anchorCtr="0">
            <a:spAutoFit/>
          </a:bodyPr>
          <a:lstStyle/>
          <a:p>
            <a:pPr algn="ctr" eaLnBrk="0" hangingPunct="0">
              <a:defRPr/>
            </a:pPr>
            <a:r>
              <a:rPr lang="zh-TW" altLang="en-US" sz="4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家庭</a:t>
            </a:r>
          </a:p>
        </p:txBody>
      </p:sp>
      <p:sp>
        <p:nvSpPr>
          <p:cNvPr id="7176" name="Line 26"/>
          <p:cNvSpPr>
            <a:spLocks noChangeShapeType="1"/>
          </p:cNvSpPr>
          <p:nvPr/>
        </p:nvSpPr>
        <p:spPr bwMode="auto">
          <a:xfrm flipH="1">
            <a:off x="854436" y="2564904"/>
            <a:ext cx="0" cy="376400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77" name="Line 27"/>
          <p:cNvSpPr>
            <a:spLocks noChangeShapeType="1"/>
          </p:cNvSpPr>
          <p:nvPr/>
        </p:nvSpPr>
        <p:spPr bwMode="auto">
          <a:xfrm>
            <a:off x="854437" y="2594058"/>
            <a:ext cx="720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78" name="Line 28"/>
          <p:cNvSpPr>
            <a:spLocks noChangeShapeType="1"/>
          </p:cNvSpPr>
          <p:nvPr/>
        </p:nvSpPr>
        <p:spPr bwMode="auto">
          <a:xfrm>
            <a:off x="855528" y="3863480"/>
            <a:ext cx="720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79" name="Line 29"/>
          <p:cNvSpPr>
            <a:spLocks noChangeShapeType="1"/>
          </p:cNvSpPr>
          <p:nvPr/>
        </p:nvSpPr>
        <p:spPr bwMode="auto">
          <a:xfrm>
            <a:off x="855528" y="5177930"/>
            <a:ext cx="720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80" name="Line 30"/>
          <p:cNvSpPr>
            <a:spLocks noChangeShapeType="1"/>
          </p:cNvSpPr>
          <p:nvPr/>
        </p:nvSpPr>
        <p:spPr bwMode="auto">
          <a:xfrm>
            <a:off x="854437" y="6301880"/>
            <a:ext cx="720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3215" name="AutoShape 31"/>
          <p:cNvSpPr>
            <a:spLocks noChangeArrowheads="1"/>
          </p:cNvSpPr>
          <p:nvPr/>
        </p:nvSpPr>
        <p:spPr bwMode="auto">
          <a:xfrm>
            <a:off x="4330930" y="116632"/>
            <a:ext cx="4792993" cy="2355519"/>
          </a:xfrm>
          <a:prstGeom prst="wedgeRoundRectCallout">
            <a:avLst>
              <a:gd name="adj1" fmla="val -72678"/>
              <a:gd name="adj2" fmla="val 58633"/>
              <a:gd name="adj3" fmla="val 16667"/>
            </a:avLst>
          </a:prstGeom>
          <a:solidFill>
            <a:srgbClr val="FF0000"/>
          </a:solidFill>
          <a:ln w="38100">
            <a:solidFill>
              <a:schemeClr val="bg1"/>
            </a:solidFill>
            <a:prstDash val="sysDash"/>
            <a:miter lim="800000"/>
            <a:headEnd/>
            <a:tailEnd/>
          </a:ln>
          <a:effectLst>
            <a:glow rad="101600">
              <a:schemeClr val="bg2">
                <a:lumMod val="10000"/>
                <a:alpha val="60000"/>
              </a:schemeClr>
            </a:glow>
          </a:effectLst>
        </p:spPr>
        <p:txBody>
          <a:bodyPr lIns="108000" tIns="0" rIns="0"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zh-TW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瘀傷挫傷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：不明原因瘀傷新舊傷，棍打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2000"/>
              </a:lnSpc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繩鞭或勒痕</a:t>
            </a:r>
          </a:p>
          <a:p>
            <a:pPr eaLnBrk="1" hangingPunct="1">
              <a:lnSpc>
                <a:spcPts val="2000"/>
              </a:lnSpc>
            </a:pPr>
            <a:r>
              <a:rPr lang="zh-TW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燒傷燙傷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：香菸、熨斗等明顯形狀燙傷</a:t>
            </a:r>
          </a:p>
          <a:p>
            <a:pPr eaLnBrk="1" hangingPunct="1">
              <a:lnSpc>
                <a:spcPts val="2000"/>
              </a:lnSpc>
            </a:pPr>
            <a:r>
              <a:rPr lang="zh-TW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咬</a:t>
            </a:r>
            <a:r>
              <a:rPr lang="zh-TW" altLang="en-US" sz="1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</a:t>
            </a:r>
            <a:r>
              <a:rPr lang="zh-TW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傷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：齒痕間距超過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公分</a:t>
            </a:r>
          </a:p>
          <a:p>
            <a:pPr eaLnBrk="1" hangingPunct="1">
              <a:lnSpc>
                <a:spcPts val="2000"/>
              </a:lnSpc>
            </a:pPr>
            <a:r>
              <a:rPr lang="zh-TW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顏面傷害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：貓熊眼、耳朵瘀傷、頭髮參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2000"/>
              </a:lnSpc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差不齊或禿頭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2000"/>
              </a:lnSpc>
            </a:pPr>
            <a:r>
              <a:rPr lang="zh-TW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頭部傷害、腹部傷害 、骨折</a:t>
            </a:r>
          </a:p>
          <a:p>
            <a:pPr eaLnBrk="1" hangingPunct="1">
              <a:lnSpc>
                <a:spcPts val="2000"/>
              </a:lnSpc>
            </a:pPr>
            <a:r>
              <a:rPr lang="zh-TW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性</a:t>
            </a:r>
            <a:r>
              <a:rPr lang="zh-TW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</a:t>
            </a:r>
            <a:r>
              <a:rPr lang="zh-TW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侵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：身體出現異狀、舉止異常</a:t>
            </a:r>
          </a:p>
        </p:txBody>
      </p:sp>
      <p:sp>
        <p:nvSpPr>
          <p:cNvPr id="93216" name="AutoShape 32"/>
          <p:cNvSpPr>
            <a:spLocks noChangeArrowheads="1"/>
          </p:cNvSpPr>
          <p:nvPr/>
        </p:nvSpPr>
        <p:spPr bwMode="auto">
          <a:xfrm>
            <a:off x="4319464" y="2348880"/>
            <a:ext cx="4804460" cy="1380346"/>
          </a:xfrm>
          <a:prstGeom prst="wedgeRoundRectCallout">
            <a:avLst>
              <a:gd name="adj1" fmla="val -73589"/>
              <a:gd name="adj2" fmla="val 55873"/>
              <a:gd name="adj3" fmla="val 16667"/>
            </a:avLst>
          </a:prstGeom>
          <a:solidFill>
            <a:srgbClr val="FFC000"/>
          </a:solidFill>
          <a:ln w="38100">
            <a:solidFill>
              <a:schemeClr val="bg1"/>
            </a:solidFill>
            <a:prstDash val="sysDash"/>
            <a:miter lim="800000"/>
            <a:headEnd/>
            <a:tailEnd/>
          </a:ln>
          <a:effectLst>
            <a:glow rad="101600">
              <a:schemeClr val="bg2">
                <a:lumMod val="10000"/>
                <a:alpha val="60000"/>
              </a:schemeClr>
            </a:glow>
          </a:effectLst>
        </p:spPr>
        <p:txBody>
          <a:bodyPr lIns="108000" rIns="0"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zh-TW" altLang="en-US" sz="2000" b="1" dirty="0">
                <a:solidFill>
                  <a:sysClr val="windowText" lastClr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疑似精神虐待</a:t>
            </a:r>
          </a:p>
          <a:p>
            <a:pPr eaLnBrk="1" hangingPunct="1">
              <a:lnSpc>
                <a:spcPts val="2200"/>
              </a:lnSpc>
            </a:pPr>
            <a:r>
              <a:rPr lang="zh-TW" altLang="en-US" sz="2000" b="1" dirty="0">
                <a:solidFill>
                  <a:sysClr val="windowText" lastClr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偏差習慣</a:t>
            </a:r>
            <a:r>
              <a:rPr lang="zh-TW" altLang="en-US" sz="2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：如尿床、退縮、攻擊或欺負   </a:t>
            </a:r>
            <a:endParaRPr lang="en-US" altLang="zh-TW" sz="20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2200"/>
              </a:lnSpc>
            </a:pPr>
            <a:r>
              <a:rPr lang="zh-TW" altLang="en-US" sz="2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同學、易自責、自我概念低</a:t>
            </a:r>
          </a:p>
          <a:p>
            <a:pPr eaLnBrk="1" hangingPunct="1">
              <a:lnSpc>
                <a:spcPts val="2200"/>
              </a:lnSpc>
            </a:pPr>
            <a:r>
              <a:rPr lang="zh-TW" altLang="en-US" sz="2000" b="1" dirty="0">
                <a:solidFill>
                  <a:sysClr val="windowText" lastClr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疑似疏忽</a:t>
            </a:r>
            <a:r>
              <a:rPr lang="zh-TW" altLang="en-US" sz="2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：身體、行為舉止出現異常</a:t>
            </a:r>
          </a:p>
        </p:txBody>
      </p:sp>
      <p:sp>
        <p:nvSpPr>
          <p:cNvPr id="93217" name="AutoShape 33"/>
          <p:cNvSpPr>
            <a:spLocks noChangeArrowheads="1"/>
          </p:cNvSpPr>
          <p:nvPr/>
        </p:nvSpPr>
        <p:spPr bwMode="auto">
          <a:xfrm>
            <a:off x="4319464" y="3717032"/>
            <a:ext cx="4804460" cy="1368152"/>
          </a:xfrm>
          <a:prstGeom prst="wedgeRoundRectCallout">
            <a:avLst>
              <a:gd name="adj1" fmla="val -73727"/>
              <a:gd name="adj2" fmla="val 37895"/>
              <a:gd name="adj3" fmla="val 16667"/>
            </a:avLst>
          </a:prstGeom>
          <a:solidFill>
            <a:srgbClr val="92D050"/>
          </a:solidFill>
          <a:ln w="38100">
            <a:solidFill>
              <a:schemeClr val="bg1"/>
            </a:solidFill>
            <a:prstDash val="sysDash"/>
            <a:miter lim="800000"/>
            <a:headEnd/>
            <a:tailEnd/>
          </a:ln>
          <a:effectLst>
            <a:glow rad="101600">
              <a:schemeClr val="bg2">
                <a:lumMod val="10000"/>
                <a:alpha val="60000"/>
              </a:schemeClr>
            </a:glow>
          </a:effec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zh-TW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上課不專心、成績嚴重退步</a:t>
            </a:r>
          </a:p>
          <a:p>
            <a:pPr eaLnBrk="1" hangingPunct="1">
              <a:lnSpc>
                <a:spcPts val="2200"/>
              </a:lnSpc>
            </a:pPr>
            <a:r>
              <a:rPr lang="zh-TW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出現攻擊和挑釁他人的行為</a:t>
            </a:r>
          </a:p>
          <a:p>
            <a:pPr eaLnBrk="1" hangingPunct="1">
              <a:lnSpc>
                <a:spcPts val="2200"/>
              </a:lnSpc>
            </a:pPr>
            <a:r>
              <a:rPr lang="zh-TW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自我傷害</a:t>
            </a:r>
          </a:p>
          <a:p>
            <a:pPr eaLnBrk="1" hangingPunct="1">
              <a:lnSpc>
                <a:spcPts val="2200"/>
              </a:lnSpc>
            </a:pPr>
            <a:r>
              <a:rPr lang="zh-TW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逃家逃學、害怕父母親，親子關係不佳</a:t>
            </a:r>
          </a:p>
        </p:txBody>
      </p:sp>
      <p:sp>
        <p:nvSpPr>
          <p:cNvPr id="93218" name="AutoShape 34"/>
          <p:cNvSpPr>
            <a:spLocks noChangeArrowheads="1"/>
          </p:cNvSpPr>
          <p:nvPr/>
        </p:nvSpPr>
        <p:spPr bwMode="auto">
          <a:xfrm>
            <a:off x="4319464" y="5013176"/>
            <a:ext cx="4804460" cy="1844824"/>
          </a:xfrm>
          <a:prstGeom prst="wedgeRoundRectCallout">
            <a:avLst>
              <a:gd name="adj1" fmla="val -75274"/>
              <a:gd name="adj2" fmla="val 14875"/>
              <a:gd name="adj3" fmla="val 16667"/>
            </a:avLst>
          </a:prstGeom>
          <a:solidFill>
            <a:srgbClr val="00B0F0"/>
          </a:solidFill>
          <a:ln w="38100">
            <a:solidFill>
              <a:schemeClr val="bg1"/>
            </a:solidFill>
            <a:prstDash val="sysDash"/>
            <a:miter lim="800000"/>
            <a:headEnd/>
            <a:tailEnd/>
          </a:ln>
          <a:effectLst>
            <a:glow rad="101600">
              <a:schemeClr val="bg2">
                <a:lumMod val="10000"/>
                <a:alpha val="60000"/>
              </a:schemeClr>
            </a:glow>
          </a:effectLst>
        </p:spPr>
        <p:txBody>
          <a:bodyPr lIns="72000" rIns="0"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zh-TW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婚姻關係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：父母婚姻衝突、離婚、同居</a:t>
            </a:r>
          </a:p>
          <a:p>
            <a:pPr eaLnBrk="1" hangingPunct="1">
              <a:lnSpc>
                <a:spcPts val="2000"/>
              </a:lnSpc>
            </a:pPr>
            <a:r>
              <a:rPr lang="zh-TW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身心健康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：家人酗酒 、吸毒、罹患精神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2000"/>
              </a:lnSpc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疾病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如：憂鬱症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2000"/>
              </a:lnSpc>
            </a:pPr>
            <a:r>
              <a:rPr lang="zh-TW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經濟情況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：父母親失業、工作不穩定或 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2000"/>
              </a:lnSpc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有負債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躲債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情況</a:t>
            </a:r>
          </a:p>
          <a:p>
            <a:pPr eaLnBrk="1" hangingPunct="1">
              <a:lnSpc>
                <a:spcPts val="2000"/>
              </a:lnSpc>
            </a:pPr>
            <a:r>
              <a:rPr lang="zh-TW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居住情況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：剛搬家、租屋</a:t>
            </a:r>
          </a:p>
        </p:txBody>
      </p:sp>
    </p:spTree>
    <p:extLst>
      <p:ext uri="{BB962C8B-B14F-4D97-AF65-F5344CB8AC3E}">
        <p14:creationId xmlns:p14="http://schemas.microsoft.com/office/powerpoint/2010/main" val="3489133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橢圓 19"/>
          <p:cNvSpPr/>
          <p:nvPr/>
        </p:nvSpPr>
        <p:spPr>
          <a:xfrm>
            <a:off x="0" y="884913"/>
            <a:ext cx="6192768" cy="5856455"/>
          </a:xfrm>
          <a:prstGeom prst="ellipse">
            <a:avLst/>
          </a:prstGeom>
          <a:solidFill>
            <a:srgbClr val="FF7C8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gray">
          <a:xfrm>
            <a:off x="3418813" y="1443719"/>
            <a:ext cx="2031356" cy="707886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prstDash val="sysDash"/>
            <a:miter lim="800000"/>
            <a:headEnd/>
            <a:tailEnd/>
          </a:ln>
          <a:effectLst>
            <a:glow rad="101600">
              <a:schemeClr val="bg2">
                <a:lumMod val="10000"/>
                <a:alpha val="60000"/>
              </a:schemeClr>
            </a:glow>
          </a:effectLst>
        </p:spPr>
        <p:txBody>
          <a:bodyPr wrap="square" anchor="ctr" anchorCtr="0">
            <a:spAutoFit/>
          </a:bodyPr>
          <a:lstStyle/>
          <a:p>
            <a:pPr algn="ctr" eaLnBrk="0" hangingPunct="0">
              <a:defRPr/>
            </a:pPr>
            <a:r>
              <a:rPr lang="zh-TW" altLang="en-US" sz="4000" b="1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性騷擾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gray">
          <a:xfrm>
            <a:off x="3418814" y="3268692"/>
            <a:ext cx="2031356" cy="707886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bg1"/>
            </a:solidFill>
            <a:prstDash val="sysDash"/>
            <a:miter lim="800000"/>
            <a:headEnd/>
            <a:tailEnd/>
          </a:ln>
          <a:effectLst>
            <a:glow rad="101600">
              <a:schemeClr val="bg2">
                <a:lumMod val="10000"/>
                <a:alpha val="60000"/>
              </a:schemeClr>
            </a:glow>
          </a:effectLst>
        </p:spPr>
        <p:txBody>
          <a:bodyPr wrap="square" anchor="ctr" anchorCtr="0">
            <a:spAutoFit/>
          </a:bodyPr>
          <a:lstStyle/>
          <a:p>
            <a:pPr algn="ctr" eaLnBrk="0" hangingPunct="0">
              <a:defRPr/>
            </a:pPr>
            <a:r>
              <a:rPr lang="zh-TW" altLang="en-US" sz="4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性侵害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gray">
          <a:xfrm>
            <a:off x="3418813" y="5329317"/>
            <a:ext cx="2031356" cy="707886"/>
          </a:xfrm>
          <a:prstGeom prst="rect">
            <a:avLst/>
          </a:prstGeom>
          <a:solidFill>
            <a:srgbClr val="92D050"/>
          </a:solidFill>
          <a:ln w="38100" algn="ctr">
            <a:solidFill>
              <a:schemeClr val="bg1"/>
            </a:solidFill>
            <a:prstDash val="sysDash"/>
            <a:miter lim="800000"/>
            <a:headEnd/>
            <a:tailEnd/>
          </a:ln>
          <a:effectLst>
            <a:glow rad="101600">
              <a:schemeClr val="bg2">
                <a:lumMod val="10000"/>
                <a:alpha val="60000"/>
              </a:schemeClr>
            </a:glow>
          </a:effectLst>
        </p:spPr>
        <p:txBody>
          <a:bodyPr wrap="square" anchor="ctr" anchorCtr="0">
            <a:spAutoFit/>
          </a:bodyPr>
          <a:lstStyle/>
          <a:p>
            <a:pPr algn="ctr" eaLnBrk="0" hangingPunct="0">
              <a:defRPr/>
            </a:pPr>
            <a:r>
              <a:rPr lang="zh-TW" altLang="en-US" sz="4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性霸凌</a:t>
            </a:r>
          </a:p>
        </p:txBody>
      </p:sp>
      <p:sp>
        <p:nvSpPr>
          <p:cNvPr id="10" name="AutoShape 31"/>
          <p:cNvSpPr>
            <a:spLocks noChangeArrowheads="1"/>
          </p:cNvSpPr>
          <p:nvPr/>
        </p:nvSpPr>
        <p:spPr bwMode="auto">
          <a:xfrm>
            <a:off x="5597017" y="1150680"/>
            <a:ext cx="3295543" cy="1505353"/>
          </a:xfrm>
          <a:prstGeom prst="wedgeRoundRectCallout">
            <a:avLst>
              <a:gd name="adj1" fmla="val -47635"/>
              <a:gd name="adj2" fmla="val -2871"/>
              <a:gd name="adj3" fmla="val 16667"/>
            </a:avLst>
          </a:prstGeom>
          <a:solidFill>
            <a:srgbClr val="FF0000"/>
          </a:solidFill>
          <a:ln w="38100">
            <a:solidFill>
              <a:schemeClr val="bg1"/>
            </a:solidFill>
            <a:prstDash val="sysDash"/>
            <a:miter lim="800000"/>
            <a:headEnd/>
            <a:tailEnd/>
          </a:ln>
          <a:effectLst>
            <a:glow rad="101600">
              <a:schemeClr val="bg2">
                <a:lumMod val="10000"/>
                <a:alpha val="60000"/>
              </a:schemeClr>
            </a:glow>
          </a:effectLst>
        </p:spPr>
        <p:txBody>
          <a:bodyPr lIns="108000" tIns="0" rIns="0" bIns="0" anchor="ctr" anchorCtr="0"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ts val="2400"/>
              </a:lnSpc>
            </a:pPr>
            <a:r>
              <a:rPr lang="zh-TW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與性或性別有關的</a:t>
            </a:r>
            <a:r>
              <a:rPr lang="zh-TW" altLang="en-US" sz="2400" b="1" u="sng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言語、非言語或肢體行為</a:t>
            </a:r>
            <a:r>
              <a:rPr lang="zh-TW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endParaRPr lang="en-US" altLang="zh-TW" sz="2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lnSpc>
                <a:spcPts val="2400"/>
              </a:lnSpc>
            </a:pPr>
            <a:r>
              <a:rPr lang="zh-TW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對被害人而言是不受歡迎、非自願性且不愉快的感受。</a:t>
            </a:r>
          </a:p>
        </p:txBody>
      </p:sp>
      <p:sp>
        <p:nvSpPr>
          <p:cNvPr id="11" name="AutoShape 32"/>
          <p:cNvSpPr>
            <a:spLocks noChangeArrowheads="1"/>
          </p:cNvSpPr>
          <p:nvPr/>
        </p:nvSpPr>
        <p:spPr bwMode="auto">
          <a:xfrm>
            <a:off x="5597017" y="2534856"/>
            <a:ext cx="3295543" cy="2889999"/>
          </a:xfrm>
          <a:prstGeom prst="wedgeRoundRectCallout">
            <a:avLst>
              <a:gd name="adj1" fmla="val -47203"/>
              <a:gd name="adj2" fmla="val -2430"/>
              <a:gd name="adj3" fmla="val 16667"/>
            </a:avLst>
          </a:prstGeom>
          <a:solidFill>
            <a:srgbClr val="FFC000"/>
          </a:solidFill>
          <a:ln w="38100">
            <a:solidFill>
              <a:schemeClr val="bg1"/>
            </a:solidFill>
            <a:prstDash val="sysDash"/>
            <a:miter lim="800000"/>
            <a:headEnd/>
            <a:tailEnd/>
          </a:ln>
          <a:effectLst>
            <a:glow rad="101600">
              <a:schemeClr val="bg2">
                <a:lumMod val="10000"/>
                <a:alpha val="60000"/>
              </a:schemeClr>
            </a:glow>
          </a:effectLst>
        </p:spPr>
        <p:txBody>
          <a:bodyPr lIns="108000" rIns="0"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ts val="2400"/>
              </a:lnSpc>
            </a:pPr>
            <a:r>
              <a:rPr lang="zh-TW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分</a:t>
            </a:r>
            <a:r>
              <a:rPr lang="zh-TW" altLang="en-US" sz="2400" b="1" u="sng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強制性交</a:t>
            </a:r>
            <a:r>
              <a:rPr lang="zh-TW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與</a:t>
            </a:r>
            <a:r>
              <a:rPr lang="zh-TW" altLang="en-US" sz="2400" b="1" u="sng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猥褻</a:t>
            </a:r>
            <a:r>
              <a:rPr lang="zh-TW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兩類。</a:t>
            </a:r>
            <a:endParaRPr lang="en-US" altLang="zh-TW" sz="11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lnSpc>
                <a:spcPts val="2400"/>
              </a:lnSpc>
              <a:spcBef>
                <a:spcPts val="600"/>
              </a:spcBef>
            </a:pPr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強制性交</a:t>
            </a:r>
            <a:r>
              <a:rPr lang="zh-TW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以暴力、脅迫、恐嚇等違反當事人意願之方式性交。</a:t>
            </a:r>
            <a:endParaRPr lang="en-US" altLang="zh-TW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lnSpc>
                <a:spcPts val="2400"/>
              </a:lnSpc>
              <a:spcBef>
                <a:spcPts val="600"/>
              </a:spcBef>
            </a:pPr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猥褻</a:t>
            </a:r>
            <a:r>
              <a:rPr lang="zh-TW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指行為人為了滿足性慾而對被害人從事的親吻、撫摸等令被害人不舒服的肢體接觸。</a:t>
            </a:r>
          </a:p>
          <a:p>
            <a:pPr eaLnBrk="1" hangingPunct="1">
              <a:lnSpc>
                <a:spcPts val="2200"/>
              </a:lnSpc>
            </a:pPr>
            <a:endParaRPr lang="en-US" altLang="zh-TW" sz="2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lnSpc>
                <a:spcPts val="2200"/>
              </a:lnSpc>
            </a:pPr>
            <a:endParaRPr lang="zh-TW" altLang="en-US" sz="2000" b="1" dirty="0">
              <a:solidFill>
                <a:sysClr val="windowText" lastClr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AutoShape 33"/>
          <p:cNvSpPr>
            <a:spLocks noChangeArrowheads="1"/>
          </p:cNvSpPr>
          <p:nvPr/>
        </p:nvSpPr>
        <p:spPr bwMode="auto">
          <a:xfrm>
            <a:off x="5597017" y="4695092"/>
            <a:ext cx="3295543" cy="2046276"/>
          </a:xfrm>
          <a:prstGeom prst="wedgeRoundRectCallout">
            <a:avLst>
              <a:gd name="adj1" fmla="val -32251"/>
              <a:gd name="adj2" fmla="val 17739"/>
              <a:gd name="adj3" fmla="val 16667"/>
            </a:avLst>
          </a:prstGeom>
          <a:solidFill>
            <a:srgbClr val="92D050"/>
          </a:solidFill>
          <a:ln w="38100">
            <a:solidFill>
              <a:schemeClr val="bg1"/>
            </a:solidFill>
            <a:prstDash val="sysDash"/>
            <a:miter lim="800000"/>
            <a:headEnd/>
            <a:tailEnd/>
          </a:ln>
          <a:effectLst>
            <a:glow rad="101600">
              <a:schemeClr val="bg2">
                <a:lumMod val="10000"/>
                <a:alpha val="60000"/>
              </a:schemeClr>
            </a:glow>
          </a:effec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ts val="2400"/>
              </a:lnSpc>
            </a:pP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指透過語言、肢體或其他暴力，對於他人之性別特徵、性別特質、性傾向或性別認同進行</a:t>
            </a:r>
            <a:r>
              <a:rPr lang="zh-TW" altLang="en-US" sz="2400" b="1" u="sng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貶抑、攻擊或威脅之行為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且非屬性騷擾者。</a:t>
            </a:r>
          </a:p>
        </p:txBody>
      </p:sp>
      <p:grpSp>
        <p:nvGrpSpPr>
          <p:cNvPr id="19" name="群組 18"/>
          <p:cNvGrpSpPr/>
          <p:nvPr/>
        </p:nvGrpSpPr>
        <p:grpSpPr>
          <a:xfrm>
            <a:off x="2986812" y="1723292"/>
            <a:ext cx="433092" cy="3973588"/>
            <a:chOff x="2986812" y="2348880"/>
            <a:chExt cx="433092" cy="3348000"/>
          </a:xfrm>
        </p:grpSpPr>
        <p:sp>
          <p:nvSpPr>
            <p:cNvPr id="14" name="Line 26"/>
            <p:cNvSpPr>
              <a:spLocks noChangeShapeType="1"/>
            </p:cNvSpPr>
            <p:nvPr/>
          </p:nvSpPr>
          <p:spPr bwMode="auto">
            <a:xfrm flipH="1">
              <a:off x="2986812" y="2348880"/>
              <a:ext cx="0" cy="3348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" name="Line 27"/>
            <p:cNvSpPr>
              <a:spLocks noChangeShapeType="1"/>
            </p:cNvSpPr>
            <p:nvPr/>
          </p:nvSpPr>
          <p:spPr bwMode="auto">
            <a:xfrm>
              <a:off x="2986813" y="2378034"/>
              <a:ext cx="4320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Line 28"/>
            <p:cNvSpPr>
              <a:spLocks noChangeShapeType="1"/>
            </p:cNvSpPr>
            <p:nvPr/>
          </p:nvSpPr>
          <p:spPr bwMode="auto">
            <a:xfrm>
              <a:off x="2987904" y="3933056"/>
              <a:ext cx="4320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Line 29"/>
            <p:cNvSpPr>
              <a:spLocks noChangeShapeType="1"/>
            </p:cNvSpPr>
            <p:nvPr/>
          </p:nvSpPr>
          <p:spPr bwMode="auto">
            <a:xfrm>
              <a:off x="2987904" y="5661248"/>
              <a:ext cx="4320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8" name="文字方塊 17"/>
          <p:cNvSpPr txBox="1"/>
          <p:nvPr/>
        </p:nvSpPr>
        <p:spPr>
          <a:xfrm rot="21339686">
            <a:off x="13153" y="-17400"/>
            <a:ext cx="96864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b="1" dirty="0">
                <a:solidFill>
                  <a:srgbClr val="FFC000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辨識</a:t>
            </a:r>
            <a:r>
              <a:rPr lang="zh-TW" altLang="en-US" sz="5400" b="1" spc="-160" dirty="0">
                <a:solidFill>
                  <a:srgbClr val="FFFF00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孩子是否遭遇性平風險</a:t>
            </a:r>
            <a:r>
              <a:rPr lang="en-US" altLang="zh-TW" sz="5400" b="1" spc="-160" dirty="0">
                <a:solidFill>
                  <a:srgbClr val="FFFF00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?</a:t>
            </a:r>
            <a:endParaRPr lang="zh-TW" altLang="en-US" sz="5400" b="1" spc="-160" dirty="0">
              <a:solidFill>
                <a:srgbClr val="FFFF00"/>
              </a:solidFill>
              <a:effectLst>
                <a:glow rad="127000">
                  <a:schemeClr val="bg2">
                    <a:lumMod val="1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074" name="Picture 2" descr="http://img.ltn.com.tw/2017/new/oct/9/images/bigPic/600_15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00" b="97833" l="1969" r="97835">
                        <a14:foregroundMark x1="7677" y1="19000" x2="7677" y2="19000"/>
                        <a14:foregroundMark x1="5709" y1="14500" x2="5709" y2="14500"/>
                        <a14:foregroundMark x1="63386" y1="22500" x2="63386" y2="22500"/>
                        <a14:foregroundMark x1="85236" y1="19500" x2="85236" y2="19500"/>
                        <a14:foregroundMark x1="79331" y1="90333" x2="79331" y2="90333"/>
                        <a14:foregroundMark x1="52953" y1="86500" x2="52953" y2="86500"/>
                        <a14:foregroundMark x1="40945" y1="51167" x2="40945" y2="51167"/>
                        <a14:foregroundMark x1="24606" y1="48500" x2="24606" y2="48500"/>
                        <a14:foregroundMark x1="36024" y1="65500" x2="36024" y2="65500"/>
                        <a14:foregroundMark x1="25591" y1="64167" x2="45472" y2="60000"/>
                        <a14:foregroundMark x1="69291" y1="61167" x2="74213" y2="60000"/>
                        <a14:foregroundMark x1="55906" y1="60333" x2="60827" y2="70500"/>
                        <a14:foregroundMark x1="18504" y1="60833" x2="29921" y2="59500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8" t="1318" r="1385" b="1416"/>
          <a:stretch/>
        </p:blipFill>
        <p:spPr bwMode="auto">
          <a:xfrm>
            <a:off x="170868" y="2348880"/>
            <a:ext cx="2826228" cy="3351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887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6" r="6388" b="90042"/>
          <a:stretch/>
        </p:blipFill>
        <p:spPr>
          <a:xfrm rot="5400000">
            <a:off x="-3184895" y="3179955"/>
            <a:ext cx="6858002" cy="498091"/>
          </a:xfrm>
          <a:prstGeom prst="rect">
            <a:avLst/>
          </a:prstGeom>
        </p:spPr>
      </p:pic>
      <p:grpSp>
        <p:nvGrpSpPr>
          <p:cNvPr id="4" name="群組 3"/>
          <p:cNvGrpSpPr/>
          <p:nvPr/>
        </p:nvGrpSpPr>
        <p:grpSpPr>
          <a:xfrm>
            <a:off x="388765" y="-1261644"/>
            <a:ext cx="8766939" cy="2527334"/>
            <a:chOff x="388765" y="-1261644"/>
            <a:chExt cx="8766939" cy="2527334"/>
          </a:xfrm>
        </p:grpSpPr>
        <p:sp>
          <p:nvSpPr>
            <p:cNvPr id="5" name="套索 4"/>
            <p:cNvSpPr/>
            <p:nvPr/>
          </p:nvSpPr>
          <p:spPr>
            <a:xfrm rot="16200000">
              <a:off x="4905704" y="-2984310"/>
              <a:ext cx="2527333" cy="5972666"/>
            </a:xfrm>
            <a:prstGeom prst="chord">
              <a:avLst>
                <a:gd name="adj1" fmla="val 5393212"/>
                <a:gd name="adj2" fmla="val 16200000"/>
              </a:avLst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6" name="直線接點 5"/>
            <p:cNvCxnSpPr/>
            <p:nvPr/>
          </p:nvCxnSpPr>
          <p:spPr>
            <a:xfrm>
              <a:off x="969887" y="1265690"/>
              <a:ext cx="7801337" cy="0"/>
            </a:xfrm>
            <a:prstGeom prst="line">
              <a:avLst/>
            </a:prstGeom>
            <a:ln w="28575">
              <a:solidFill>
                <a:srgbClr val="9F3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字方塊 7"/>
            <p:cNvSpPr txBox="1"/>
            <p:nvPr/>
          </p:nvSpPr>
          <p:spPr>
            <a:xfrm>
              <a:off x="388765" y="662901"/>
              <a:ext cx="1046494" cy="525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altLang="zh-TW" sz="60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</a:t>
              </a:r>
              <a:endParaRPr lang="zh-TW" altLang="en-US" sz="5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9" name="標題 1"/>
          <p:cNvSpPr txBox="1">
            <a:spLocks/>
          </p:cNvSpPr>
          <p:nvPr/>
        </p:nvSpPr>
        <p:spPr>
          <a:xfrm>
            <a:off x="1284784" y="303065"/>
            <a:ext cx="6721296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600" b="1" spc="-5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教育人員責任通報</a:t>
            </a:r>
            <a:endParaRPr lang="zh-TW" altLang="en-US" sz="4800" b="1" spc="-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7508" y="1522933"/>
            <a:ext cx="896448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lang="zh-TW" altLang="en-US" sz="2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2800" b="1" spc="-100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兒童及少年福利與權益保障法第</a:t>
            </a:r>
            <a:r>
              <a:rPr lang="en-US" altLang="zh-TW" sz="2800" b="1" spc="-100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53</a:t>
            </a:r>
            <a:r>
              <a:rPr lang="zh-TW" altLang="en-US" sz="2800" b="1" spc="-100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條</a:t>
            </a:r>
            <a:r>
              <a:rPr lang="en-US" altLang="zh-TW" sz="2800" b="1" spc="-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【</a:t>
            </a:r>
            <a:r>
              <a:rPr lang="zh-TW" altLang="en-US" sz="2800" b="1" spc="-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兒少保護通報</a:t>
            </a:r>
            <a:r>
              <a:rPr lang="en-US" altLang="zh-TW" sz="2800" b="1" spc="-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】</a:t>
            </a:r>
          </a:p>
          <a:p>
            <a:r>
              <a:rPr lang="zh-TW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</a:t>
            </a:r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醫事人員、社會工作人員、</a:t>
            </a:r>
            <a:r>
              <a:rPr lang="zh-TW" altLang="en-US" sz="2200" b="1" u="sng" dirty="0">
                <a:solidFill>
                  <a:srgbClr val="FF00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教育人員</a:t>
            </a:r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、保育人員、教保服務人員、</a:t>
            </a:r>
            <a:endParaRPr lang="en-US" altLang="zh-TW" sz="2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警察、司法人員</a:t>
            </a:r>
            <a:r>
              <a:rPr lang="en-US" altLang="zh-TW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…</a:t>
            </a:r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及其他執行兒童及少年福利業務人員</a:t>
            </a:r>
            <a:r>
              <a:rPr lang="en-US" altLang="zh-TW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…</a:t>
            </a:r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知悉兒童</a:t>
            </a:r>
            <a:endParaRPr lang="en-US" altLang="zh-TW" sz="2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及少年有下列情形之一者</a:t>
            </a:r>
            <a:r>
              <a:rPr lang="en-US" altLang="zh-TW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如：施用毒品 </a:t>
            </a:r>
            <a:r>
              <a:rPr lang="en-US" altLang="zh-TW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出入不當場所 </a:t>
            </a:r>
            <a:r>
              <a:rPr lang="en-US" altLang="zh-TW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遺棄</a:t>
            </a:r>
            <a:r>
              <a:rPr lang="en-US" altLang="zh-TW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不</a:t>
            </a:r>
            <a:endParaRPr lang="en-US" altLang="zh-TW" sz="2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當照顧 </a:t>
            </a:r>
            <a:r>
              <a:rPr lang="en-US" altLang="zh-TW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遭受傷害</a:t>
            </a:r>
            <a:r>
              <a:rPr lang="en-US" altLang="zh-TW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…)</a:t>
            </a:r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2400" b="1" u="sng" dirty="0">
                <a:solidFill>
                  <a:srgbClr val="FF00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應立即向直轄市 </a:t>
            </a:r>
            <a:r>
              <a:rPr lang="en-US" altLang="zh-TW" sz="2400" b="1" u="sng" dirty="0">
                <a:solidFill>
                  <a:srgbClr val="FF00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sz="2400" b="1" u="sng" dirty="0">
                <a:solidFill>
                  <a:srgbClr val="FF00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縣 </a:t>
            </a:r>
            <a:r>
              <a:rPr lang="en-US" altLang="zh-TW" sz="2400" b="1" u="sng" dirty="0">
                <a:solidFill>
                  <a:srgbClr val="FF00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2400" b="1" u="sng" dirty="0">
                <a:solidFill>
                  <a:srgbClr val="FF00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市</a:t>
            </a:r>
            <a:r>
              <a:rPr lang="en-US" altLang="zh-TW" sz="2400" b="1" u="sng" dirty="0">
                <a:solidFill>
                  <a:srgbClr val="FF00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TW" altLang="en-US" sz="2400" b="1" u="sng" dirty="0">
                <a:solidFill>
                  <a:srgbClr val="FF00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主管機關通報</a:t>
            </a:r>
            <a:endParaRPr lang="en-US" altLang="zh-TW" sz="2400" b="1" u="sng" dirty="0">
              <a:solidFill>
                <a:srgbClr val="FF006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3200" b="1" dirty="0">
                <a:solidFill>
                  <a:srgbClr val="FF00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</a:t>
            </a:r>
            <a:r>
              <a:rPr lang="zh-TW" altLang="en-US" sz="3200" b="1" u="sng" dirty="0">
                <a:solidFill>
                  <a:srgbClr val="FF00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至遲不得超過</a:t>
            </a:r>
            <a:r>
              <a:rPr lang="en-US" altLang="zh-TW" sz="3200" b="1" u="sng" dirty="0">
                <a:solidFill>
                  <a:srgbClr val="FF00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24</a:t>
            </a:r>
            <a:r>
              <a:rPr lang="zh-TW" altLang="en-US" sz="3200" b="1" u="sng" dirty="0">
                <a:solidFill>
                  <a:srgbClr val="FF00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小時。</a:t>
            </a:r>
            <a:endParaRPr lang="zh-TW" altLang="en-US" sz="3200" b="1" u="sng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37508" y="3992699"/>
            <a:ext cx="896448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TW" altLang="en-US" sz="2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家庭暴力防治法第</a:t>
            </a:r>
            <a:r>
              <a:rPr lang="en-US" altLang="zh-TW" sz="2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50</a:t>
            </a:r>
            <a:r>
              <a:rPr lang="zh-TW" altLang="en-US" sz="2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條</a:t>
            </a:r>
            <a:r>
              <a:rPr lang="en-US" altLang="zh-TW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【</a:t>
            </a:r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家庭暴力通報</a:t>
            </a:r>
            <a:r>
              <a:rPr lang="en-US" altLang="zh-TW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】</a:t>
            </a:r>
          </a:p>
          <a:p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醫事人員、社會工作人員、臨床心理人員、</a:t>
            </a:r>
            <a:r>
              <a:rPr lang="zh-TW" altLang="en-US" sz="2200" b="1" u="sng" dirty="0">
                <a:solidFill>
                  <a:srgbClr val="FF00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教育人員</a:t>
            </a:r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、保育人員、</a:t>
            </a:r>
            <a:endParaRPr lang="en-US" altLang="zh-TW" sz="2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警察人員及其他執行家庭暴力防治人員，在執行職務時知有疑似</a:t>
            </a:r>
            <a:endParaRPr lang="en-US" altLang="zh-TW" sz="2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2200" b="1" dirty="0">
                <a:solidFill>
                  <a:srgbClr val="FF00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</a:t>
            </a:r>
            <a:r>
              <a:rPr lang="zh-TW" altLang="en-US" sz="2200" b="1" u="sng" dirty="0">
                <a:solidFill>
                  <a:srgbClr val="FF00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家庭暴力情事</a:t>
            </a:r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者，</a:t>
            </a:r>
            <a:r>
              <a:rPr lang="zh-TW" altLang="en-US" sz="2400" b="1" u="sng" dirty="0">
                <a:solidFill>
                  <a:srgbClr val="FF00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應立即通報當地主管機關，</a:t>
            </a:r>
            <a:r>
              <a:rPr lang="zh-TW" altLang="en-US" sz="3200" b="1" u="sng" dirty="0">
                <a:solidFill>
                  <a:srgbClr val="FF00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至遲不得逾</a:t>
            </a:r>
            <a:endParaRPr lang="en-US" altLang="zh-TW" sz="3200" b="1" u="sng" dirty="0">
              <a:solidFill>
                <a:srgbClr val="FF006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3200" b="1" dirty="0">
                <a:solidFill>
                  <a:srgbClr val="FF00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</a:t>
            </a:r>
            <a:r>
              <a:rPr lang="en-US" altLang="zh-TW" sz="3200" b="1" u="sng" dirty="0">
                <a:solidFill>
                  <a:srgbClr val="FF00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24</a:t>
            </a:r>
            <a:r>
              <a:rPr lang="zh-TW" altLang="en-US" sz="3200" b="1" u="sng" dirty="0">
                <a:solidFill>
                  <a:srgbClr val="FF00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小時。</a:t>
            </a:r>
            <a:endParaRPr lang="zh-TW" altLang="en-US" sz="3600" b="1" u="sng" dirty="0">
              <a:solidFill>
                <a:srgbClr val="FF006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3807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36880" y="201136"/>
            <a:ext cx="862584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3.</a:t>
            </a:r>
            <a:r>
              <a:rPr lang="zh-TW" altLang="en-US" sz="2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性侵害犯罪防治法第</a:t>
            </a:r>
            <a:r>
              <a:rPr lang="en-US" altLang="zh-TW" sz="2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</a:t>
            </a:r>
            <a:r>
              <a:rPr lang="zh-TW" altLang="en-US" sz="2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條</a:t>
            </a:r>
            <a:r>
              <a:rPr lang="en-US" altLang="zh-TW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【</a:t>
            </a:r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性平通報</a:t>
            </a:r>
            <a:r>
              <a:rPr lang="en-US" altLang="zh-TW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】</a:t>
            </a:r>
          </a:p>
          <a:p>
            <a:r>
              <a:rPr lang="en-US" altLang="zh-TW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</a:t>
            </a:r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醫事人員、社工人員、</a:t>
            </a:r>
            <a:r>
              <a:rPr lang="zh-TW" altLang="en-US" sz="2200" dirty="0">
                <a:solidFill>
                  <a:srgbClr val="FF00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教育人員</a:t>
            </a:r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、保育人員、警察人員、勞政人</a:t>
            </a:r>
            <a:endParaRPr lang="en-US" altLang="zh-TW" sz="2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</a:t>
            </a:r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員，於執行職務知有疑似性侵害犯罪情事者，</a:t>
            </a:r>
            <a:r>
              <a:rPr lang="zh-TW" altLang="en-US" sz="2400" b="1" dirty="0">
                <a:solidFill>
                  <a:srgbClr val="FF00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應立即向當地直轄</a:t>
            </a:r>
            <a:endParaRPr lang="en-US" altLang="zh-TW" sz="2400" b="1" dirty="0">
              <a:solidFill>
                <a:srgbClr val="FF006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2200" b="1" dirty="0">
                <a:solidFill>
                  <a:srgbClr val="FF00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</a:t>
            </a:r>
            <a:r>
              <a:rPr lang="zh-TW" altLang="en-US" sz="2400" b="1" dirty="0">
                <a:solidFill>
                  <a:srgbClr val="FF00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市、縣 </a:t>
            </a:r>
            <a:r>
              <a:rPr lang="en-US" altLang="zh-TW" sz="2400" b="1" dirty="0">
                <a:solidFill>
                  <a:srgbClr val="FF00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2400" b="1" dirty="0">
                <a:solidFill>
                  <a:srgbClr val="FF00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市</a:t>
            </a:r>
            <a:r>
              <a:rPr lang="en-US" altLang="zh-TW" sz="2400" b="1" dirty="0">
                <a:solidFill>
                  <a:srgbClr val="FF00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TW" altLang="en-US" sz="2400" b="1" dirty="0">
                <a:solidFill>
                  <a:srgbClr val="FF00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主管機關通報，</a:t>
            </a:r>
            <a:r>
              <a:rPr lang="zh-TW" altLang="en-US" sz="3200" b="1" u="sng" dirty="0">
                <a:solidFill>
                  <a:srgbClr val="FF00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至遲不得超過</a:t>
            </a:r>
            <a:r>
              <a:rPr lang="en-US" altLang="zh-TW" sz="3200" b="1" u="sng" dirty="0">
                <a:solidFill>
                  <a:srgbClr val="FF00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24</a:t>
            </a:r>
            <a:r>
              <a:rPr lang="zh-TW" altLang="en-US" sz="3200" b="1" u="sng" dirty="0">
                <a:solidFill>
                  <a:srgbClr val="FF00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小時。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6" r="6388" b="90042"/>
          <a:stretch/>
        </p:blipFill>
        <p:spPr>
          <a:xfrm rot="5400000">
            <a:off x="-3184895" y="3179955"/>
            <a:ext cx="6858002" cy="49809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36880" y="2005965"/>
            <a:ext cx="862584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4.</a:t>
            </a:r>
            <a:r>
              <a:rPr lang="zh-TW" altLang="en-US" sz="2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兒童及少年性剝削防制條例第</a:t>
            </a:r>
            <a:r>
              <a:rPr lang="en-US" altLang="zh-TW" sz="2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</a:t>
            </a:r>
            <a:r>
              <a:rPr lang="zh-TW" altLang="en-US" sz="2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條</a:t>
            </a:r>
            <a:r>
              <a:rPr lang="en-US" altLang="zh-TW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【</a:t>
            </a:r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性平通報</a:t>
            </a:r>
            <a:r>
              <a:rPr lang="en-US" altLang="zh-TW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】</a:t>
            </a:r>
          </a:p>
          <a:p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醫事人員、社會工作人員、</a:t>
            </a:r>
            <a:r>
              <a:rPr lang="zh-TW" altLang="en-US" sz="2200" dirty="0">
                <a:solidFill>
                  <a:srgbClr val="FF00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教育人員</a:t>
            </a:r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、保育人員</a:t>
            </a:r>
            <a:r>
              <a:rPr lang="en-US" altLang="zh-TW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…</a:t>
            </a:r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警察、司法人</a:t>
            </a:r>
            <a:endParaRPr lang="en-US" altLang="zh-TW" sz="2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員</a:t>
            </a:r>
            <a:r>
              <a:rPr lang="en-US" altLang="zh-TW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…</a:t>
            </a:r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及其他執行兒童福利或少年福利業務人員，知有本條例應保</a:t>
            </a:r>
            <a:endParaRPr lang="en-US" altLang="zh-TW" sz="2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護之兒童或少年，或知有第四章之犯罪嫌疑人，應即向當地直轄</a:t>
            </a:r>
            <a:endParaRPr lang="en-US" altLang="zh-TW" sz="2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市、縣（市）主管機關或第五條所定機關或人員報告。</a:t>
            </a:r>
            <a:endParaRPr lang="zh-TW" altLang="en-US" sz="2200" u="sng" dirty="0">
              <a:solidFill>
                <a:srgbClr val="FF006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493152" y="4015483"/>
            <a:ext cx="8650848" cy="2842517"/>
          </a:xfrm>
          <a:solidFill>
            <a:schemeClr val="accent4">
              <a:lumMod val="40000"/>
              <a:lumOff val="60000"/>
            </a:schemeClr>
          </a:solidFill>
        </p:spPr>
        <p:txBody>
          <a:bodyPr tIns="180000" rtlCol="0">
            <a:normAutofit/>
          </a:bodyPr>
          <a:lstStyle/>
          <a:p>
            <a:pPr marL="0" indent="0" eaLnBrk="1" fontAlgn="auto" hangingPunct="1">
              <a:lnSpc>
                <a:spcPts val="4000"/>
              </a:lnSpc>
              <a:spcAft>
                <a:spcPts val="0"/>
              </a:spcAft>
              <a:buNone/>
              <a:defRPr/>
            </a:pPr>
            <a:r>
              <a:rPr lang="zh-TW" altLang="zh-TW" sz="3600" b="1" spc="-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知悉</a:t>
            </a:r>
            <a:r>
              <a:rPr lang="zh-TW" altLang="en-US" sz="2800" spc="-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疑似校園性侵害、性騷擾或性霸凌事件時</a:t>
            </a:r>
            <a:r>
              <a:rPr lang="zh-TW" altLang="en-US" spc="-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TW" altLang="en-US" sz="2800" spc="-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應</a:t>
            </a:r>
            <a:r>
              <a:rPr lang="zh-TW" altLang="en-US" sz="3600" b="1" spc="-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立即</a:t>
            </a:r>
            <a:endParaRPr lang="en-US" altLang="zh-TW" sz="3600" b="1" spc="-2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eaLnBrk="1" fontAlgn="auto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TW" altLang="en-US" sz="3600" b="1" spc="-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向</a:t>
            </a:r>
            <a:r>
              <a:rPr lang="zh-TW" altLang="en-US" sz="3600" b="1" u="sng" spc="-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學務處</a:t>
            </a:r>
            <a:r>
              <a:rPr lang="zh-TW" altLang="en-US" sz="3600" b="1" spc="-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通報，至遲不得超過 </a:t>
            </a:r>
            <a:r>
              <a:rPr lang="en-US" altLang="zh-TW" sz="4800" b="1" u="sng" spc="-200" dirty="0">
                <a:ln w="22225">
                  <a:solidFill>
                    <a:srgbClr val="FFFF00"/>
                  </a:solidFill>
                  <a:miter lim="800000"/>
                </a:ln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24</a:t>
            </a:r>
            <a:r>
              <a:rPr lang="zh-TW" altLang="en-US" sz="3600" b="1" spc="-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小時。</a:t>
            </a:r>
            <a:endParaRPr lang="en-US" altLang="zh-TW" sz="3600" b="1" spc="-2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★★★</a:t>
            </a:r>
          </a:p>
          <a:p>
            <a:pPr marL="0" indent="0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TW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不論求助者第一時間是否決定提出申訴，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學校教育人員通報</a:t>
            </a:r>
            <a:r>
              <a:rPr lang="zh-TW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僅概略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瞭</a:t>
            </a:r>
            <a:r>
              <a:rPr lang="zh-TW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解事件</a:t>
            </a:r>
            <a:endParaRPr lang="en-US" altLang="zh-TW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TW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狀況即可，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不需要求證事實與否，也</a:t>
            </a:r>
            <a:r>
              <a:rPr lang="zh-TW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切勿先行自行深入了解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TW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eaLnBrk="1" fontAlgn="auto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TW" altLang="en-US" sz="2000" b="1" u="sng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學校的性平委員會</a:t>
            </a:r>
            <a:r>
              <a:rPr lang="zh-TW" altLang="en-US" b="1" u="sng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另</a:t>
            </a:r>
            <a:r>
              <a:rPr lang="zh-TW" altLang="en-US" sz="36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有調查機制</a:t>
            </a:r>
            <a:r>
              <a:rPr lang="zh-TW" altLang="en-US" b="1" u="sng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，避免</a:t>
            </a:r>
            <a:r>
              <a:rPr lang="zh-TW" altLang="zh-TW" b="1" u="sng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使案情複雜化。</a:t>
            </a:r>
            <a:endParaRPr lang="zh-TW" altLang="zh-TW" sz="2400" b="1" u="sng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3537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手繪多邊形: 圖案 21">
            <a:extLst>
              <a:ext uri="{FF2B5EF4-FFF2-40B4-BE49-F238E27FC236}">
                <a16:creationId xmlns:a16="http://schemas.microsoft.com/office/drawing/2014/main" id="{C718EB0B-357C-4E0A-9AC2-6ADA5E31080B}"/>
              </a:ext>
            </a:extLst>
          </p:cNvPr>
          <p:cNvSpPr/>
          <p:nvPr/>
        </p:nvSpPr>
        <p:spPr>
          <a:xfrm>
            <a:off x="0" y="1761725"/>
            <a:ext cx="1765300" cy="4909353"/>
          </a:xfrm>
          <a:custGeom>
            <a:avLst/>
            <a:gdLst>
              <a:gd name="connsiteX0" fmla="*/ 0 w 1765300"/>
              <a:gd name="connsiteY0" fmla="*/ 0 h 4909353"/>
              <a:gd name="connsiteX1" fmla="*/ 55075 w 1765300"/>
              <a:gd name="connsiteY1" fmla="*/ 3596 h 4909353"/>
              <a:gd name="connsiteX2" fmla="*/ 1765300 w 1765300"/>
              <a:gd name="connsiteY2" fmla="*/ 2454676 h 4909353"/>
              <a:gd name="connsiteX3" fmla="*/ 55075 w 1765300"/>
              <a:gd name="connsiteY3" fmla="*/ 4905756 h 4909353"/>
              <a:gd name="connsiteX4" fmla="*/ 0 w 1765300"/>
              <a:gd name="connsiteY4" fmla="*/ 4909353 h 490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5300" h="4909353">
                <a:moveTo>
                  <a:pt x="0" y="0"/>
                </a:moveTo>
                <a:lnTo>
                  <a:pt x="55075" y="3596"/>
                </a:lnTo>
                <a:cubicBezTo>
                  <a:pt x="1015683" y="129768"/>
                  <a:pt x="1765300" y="1179002"/>
                  <a:pt x="1765300" y="2454676"/>
                </a:cubicBezTo>
                <a:cubicBezTo>
                  <a:pt x="1765300" y="3730350"/>
                  <a:pt x="1015683" y="4779585"/>
                  <a:pt x="55075" y="4905756"/>
                </a:cubicBezTo>
                <a:lnTo>
                  <a:pt x="0" y="490935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FCEA51B2-C413-47AF-99D7-A568434706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76" r="31433" b="53889"/>
          <a:stretch/>
        </p:blipFill>
        <p:spPr>
          <a:xfrm>
            <a:off x="7810500" y="-24856"/>
            <a:ext cx="1092200" cy="1942556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C08695B0-2299-4CA5-ACB1-C5378F84C503}"/>
              </a:ext>
            </a:extLst>
          </p:cNvPr>
          <p:cNvSpPr txBox="1"/>
          <p:nvPr/>
        </p:nvSpPr>
        <p:spPr>
          <a:xfrm rot="21339686">
            <a:off x="223739" y="147703"/>
            <a:ext cx="968642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spc="-160" dirty="0">
                <a:solidFill>
                  <a:srgbClr val="FFC000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教職員工</a:t>
            </a:r>
            <a:r>
              <a:rPr lang="zh-TW" altLang="en-US" sz="4000" b="1" spc="-160" dirty="0">
                <a:solidFill>
                  <a:srgbClr val="FFFF00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可以如何保護自己</a:t>
            </a:r>
            <a:endParaRPr lang="en-US" altLang="zh-TW" sz="4000" b="1" spc="-160" dirty="0">
              <a:solidFill>
                <a:srgbClr val="FFFF00"/>
              </a:solidFill>
              <a:effectLst>
                <a:glow rad="127000">
                  <a:schemeClr val="bg2">
                    <a:lumMod val="1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4000" b="1" spc="-160" dirty="0">
                <a:solidFill>
                  <a:srgbClr val="FFFF00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免遭受性騷擾或性侵害</a:t>
            </a:r>
            <a:r>
              <a:rPr lang="en-US" altLang="zh-TW" sz="4000" b="1" spc="-160" dirty="0">
                <a:solidFill>
                  <a:srgbClr val="FFFF00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?</a:t>
            </a:r>
            <a:endParaRPr lang="zh-TW" altLang="en-US" sz="4000" b="1" spc="-160" dirty="0">
              <a:solidFill>
                <a:srgbClr val="FFFF00"/>
              </a:solidFill>
              <a:effectLst>
                <a:glow rad="127000">
                  <a:schemeClr val="bg2">
                    <a:lumMod val="1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Text Box 17">
            <a:extLst>
              <a:ext uri="{FF2B5EF4-FFF2-40B4-BE49-F238E27FC236}">
                <a16:creationId xmlns:a16="http://schemas.microsoft.com/office/drawing/2014/main" id="{F97B134B-26C2-4D69-871E-342E8FAD45C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31750" y="2390914"/>
            <a:ext cx="2579378" cy="707886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prstDash val="sysDash"/>
            <a:miter lim="800000"/>
            <a:headEnd/>
            <a:tailEnd/>
          </a:ln>
          <a:effectLst>
            <a:glow rad="101600">
              <a:schemeClr val="bg2">
                <a:lumMod val="10000"/>
                <a:alpha val="60000"/>
              </a:schemeClr>
            </a:glow>
          </a:effectLst>
        </p:spPr>
        <p:txBody>
          <a:bodyPr wrap="square" anchor="ctr" anchorCtr="0">
            <a:spAutoFit/>
          </a:bodyPr>
          <a:lstStyle/>
          <a:p>
            <a:pPr algn="ctr" eaLnBrk="0" hangingPunct="0">
              <a:defRPr/>
            </a:pPr>
            <a:r>
              <a:rPr lang="zh-TW" altLang="en-US" sz="4000" b="1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自我保護</a:t>
            </a:r>
          </a:p>
        </p:txBody>
      </p:sp>
      <p:sp>
        <p:nvSpPr>
          <p:cNvPr id="7" name="AutoShape 31">
            <a:extLst>
              <a:ext uri="{FF2B5EF4-FFF2-40B4-BE49-F238E27FC236}">
                <a16:creationId xmlns:a16="http://schemas.microsoft.com/office/drawing/2014/main" id="{475A661E-024F-411A-97F8-FF768CF0C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6045" y="1877238"/>
            <a:ext cx="5241850" cy="1911497"/>
          </a:xfrm>
          <a:prstGeom prst="wedgeRoundRectCallout">
            <a:avLst>
              <a:gd name="adj1" fmla="val -47635"/>
              <a:gd name="adj2" fmla="val -2871"/>
              <a:gd name="adj3" fmla="val 16667"/>
            </a:avLst>
          </a:prstGeom>
          <a:solidFill>
            <a:srgbClr val="FF0000"/>
          </a:solidFill>
          <a:ln w="38100">
            <a:solidFill>
              <a:schemeClr val="bg1"/>
            </a:solidFill>
            <a:prstDash val="sysDash"/>
            <a:miter lim="800000"/>
            <a:headEnd/>
            <a:tailEnd/>
          </a:ln>
          <a:effectLst>
            <a:glow rad="101600">
              <a:schemeClr val="bg2">
                <a:lumMod val="10000"/>
                <a:alpha val="60000"/>
              </a:schemeClr>
            </a:glow>
          </a:effectLst>
        </p:spPr>
        <p:txBody>
          <a:bodyPr lIns="108000" tIns="0" rIns="0" bIns="0" anchor="ctr" anchorCtr="0"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ts val="2400"/>
              </a:lnSpc>
            </a:pPr>
            <a:r>
              <a:rPr lang="en-US" altLang="zh-TW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、不要懷疑和壓抑自己的感覺，並應</a:t>
            </a:r>
            <a:r>
              <a:rPr lang="zh-TW" altLang="en-US" sz="2000" b="1" dirty="0">
                <a:solidFill>
                  <a:schemeClr val="bg1"/>
                </a:solidFill>
                <a:highlight>
                  <a:srgbClr val="80008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立即採取</a:t>
            </a:r>
            <a:r>
              <a:rPr lang="zh-TW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制止行動，對騷擾者表示抗議及憤怒，大聲說</a:t>
            </a:r>
            <a:r>
              <a:rPr lang="zh-TW" altLang="en-US" sz="2000" b="1" dirty="0">
                <a:solidFill>
                  <a:schemeClr val="bg1"/>
                </a:solidFill>
                <a:highlight>
                  <a:srgbClr val="80008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「不」</a:t>
            </a:r>
            <a:r>
              <a:rPr lang="zh-TW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，態度須嚴肅並前後一致。</a:t>
            </a:r>
            <a:endParaRPr lang="en-US" altLang="zh-TW" sz="2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lnSpc>
                <a:spcPts val="2400"/>
              </a:lnSpc>
            </a:pPr>
            <a:r>
              <a:rPr lang="en-US" altLang="zh-TW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TW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、將遭遇與信任的人討論，獲得情緒上支持，可找其他受害者，一同採取行動。</a:t>
            </a:r>
          </a:p>
        </p:txBody>
      </p:sp>
      <p:sp>
        <p:nvSpPr>
          <p:cNvPr id="10" name="Text Box 17">
            <a:extLst>
              <a:ext uri="{FF2B5EF4-FFF2-40B4-BE49-F238E27FC236}">
                <a16:creationId xmlns:a16="http://schemas.microsoft.com/office/drawing/2014/main" id="{CAA878A4-D359-4257-B733-035E4352CB7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69850" y="3852890"/>
            <a:ext cx="2579378" cy="707886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bg1"/>
            </a:solidFill>
            <a:prstDash val="sysDash"/>
            <a:miter lim="800000"/>
            <a:headEnd/>
            <a:tailEnd/>
          </a:ln>
          <a:effectLst>
            <a:glow rad="101600">
              <a:schemeClr val="bg2">
                <a:lumMod val="10000"/>
                <a:alpha val="60000"/>
              </a:schemeClr>
            </a:glow>
          </a:effectLst>
        </p:spPr>
        <p:txBody>
          <a:bodyPr wrap="square" anchor="ctr" anchorCtr="0">
            <a:spAutoFit/>
          </a:bodyPr>
          <a:lstStyle/>
          <a:p>
            <a:pPr algn="ctr" eaLnBrk="0" hangingPunct="0">
              <a:defRPr/>
            </a:pPr>
            <a:r>
              <a:rPr lang="zh-TW" altLang="en-US" sz="4000" b="1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申訴管道</a:t>
            </a:r>
          </a:p>
        </p:txBody>
      </p:sp>
      <p:sp>
        <p:nvSpPr>
          <p:cNvPr id="11" name="AutoShape 31">
            <a:extLst>
              <a:ext uri="{FF2B5EF4-FFF2-40B4-BE49-F238E27FC236}">
                <a16:creationId xmlns:a16="http://schemas.microsoft.com/office/drawing/2014/main" id="{816B9F3B-88DC-4049-82CE-BD1C6A790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745" y="3313814"/>
            <a:ext cx="5241850" cy="2274186"/>
          </a:xfrm>
          <a:prstGeom prst="wedgeRoundRectCallout">
            <a:avLst>
              <a:gd name="adj1" fmla="val -47635"/>
              <a:gd name="adj2" fmla="val -2871"/>
              <a:gd name="adj3" fmla="val 16667"/>
            </a:avLst>
          </a:prstGeom>
          <a:solidFill>
            <a:srgbClr val="FFC000"/>
          </a:solidFill>
          <a:ln w="38100">
            <a:solidFill>
              <a:schemeClr val="bg1"/>
            </a:solidFill>
            <a:prstDash val="sysDash"/>
            <a:miter lim="800000"/>
            <a:headEnd/>
            <a:tailEnd/>
          </a:ln>
          <a:effectLst>
            <a:glow rad="101600">
              <a:schemeClr val="bg2">
                <a:lumMod val="10000"/>
                <a:alpha val="60000"/>
              </a:schemeClr>
            </a:glow>
          </a:effectLst>
        </p:spPr>
        <p:txBody>
          <a:bodyPr lIns="108000" tIns="0" rIns="0" bIns="0" anchor="ctr" anchorCtr="0"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ts val="2400"/>
              </a:lnSpc>
            </a:pPr>
            <a:r>
              <a:rPr lang="en-US" altLang="zh-TW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、性騷擾事件被害人除可依相關法律請求協助外，並得於事件發生後一年內，向</a:t>
            </a:r>
            <a:r>
              <a:rPr lang="zh-TW" altLang="en-US" sz="2000" b="1" dirty="0"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加害人</a:t>
            </a:r>
            <a:r>
              <a:rPr lang="zh-TW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所屬機關、部隊、學校、機構、僱用人或直轄市、縣 </a:t>
            </a:r>
            <a:r>
              <a:rPr lang="en-US" altLang="zh-TW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市</a:t>
            </a:r>
            <a:r>
              <a:rPr lang="en-US" altLang="zh-TW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TW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主管機關提出申訴。</a:t>
            </a:r>
            <a:endParaRPr lang="en-US" altLang="zh-TW" sz="2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lnSpc>
                <a:spcPts val="2400"/>
              </a:lnSpc>
            </a:pPr>
            <a:r>
              <a:rPr lang="en-US" altLang="zh-TW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TW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、本校教師申訴窗口為：</a:t>
            </a:r>
            <a:r>
              <a:rPr lang="zh-TW" altLang="en-US" sz="2000" b="1" dirty="0"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人事室</a:t>
            </a:r>
            <a:endParaRPr lang="en-US" altLang="zh-TW" sz="2000" b="1" dirty="0"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lnSpc>
                <a:spcPts val="2400"/>
              </a:lnSpc>
            </a:pPr>
            <a:r>
              <a:rPr lang="zh-TW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學生申訴窗口為：生輔組、生教組</a:t>
            </a:r>
            <a:endParaRPr lang="en-US" altLang="zh-TW" sz="2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2C6B279A-DBFE-42CC-B395-CE250E1EA05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69850" y="5300690"/>
            <a:ext cx="2579378" cy="707886"/>
          </a:xfrm>
          <a:prstGeom prst="rect">
            <a:avLst/>
          </a:prstGeom>
          <a:solidFill>
            <a:srgbClr val="92D050"/>
          </a:solidFill>
          <a:ln w="38100" algn="ctr">
            <a:solidFill>
              <a:schemeClr val="bg1"/>
            </a:solidFill>
            <a:prstDash val="sysDash"/>
            <a:miter lim="800000"/>
            <a:headEnd/>
            <a:tailEnd/>
          </a:ln>
          <a:effectLst>
            <a:glow rad="101600">
              <a:schemeClr val="bg2">
                <a:lumMod val="10000"/>
                <a:alpha val="60000"/>
              </a:schemeClr>
            </a:glow>
          </a:effectLst>
        </p:spPr>
        <p:txBody>
          <a:bodyPr wrap="square" anchor="ctr" anchorCtr="0">
            <a:spAutoFit/>
          </a:bodyPr>
          <a:lstStyle/>
          <a:p>
            <a:pPr algn="ctr" eaLnBrk="0" hangingPunct="0">
              <a:defRPr/>
            </a:pPr>
            <a:r>
              <a:rPr lang="zh-TW" altLang="en-US" sz="4000" b="1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相關法律</a:t>
            </a:r>
          </a:p>
        </p:txBody>
      </p:sp>
      <p:sp>
        <p:nvSpPr>
          <p:cNvPr id="13" name="AutoShape 31">
            <a:extLst>
              <a:ext uri="{FF2B5EF4-FFF2-40B4-BE49-F238E27FC236}">
                <a16:creationId xmlns:a16="http://schemas.microsoft.com/office/drawing/2014/main" id="{EE1EDB40-F416-4A28-9209-4D9B97A92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745" y="4634614"/>
            <a:ext cx="5241850" cy="1911497"/>
          </a:xfrm>
          <a:prstGeom prst="wedgeRoundRectCallout">
            <a:avLst>
              <a:gd name="adj1" fmla="val -47635"/>
              <a:gd name="adj2" fmla="val -2871"/>
              <a:gd name="adj3" fmla="val 16667"/>
            </a:avLst>
          </a:prstGeom>
          <a:solidFill>
            <a:srgbClr val="92D050"/>
          </a:solidFill>
          <a:ln w="38100">
            <a:solidFill>
              <a:schemeClr val="bg1"/>
            </a:solidFill>
            <a:prstDash val="sysDash"/>
            <a:miter lim="800000"/>
            <a:headEnd/>
            <a:tailEnd/>
          </a:ln>
          <a:effectLst>
            <a:glow rad="101600">
              <a:schemeClr val="bg2">
                <a:lumMod val="10000"/>
                <a:alpha val="60000"/>
              </a:schemeClr>
            </a:glow>
          </a:effectLst>
        </p:spPr>
        <p:txBody>
          <a:bodyPr lIns="108000" tIns="0" rIns="0" bIns="0" anchor="ctr" anchorCtr="0"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ts val="2400"/>
              </a:lnSpc>
            </a:pPr>
            <a:r>
              <a:rPr lang="zh-TW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雙方皆教職員工，適用：</a:t>
            </a:r>
            <a:endParaRPr lang="en-US" altLang="zh-TW" sz="2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lnSpc>
                <a:spcPts val="2400"/>
              </a:lnSpc>
            </a:pPr>
            <a:r>
              <a:rPr lang="en-US" altLang="zh-TW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、性別工作平等法</a:t>
            </a:r>
            <a:endParaRPr lang="en-US" altLang="zh-TW" sz="2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lnSpc>
                <a:spcPts val="2400"/>
              </a:lnSpc>
            </a:pPr>
            <a:r>
              <a:rPr lang="en-US" altLang="zh-TW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TW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、性騷擾防治法</a:t>
            </a:r>
            <a:endParaRPr lang="en-US" altLang="zh-TW" sz="2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lnSpc>
                <a:spcPts val="2400"/>
              </a:lnSpc>
            </a:pPr>
            <a:r>
              <a:rPr lang="zh-TW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一方為教職員工，一方為學生，適用：</a:t>
            </a:r>
            <a:endParaRPr lang="en-US" altLang="zh-TW" sz="2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lnSpc>
                <a:spcPts val="2400"/>
              </a:lnSpc>
            </a:pPr>
            <a:r>
              <a:rPr lang="en-US" altLang="zh-TW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、性別平等教育法</a:t>
            </a:r>
            <a:endParaRPr lang="en-US" altLang="zh-TW" sz="2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E394FEA4-1853-493C-958F-FAF5D2B114DB}"/>
              </a:ext>
            </a:extLst>
          </p:cNvPr>
          <p:cNvGrpSpPr/>
          <p:nvPr/>
        </p:nvGrpSpPr>
        <p:grpSpPr>
          <a:xfrm>
            <a:off x="243612" y="2540000"/>
            <a:ext cx="442188" cy="3263900"/>
            <a:chOff x="2986812" y="2348880"/>
            <a:chExt cx="433092" cy="3348000"/>
          </a:xfrm>
        </p:grpSpPr>
        <p:sp>
          <p:nvSpPr>
            <p:cNvPr id="15" name="Line 26">
              <a:extLst>
                <a:ext uri="{FF2B5EF4-FFF2-40B4-BE49-F238E27FC236}">
                  <a16:creationId xmlns:a16="http://schemas.microsoft.com/office/drawing/2014/main" id="{15F55194-4302-43FB-A94F-50F905A198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86812" y="2348880"/>
              <a:ext cx="0" cy="3348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Line 27">
              <a:extLst>
                <a:ext uri="{FF2B5EF4-FFF2-40B4-BE49-F238E27FC236}">
                  <a16:creationId xmlns:a16="http://schemas.microsoft.com/office/drawing/2014/main" id="{77C37086-D9FE-4F31-A330-6B8FE0FB70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6813" y="2378034"/>
              <a:ext cx="4320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Line 28">
              <a:extLst>
                <a:ext uri="{FF2B5EF4-FFF2-40B4-BE49-F238E27FC236}">
                  <a16:creationId xmlns:a16="http://schemas.microsoft.com/office/drawing/2014/main" id="{1D8213EB-EE8C-467A-98D0-490EB08E4C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7904" y="3933056"/>
              <a:ext cx="4320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29">
              <a:extLst>
                <a:ext uri="{FF2B5EF4-FFF2-40B4-BE49-F238E27FC236}">
                  <a16:creationId xmlns:a16="http://schemas.microsoft.com/office/drawing/2014/main" id="{4399888C-78CD-4F1E-8A72-1834B10883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7904" y="5661248"/>
              <a:ext cx="4320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4160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5754608" y="1963459"/>
            <a:ext cx="453650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600" b="1" spc="-5000" dirty="0">
                <a:solidFill>
                  <a:srgbClr val="EDE0B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家暴</a:t>
            </a: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6" r="6388" b="90042"/>
          <a:stretch/>
        </p:blipFill>
        <p:spPr>
          <a:xfrm rot="5400000">
            <a:off x="-3184895" y="3179955"/>
            <a:ext cx="6858002" cy="498091"/>
          </a:xfrm>
          <a:prstGeom prst="rect">
            <a:avLst/>
          </a:prstGeom>
        </p:spPr>
      </p:pic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270952" y="2258144"/>
            <a:ext cx="8568952" cy="4267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1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 </a:t>
            </a:r>
            <a:r>
              <a:rPr lang="zh-TW" altLang="en-US" sz="2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避免疏忽成遺憾</a:t>
            </a:r>
            <a:r>
              <a:rPr lang="zh-TW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我們可以雞婆一點，平時多關切留意孩子的</a:t>
            </a:r>
            <a:endParaRPr lang="en-US" altLang="zh-TW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身心狀況，提高警覺去覺察孩子身上不知名傷痕，或是否出現情緒起</a:t>
            </a:r>
            <a:endParaRPr lang="en-US" altLang="zh-TW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伏不定</a:t>
            </a:r>
            <a:r>
              <a:rPr lang="zh-TW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TW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2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 </a:t>
            </a:r>
            <a:r>
              <a:rPr lang="zh-TW" altLang="en-US" sz="2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責任通報有希望</a:t>
            </a:r>
            <a:r>
              <a:rPr lang="zh-TW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教師有責任通報之義務，且通報是匿名保密</a:t>
            </a:r>
            <a:endParaRPr lang="en-US" altLang="zh-TW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的，遇疑似虐待事件時應立即通報，以避免遺憾。</a:t>
            </a:r>
            <a:endParaRPr lang="en-US" altLang="zh-TW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3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 </a:t>
            </a:r>
            <a:r>
              <a:rPr lang="zh-TW" altLang="en-US" sz="2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尊重兒少生存權</a:t>
            </a:r>
            <a:r>
              <a:rPr lang="zh-TW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子女並非家長的財產，</a:t>
            </a:r>
            <a:endParaRPr lang="en-US" altLang="zh-TW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不得任意對兒少為所欲為。</a:t>
            </a:r>
            <a:endParaRPr lang="en-US" altLang="zh-TW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4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 </a:t>
            </a:r>
            <a:r>
              <a:rPr lang="zh-TW" altLang="en-US" sz="2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適時求援別逞強</a:t>
            </a:r>
            <a:r>
              <a:rPr lang="zh-TW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發現疑似個案時，請適時</a:t>
            </a:r>
            <a:endParaRPr lang="en-US" altLang="zh-TW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向校方求援，共同討論並求助相關資源，</a:t>
            </a:r>
            <a:endParaRPr lang="en-US" altLang="zh-TW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讓孩子的照顧者更適任。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903" y="260648"/>
            <a:ext cx="2604545" cy="1728192"/>
          </a:xfrm>
          <a:prstGeom prst="rect">
            <a:avLst/>
          </a:prstGeom>
          <a:effectLst>
            <a:glow rad="139700">
              <a:schemeClr val="bg2">
                <a:lumMod val="10000"/>
                <a:alpha val="40000"/>
              </a:schemeClr>
            </a:glo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6000" y="519088"/>
            <a:ext cx="5328592" cy="2054323"/>
          </a:xfrm>
          <a:prstGeom prst="rect">
            <a:avLst/>
          </a:prstGeom>
          <a:noFill/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7000"/>
              </a:lnSpc>
              <a:spcAft>
                <a:spcPts val="0"/>
              </a:spcAft>
            </a:pPr>
            <a:r>
              <a:rPr lang="zh-TW" altLang="en-US" sz="13000" b="1" spc="-300" dirty="0">
                <a:ln w="38100">
                  <a:solidFill>
                    <a:schemeClr val="lt1"/>
                  </a:solidFill>
                  <a:miter lim="800000"/>
                </a:ln>
                <a:solidFill>
                  <a:srgbClr val="FFC000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結語</a:t>
            </a:r>
            <a:r>
              <a:rPr lang="en-US" altLang="zh-TW" sz="13000" b="1" spc="-300" dirty="0">
                <a:ln w="38100">
                  <a:solidFill>
                    <a:schemeClr val="lt1"/>
                  </a:solidFill>
                  <a:miter lim="800000"/>
                </a:ln>
                <a:solidFill>
                  <a:srgbClr val="FFC000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~</a:t>
            </a:r>
            <a:endParaRPr lang="zh-TW" altLang="en-US" sz="13000" b="1" spc="-300" dirty="0">
              <a:ln w="38100">
                <a:solidFill>
                  <a:schemeClr val="lt1"/>
                </a:solidFill>
                <a:miter lim="800000"/>
              </a:ln>
              <a:solidFill>
                <a:srgbClr val="FFC000"/>
              </a:solidFill>
              <a:effectLst>
                <a:glow rad="127000">
                  <a:schemeClr val="bg2">
                    <a:lumMod val="1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652120" y="4306738"/>
            <a:ext cx="468052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600" b="1" spc="-5000" dirty="0">
                <a:solidFill>
                  <a:srgbClr val="FF0000">
                    <a:alpha val="28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性平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150" y="3966314"/>
            <a:ext cx="2348874" cy="277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15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1393</TotalTime>
  <Words>1358</Words>
  <Application>Microsoft Office PowerPoint</Application>
  <PresentationFormat>如螢幕大小 (4:3)</PresentationFormat>
  <Paragraphs>118</Paragraphs>
  <Slides>8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5" baseType="lpstr">
      <vt:lpstr>Microsoft YaHei</vt:lpstr>
      <vt:lpstr>微軟正黑體</vt:lpstr>
      <vt:lpstr>Arial</vt:lpstr>
      <vt:lpstr>Calibri</vt:lpstr>
      <vt:lpstr>Calibri Light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落實推動兒少保護,家暴防治 性侵性騷性霸凌防治之輔導機制</dc:title>
  <dc:creator>cmjh</dc:creator>
  <cp:lastModifiedBy>文書組長</cp:lastModifiedBy>
  <cp:revision>154</cp:revision>
  <cp:lastPrinted>2020-08-21T03:13:04Z</cp:lastPrinted>
  <dcterms:created xsi:type="dcterms:W3CDTF">2019-12-26T01:19:17Z</dcterms:created>
  <dcterms:modified xsi:type="dcterms:W3CDTF">2024-08-15T02:03:41Z</dcterms:modified>
</cp:coreProperties>
</file>