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5"/>
  </p:notesMasterIdLst>
  <p:sldIdLst>
    <p:sldId id="256" r:id="rId2"/>
    <p:sldId id="257" r:id="rId3"/>
    <p:sldId id="258" r:id="rId4"/>
    <p:sldId id="260" r:id="rId5"/>
    <p:sldId id="261" r:id="rId6"/>
    <p:sldId id="262" r:id="rId7"/>
    <p:sldId id="263" r:id="rId8"/>
    <p:sldId id="264" r:id="rId9"/>
    <p:sldId id="265" r:id="rId10"/>
    <p:sldId id="268" r:id="rId11"/>
    <p:sldId id="269" r:id="rId12"/>
    <p:sldId id="270" r:id="rId13"/>
    <p:sldId id="271" r:id="rId14"/>
    <p:sldId id="272" r:id="rId15"/>
    <p:sldId id="273" r:id="rId16"/>
    <p:sldId id="274" r:id="rId17"/>
    <p:sldId id="275" r:id="rId18"/>
    <p:sldId id="276" r:id="rId19"/>
    <p:sldId id="277" r:id="rId20"/>
    <p:sldId id="278" r:id="rId21"/>
    <p:sldId id="439"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9" r:id="rId57"/>
    <p:sldId id="320" r:id="rId58"/>
    <p:sldId id="321" r:id="rId59"/>
    <p:sldId id="322" r:id="rId60"/>
    <p:sldId id="323" r:id="rId61"/>
    <p:sldId id="324"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Lst>
  <p:sldSz cx="12192000" cy="6858000"/>
  <p:notesSz cx="6797675" cy="9926638"/>
  <p:embeddedFontLst>
    <p:embeddedFont>
      <p:font typeface="Microsoft JhengHei" panose="020B0604030504040204" pitchFamily="34" charset="-120"/>
      <p:regular r:id="rId176"/>
      <p:bold r:id="rId177"/>
    </p:embeddedFont>
    <p:embeddedFont>
      <p:font typeface="DFKai-SB" panose="03000509000000000000" pitchFamily="65" charset="-120"/>
      <p:regular r:id="rId178"/>
    </p:embeddedFont>
    <p:embeddedFont>
      <p:font typeface="Calibri" panose="020F0502020204030204" pitchFamily="34" charset="0"/>
      <p:regular r:id="rId179"/>
      <p:bold r:id="rId180"/>
      <p:italic r:id="rId181"/>
      <p:boldItalic r:id="rId182"/>
    </p:embeddedFont>
    <p:embeddedFont>
      <p:font typeface="Georgia" panose="02040502050405020303" pitchFamily="18" charset="0"/>
      <p:regular r:id="rId183"/>
      <p:bold r:id="rId184"/>
      <p:italic r:id="rId185"/>
      <p:boldItalic r:id="rId186"/>
    </p:embeddedFont>
    <p:embeddedFont>
      <p:font typeface="Noto Sans Symbols" panose="02020500000000000000" charset="0"/>
      <p:regular r:id="rId187"/>
      <p:bold r:id="rId188"/>
    </p:embeddedFont>
    <p:embeddedFont>
      <p:font typeface="Trebuchet MS" panose="020B0603020202020204" pitchFamily="34" charset="0"/>
      <p:regular r:id="rId189"/>
      <p:bold r:id="rId190"/>
      <p:italic r:id="rId191"/>
      <p:boldItalic r:id="rId1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3" roundtripDataSignature="AMtx7mjM7addrsNX72rn+ZcQ8CzXijQg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0F7EEB-FAF5-4D57-9A00-CF9E036A19B2}">
  <a:tblStyle styleId="{AF0F7EEB-FAF5-4D57-9A00-CF9E036A19B2}"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A"/>
          </a:solidFill>
        </a:fill>
      </a:tcStyle>
    </a:wholeTbl>
    <a:band1H>
      <a:tcTxStyle/>
      <a:tcStyle>
        <a:tcBdr/>
        <a:fill>
          <a:solidFill>
            <a:srgbClr val="CBE2F5"/>
          </a:solidFill>
        </a:fill>
      </a:tcStyle>
    </a:band1H>
    <a:band2H>
      <a:tcTxStyle/>
      <a:tcStyle>
        <a:tcBdr/>
      </a:tcStyle>
    </a:band2H>
    <a:band1V>
      <a:tcTxStyle/>
      <a:tcStyle>
        <a:tcBdr/>
        <a:fill>
          <a:solidFill>
            <a:srgbClr val="CBE2F5"/>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052654D-C450-4624-BA4B-2B978DDF415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6.fntdata"/><Relationship Id="rId205"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7.fntdata"/><Relationship Id="rId206"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7.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207"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203"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9.fntdata"/><Relationship Id="rId189"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4.fntdata"/><Relationship Id="rId190" Type="http://schemas.openxmlformats.org/officeDocument/2006/relationships/font" Target="fonts/font15.fntdata"/><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5.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2.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2.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2945447" cy="497838"/>
          </a:xfrm>
          <a:prstGeom prst="rect">
            <a:avLst/>
          </a:prstGeom>
          <a:noFill/>
          <a:ln>
            <a:noFill/>
          </a:ln>
        </p:spPr>
        <p:txBody>
          <a:bodyPr spcFirstLastPara="1" wrap="square" lIns="91294" tIns="45635" rIns="91294" bIns="4563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644" y="0"/>
            <a:ext cx="2945447" cy="497838"/>
          </a:xfrm>
          <a:prstGeom prst="rect">
            <a:avLst/>
          </a:prstGeom>
          <a:noFill/>
          <a:ln>
            <a:noFill/>
          </a:ln>
        </p:spPr>
        <p:txBody>
          <a:bodyPr spcFirstLastPara="1" wrap="square" lIns="91294" tIns="45635" rIns="91294" bIns="4563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9428802"/>
            <a:ext cx="2945447" cy="497838"/>
          </a:xfrm>
          <a:prstGeom prst="rect">
            <a:avLst/>
          </a:prstGeom>
          <a:noFill/>
          <a:ln>
            <a:noFill/>
          </a:ln>
        </p:spPr>
        <p:txBody>
          <a:bodyPr spcFirstLastPara="1" wrap="square" lIns="91294" tIns="45635" rIns="91294" bIns="4563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7" name="Google Shape;107;p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200" name="Google Shape;200;p1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11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p11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25" name="Google Shape;1325;p11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1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11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32" name="Google Shape;1332;p11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1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1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39" name="Google Shape;1339;p11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1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11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46" name="Google Shape;1346;p11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1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11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54" name="Google Shape;1354;p11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1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11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61" name="Google Shape;1361;p11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1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11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69" name="Google Shape;1369;p11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1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p11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89" name="Google Shape;1389;p11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1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11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97" name="Google Shape;1397;p11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1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11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04" name="Google Shape;1404;p11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206" name="Google Shape;206;p1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12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12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22" name="Google Shape;1422;p12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12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12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32" name="Google Shape;1432;p12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2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12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40" name="Google Shape;1440;p12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12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12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80" name="Google Shape;1480;p12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24: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486" name="Google Shape;1486;p12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25: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492" name="Google Shape;1492;p12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26: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498" name="Google Shape;1498;p12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127: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505" name="Google Shape;1505;p12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28: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520" name="Google Shape;1520;p12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12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12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27" name="Google Shape;1527;p12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3" name="Google Shape;213;p1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3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p13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34" name="Google Shape;1534;p13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3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13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42" name="Google Shape;1542;p13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3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3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50" name="Google Shape;1550;p13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13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13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81" name="Google Shape;1581;p13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13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p13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28" name="Google Shape;1628;p13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13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13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36" name="Google Shape;1636;p13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13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13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43" name="Google Shape;1643;p13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3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13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50" name="Google Shape;1650;p13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3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13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58" name="Google Shape;1658;p13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13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p13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94" name="Google Shape;1694;p13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0" name="Google Shape;220;p1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14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0" name="Google Shape;1700;p14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01" name="Google Shape;1701;p14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4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14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19" name="Google Shape;1719;p14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14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5" name="Google Shape;1725;p14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26" name="Google Shape;1726;p14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14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34" name="Google Shape;1734;p14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14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p14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43" name="Google Shape;1743;p14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14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14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64" name="Google Shape;1764;p14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14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9" name="Google Shape;1779;p14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80" name="Google Shape;1780;p14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14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p14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787" name="Google Shape;1787;p14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14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p14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10" name="Google Shape;1810;p14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p14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0" name="Google Shape;1830;p14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31" name="Google Shape;1831;p14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7" name="Google Shape;227;p1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p15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7" name="Google Shape;1847;p15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48" name="Google Shape;1848;p15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p15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4" name="Google Shape;1854;p15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55" name="Google Shape;1855;p15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p15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2" name="Google Shape;1862;p15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63" name="Google Shape;1863;p15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15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15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77" name="Google Shape;1877;p15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p15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p15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85" name="Google Shape;1885;p15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15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2" name="Google Shape;1892;p15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893" name="Google Shape;1893;p15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5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9" name="Google Shape;1899;p15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900" name="Google Shape;1900;p15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15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4" name="Google Shape;1914;p15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915" name="Google Shape;1915;p15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p15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1" name="Google Shape;1991;p15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992" name="Google Shape;1992;p15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15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p15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00" name="Google Shape;2000;p15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35" name="Google Shape;235;p1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p16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7" name="Google Shape;2007;p16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08" name="Google Shape;2008;p16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16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4" name="Google Shape;2014;p16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15" name="Google Shape;2015;p16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p16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2" name="Google Shape;2022;p16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23" name="Google Shape;2023;p16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16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16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47" name="Google Shape;2047;p16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p16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6" name="Google Shape;2066;p16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67" name="Google Shape;2067;p16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p16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7" name="Google Shape;2087;p16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088" name="Google Shape;2088;p16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16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7" name="Google Shape;2107;p16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08" name="Google Shape;2108;p16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p16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5" name="Google Shape;2115;p16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16" name="Google Shape;2116;p16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16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16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23" name="Google Shape;2123;p16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p16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0" name="Google Shape;2130;p16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31" name="Google Shape;2131;p16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42" name="Google Shape;242;p1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p17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8" name="Google Shape;2138;p17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39" name="Google Shape;2139;p17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p17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6" name="Google Shape;2146;p17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47" name="Google Shape;2147;p17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p17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3" name="Google Shape;2153;p17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54" name="Google Shape;2154;p17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p17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1" name="Google Shape;2161;p17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62" name="Google Shape;2162;p17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17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p17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92" name="Google Shape;2192;p17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17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8" name="Google Shape;2198;p17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199" name="Google Shape;2199;p17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17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5" name="Google Shape;2205;p17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06" name="Google Shape;2206;p17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17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3" name="Google Shape;2213;p17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14" name="Google Shape;2214;p17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17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1" name="Google Shape;2221;p17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22" name="Google Shape;2222;p17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p17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9" name="Google Shape;2229;p17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30" name="Google Shape;2230;p17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78" name="Google Shape;278;p2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p18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7" name="Google Shape;2237;p18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38" name="Google Shape;2238;p18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18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6" name="Google Shape;2246;p18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47" name="Google Shape;2247;p18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p18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4" name="Google Shape;2254;p18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55" name="Google Shape;2255;p18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18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2" name="Google Shape;2262;p18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263" name="Google Shape;2263;p18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173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86" name="Google Shape;286;p2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293" name="Google Shape;293;p2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4" name="Google Shape;114;p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16" name="Google Shape;316;p2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16" name="Google Shape;316;p2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21</a:t>
            </a:fld>
            <a:endParaRPr/>
          </a:p>
        </p:txBody>
      </p:sp>
    </p:spTree>
    <p:extLst>
      <p:ext uri="{BB962C8B-B14F-4D97-AF65-F5344CB8AC3E}">
        <p14:creationId xmlns:p14="http://schemas.microsoft.com/office/powerpoint/2010/main" val="1351804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52" name="Google Shape;352;p2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69" name="Google Shape;369;p2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82" name="Google Shape;382;p3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389" name="Google Shape;389;p3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409" name="Google Shape;409;p3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416" name="Google Shape;416;p3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450" name="Google Shape;450;p3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476" name="Google Shape;476;p3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1" name="Google Shape;121;p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10" name="Google Shape;510;p3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18" name="Google Shape;518;p3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26" name="Google Shape;526;p3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53" name="Google Shape;553;p3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60" name="Google Shape;560;p4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1: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573" name="Google Shape;573;p4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81" name="Google Shape;581;p4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88" name="Google Shape;588;p4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4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597" name="Google Shape;597;p4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604" name="Google Shape;604;p4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4" name="Google Shape;134;p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4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674" name="Google Shape;674;p4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683" name="Google Shape;683;p4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699" name="Google Shape;699;p4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4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07" name="Google Shape;707;p4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24" name="Google Shape;724;p5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5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5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37" name="Google Shape;737;p5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5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5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45" name="Google Shape;745;p5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5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56" name="Google Shape;756;p5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5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69" name="Google Shape;769;p5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5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5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85" name="Google Shape;785;p5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41" name="Google Shape;141;p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5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792" name="Google Shape;792;p5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5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5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806" name="Google Shape;806;p5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5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822" name="Google Shape;822;p5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5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5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836" name="Google Shape;836;p5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6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850" name="Google Shape;850;p6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6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858" name="Google Shape;858;p6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6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15" name="Google Shape;915;p6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6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24" name="Google Shape;924;p6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6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6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31" name="Google Shape;931;p6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6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6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38" name="Google Shape;938;p6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1" name="Google Shape;151;p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6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6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47" name="Google Shape;947;p6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6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6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55" name="Google Shape;955;p6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7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7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81" name="Google Shape;981;p7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7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7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88" name="Google Shape;988;p7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7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7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995" name="Google Shape;995;p7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7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7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03" name="Google Shape;1003;p7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7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p7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12" name="Google Shape;1012;p7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7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7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37" name="Google Shape;1037;p7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7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7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46" name="Google Shape;1046;p7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7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7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66" name="Google Shape;1066;p7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58" name="Google Shape;158;p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8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8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73" name="Google Shape;1073;p8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8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8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80" name="Google Shape;1080;p8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8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8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87" name="Google Shape;1087;p8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8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8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095" name="Google Shape;1095;p8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8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8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03" name="Google Shape;1103;p8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8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8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11" name="Google Shape;1111;p8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8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8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33" name="Google Shape;1133;p8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8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40" name="Google Shape;1140;p8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8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8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47" name="Google Shape;1147;p8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8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8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54" name="Google Shape;1154;p8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66" name="Google Shape;166;p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9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9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66" name="Google Shape;1166;p9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9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9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73" name="Google Shape;1173;p9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9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9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80" name="Google Shape;1180;p9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9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9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87" name="Google Shape;1187;p9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9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p9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195" name="Google Shape;1195;p9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9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9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03" name="Google Shape;1203;p9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9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9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11" name="Google Shape;1211;p9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9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9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23" name="Google Shape;1223;p9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9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9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30" name="Google Shape;1230;p9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9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9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38" name="Google Shape;1238;p9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0085" y="4777029"/>
            <a:ext cx="5437506" cy="3908187"/>
          </a:xfrm>
          <a:prstGeom prst="rect">
            <a:avLst/>
          </a:prstGeom>
        </p:spPr>
        <p:txBody>
          <a:bodyPr spcFirstLastPara="1" wrap="square" lIns="91294" tIns="45635" rIns="91294" bIns="45635" anchor="t" anchorCtr="0">
            <a:noAutofit/>
          </a:bodyPr>
          <a:lstStyle/>
          <a:p>
            <a:pPr marL="0" indent="0"/>
            <a:endParaRPr/>
          </a:p>
        </p:txBody>
      </p:sp>
      <p:sp>
        <p:nvSpPr>
          <p:cNvPr id="173" name="Google Shape;173;p1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0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100: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45" name="Google Shape;1245;p100: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0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101: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53" name="Google Shape;1253;p101: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0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02: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63" name="Google Shape;1263;p102: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03: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103: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70" name="Google Shape;1270;p103: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0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104: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77" name="Google Shape;1277;p104: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05: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05: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84" name="Google Shape;1284;p105: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0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p106: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292" name="Google Shape;1292;p106: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0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107: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00" name="Google Shape;1300;p107: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08: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p108: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09" name="Google Shape;1309;p108: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109: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109:notes"/>
          <p:cNvSpPr txBox="1">
            <a:spLocks noGrp="1"/>
          </p:cNvSpPr>
          <p:nvPr>
            <p:ph type="body" idx="1"/>
          </p:nvPr>
        </p:nvSpPr>
        <p:spPr>
          <a:xfrm>
            <a:off x="680085" y="4777029"/>
            <a:ext cx="5437506" cy="3908187"/>
          </a:xfrm>
          <a:prstGeom prst="rect">
            <a:avLst/>
          </a:prstGeom>
          <a:noFill/>
          <a:ln>
            <a:noFill/>
          </a:ln>
        </p:spPr>
        <p:txBody>
          <a:bodyPr spcFirstLastPara="1" wrap="square" lIns="91294" tIns="45635" rIns="91294" bIns="45635" anchor="t" anchorCtr="0">
            <a:noAutofit/>
          </a:bodyPr>
          <a:lstStyle/>
          <a:p>
            <a:pPr marL="0" indent="0"/>
            <a:endParaRPr/>
          </a:p>
        </p:txBody>
      </p:sp>
      <p:sp>
        <p:nvSpPr>
          <p:cNvPr id="1317" name="Google Shape;1317;p109:notes"/>
          <p:cNvSpPr txBox="1">
            <a:spLocks noGrp="1"/>
          </p:cNvSpPr>
          <p:nvPr>
            <p:ph type="sldNum" idx="12"/>
          </p:nvPr>
        </p:nvSpPr>
        <p:spPr>
          <a:xfrm>
            <a:off x="3850644" y="9428802"/>
            <a:ext cx="2945447" cy="497838"/>
          </a:xfrm>
          <a:prstGeom prst="rect">
            <a:avLst/>
          </a:prstGeom>
          <a:noFill/>
          <a:ln>
            <a:noFill/>
          </a:ln>
        </p:spPr>
        <p:txBody>
          <a:bodyPr spcFirstLastPara="1" wrap="square" lIns="91294" tIns="45635" rIns="91294" bIns="45635" anchor="b" anchorCtr="0">
            <a:noAutofit/>
          </a:bodyPr>
          <a:lstStyle/>
          <a:p>
            <a:pPr algn="r"/>
            <a:fld id="{00000000-1234-1234-1234-123412341234}" type="slidenum">
              <a:rPr lang="en-US" altLang="zh-TW"/>
              <a:pPr algn="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標題投影片" type="title">
  <p:cSld name="TITLE">
    <p:spTree>
      <p:nvGrpSpPr>
        <p:cNvPr id="1" name="Shape 18"/>
        <p:cNvGrpSpPr/>
        <p:nvPr/>
      </p:nvGrpSpPr>
      <p:grpSpPr>
        <a:xfrm>
          <a:off x="0" y="0"/>
          <a:ext cx="0" cy="0"/>
          <a:chOff x="0" y="0"/>
          <a:chExt cx="0" cy="0"/>
        </a:xfrm>
      </p:grpSpPr>
      <p:sp>
        <p:nvSpPr>
          <p:cNvPr id="19" name="Google Shape;19;p185"/>
          <p:cNvSpPr/>
          <p:nvPr/>
        </p:nvSpPr>
        <p:spPr>
          <a:xfrm>
            <a:off x="920834" y="1346946"/>
            <a:ext cx="10222992" cy="80683"/>
          </a:xfrm>
          <a:prstGeom prst="rect">
            <a:avLst/>
          </a:prstGeom>
          <a:blipFill rotWithShape="1">
            <a:blip r:embed="rId2">
              <a:alphaModFix amt="83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85"/>
          <p:cNvSpPr/>
          <p:nvPr/>
        </p:nvSpPr>
        <p:spPr>
          <a:xfrm>
            <a:off x="920834" y="4299696"/>
            <a:ext cx="10222992" cy="80683"/>
          </a:xfrm>
          <a:prstGeom prst="rect">
            <a:avLst/>
          </a:prstGeom>
          <a:blipFill rotWithShape="1">
            <a:blip r:embed="rId2">
              <a:alphaModFix amt="83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85"/>
          <p:cNvSpPr/>
          <p:nvPr/>
        </p:nvSpPr>
        <p:spPr>
          <a:xfrm>
            <a:off x="920834" y="1484779"/>
            <a:ext cx="10222992" cy="2743200"/>
          </a:xfrm>
          <a:prstGeom prst="rect">
            <a:avLst/>
          </a:prstGeom>
          <a:blipFill rotWithShape="1">
            <a:blip r:embed="rId2">
              <a:alphaModFix amt="83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185"/>
          <p:cNvGrpSpPr/>
          <p:nvPr/>
        </p:nvGrpSpPr>
        <p:grpSpPr>
          <a:xfrm>
            <a:off x="9649215" y="4068923"/>
            <a:ext cx="1080904" cy="1080902"/>
            <a:chOff x="9685338" y="4460675"/>
            <a:chExt cx="1080904" cy="1080902"/>
          </a:xfrm>
        </p:grpSpPr>
        <p:sp>
          <p:nvSpPr>
            <p:cNvPr id="23" name="Google Shape;23;p185"/>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85"/>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185"/>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7200"/>
              <a:buFont typeface="Georgia"/>
              <a:buNone/>
              <a:defRPr sz="7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85"/>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18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8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5"/>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Trebuchet MS"/>
                <a:ea typeface="Trebuchet MS"/>
                <a:cs typeface="Trebuchet MS"/>
                <a:sym typeface="Trebuchet MS"/>
              </a:defRPr>
            </a:lvl1pPr>
            <a:lvl2pPr marL="0" lvl="1" indent="0" algn="ctr">
              <a:spcBef>
                <a:spcPts val="0"/>
              </a:spcBef>
              <a:buNone/>
              <a:defRPr sz="2800" b="1" i="0" u="none" strike="noStrike" cap="none">
                <a:solidFill>
                  <a:srgbClr val="FFFFFF"/>
                </a:solidFill>
                <a:latin typeface="Trebuchet MS"/>
                <a:ea typeface="Trebuchet MS"/>
                <a:cs typeface="Trebuchet MS"/>
                <a:sym typeface="Trebuchet MS"/>
              </a:defRPr>
            </a:lvl2pPr>
            <a:lvl3pPr marL="0" lvl="2" indent="0" algn="ctr">
              <a:spcBef>
                <a:spcPts val="0"/>
              </a:spcBef>
              <a:buNone/>
              <a:defRPr sz="2800" b="1" i="0" u="none" strike="noStrike" cap="none">
                <a:solidFill>
                  <a:srgbClr val="FFFFFF"/>
                </a:solidFill>
                <a:latin typeface="Trebuchet MS"/>
                <a:ea typeface="Trebuchet MS"/>
                <a:cs typeface="Trebuchet MS"/>
                <a:sym typeface="Trebuchet MS"/>
              </a:defRPr>
            </a:lvl3pPr>
            <a:lvl4pPr marL="0" lvl="3" indent="0" algn="ctr">
              <a:spcBef>
                <a:spcPts val="0"/>
              </a:spcBef>
              <a:buNone/>
              <a:defRPr sz="2800" b="1" i="0" u="none" strike="noStrike" cap="none">
                <a:solidFill>
                  <a:srgbClr val="FFFFFF"/>
                </a:solidFill>
                <a:latin typeface="Trebuchet MS"/>
                <a:ea typeface="Trebuchet MS"/>
                <a:cs typeface="Trebuchet MS"/>
                <a:sym typeface="Trebuchet MS"/>
              </a:defRPr>
            </a:lvl4pPr>
            <a:lvl5pPr marL="0" lvl="4" indent="0" algn="ctr">
              <a:spcBef>
                <a:spcPts val="0"/>
              </a:spcBef>
              <a:buNone/>
              <a:defRPr sz="2800" b="1" i="0" u="none" strike="noStrike" cap="none">
                <a:solidFill>
                  <a:srgbClr val="FFFFFF"/>
                </a:solidFill>
                <a:latin typeface="Trebuchet MS"/>
                <a:ea typeface="Trebuchet MS"/>
                <a:cs typeface="Trebuchet MS"/>
                <a:sym typeface="Trebuchet MS"/>
              </a:defRPr>
            </a:lvl5pPr>
            <a:lvl6pPr marL="0" lvl="5" indent="0" algn="ctr">
              <a:spcBef>
                <a:spcPts val="0"/>
              </a:spcBef>
              <a:buNone/>
              <a:defRPr sz="2800" b="1" i="0" u="none" strike="noStrike" cap="none">
                <a:solidFill>
                  <a:srgbClr val="FFFFFF"/>
                </a:solidFill>
                <a:latin typeface="Trebuchet MS"/>
                <a:ea typeface="Trebuchet MS"/>
                <a:cs typeface="Trebuchet MS"/>
                <a:sym typeface="Trebuchet MS"/>
              </a:defRPr>
            </a:lvl6pPr>
            <a:lvl7pPr marL="0" lvl="6" indent="0" algn="ctr">
              <a:spcBef>
                <a:spcPts val="0"/>
              </a:spcBef>
              <a:buNone/>
              <a:defRPr sz="2800" b="1" i="0" u="none" strike="noStrike" cap="none">
                <a:solidFill>
                  <a:srgbClr val="FFFFFF"/>
                </a:solidFill>
                <a:latin typeface="Trebuchet MS"/>
                <a:ea typeface="Trebuchet MS"/>
                <a:cs typeface="Trebuchet MS"/>
                <a:sym typeface="Trebuchet MS"/>
              </a:defRPr>
            </a:lvl7pPr>
            <a:lvl8pPr marL="0" lvl="7" indent="0" algn="ctr">
              <a:spcBef>
                <a:spcPts val="0"/>
              </a:spcBef>
              <a:buNone/>
              <a:defRPr sz="2800" b="1" i="0" u="none" strike="noStrike" cap="none">
                <a:solidFill>
                  <a:srgbClr val="FFFFFF"/>
                </a:solidFill>
                <a:latin typeface="Trebuchet MS"/>
                <a:ea typeface="Trebuchet MS"/>
                <a:cs typeface="Trebuchet MS"/>
                <a:sym typeface="Trebuchet MS"/>
              </a:defRPr>
            </a:lvl8pPr>
            <a:lvl9pPr marL="0" lvl="8" indent="0" algn="ctr">
              <a:spcBef>
                <a:spcPts val="0"/>
              </a:spcBef>
              <a:buNone/>
              <a:defRPr sz="28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92"/>
        <p:cNvGrpSpPr/>
        <p:nvPr/>
      </p:nvGrpSpPr>
      <p:grpSpPr>
        <a:xfrm>
          <a:off x="0" y="0"/>
          <a:ext cx="0" cy="0"/>
          <a:chOff x="0" y="0"/>
          <a:chExt cx="0" cy="0"/>
        </a:xfrm>
      </p:grpSpPr>
      <p:sp>
        <p:nvSpPr>
          <p:cNvPr id="93" name="Google Shape;93;p19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94"/>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19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9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98"/>
        <p:cNvGrpSpPr/>
        <p:nvPr/>
      </p:nvGrpSpPr>
      <p:grpSpPr>
        <a:xfrm>
          <a:off x="0" y="0"/>
          <a:ext cx="0" cy="0"/>
          <a:chOff x="0" y="0"/>
          <a:chExt cx="0" cy="0"/>
        </a:xfrm>
      </p:grpSpPr>
      <p:sp>
        <p:nvSpPr>
          <p:cNvPr id="99" name="Google Shape;99;p195"/>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95"/>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19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9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9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章節標題" type="secHead">
  <p:cSld name="SECTION_HEADER">
    <p:spTree>
      <p:nvGrpSpPr>
        <p:cNvPr id="1" name="Shape 30"/>
        <p:cNvGrpSpPr/>
        <p:nvPr/>
      </p:nvGrpSpPr>
      <p:grpSpPr>
        <a:xfrm>
          <a:off x="0" y="0"/>
          <a:ext cx="0" cy="0"/>
          <a:chOff x="0" y="0"/>
          <a:chExt cx="0" cy="0"/>
        </a:xfrm>
      </p:grpSpPr>
      <p:sp>
        <p:nvSpPr>
          <p:cNvPr id="31" name="Google Shape;31;p186"/>
          <p:cNvSpPr/>
          <p:nvPr/>
        </p:nvSpPr>
        <p:spPr>
          <a:xfrm>
            <a:off x="0" y="4917989"/>
            <a:ext cx="12192000" cy="1940010"/>
          </a:xfrm>
          <a:prstGeom prst="rect">
            <a:avLst/>
          </a:prstGeom>
          <a:blipFill rotWithShape="1">
            <a:blip r:embed="rId2">
              <a:alphaModFix amt="83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86"/>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SzPts val="7200"/>
              <a:buFont typeface="Georgia"/>
              <a:buNone/>
              <a:defRPr sz="7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6"/>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34" name="Google Shape;34;p186"/>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6"/>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6" name="Google Shape;36;p186"/>
          <p:cNvGrpSpPr/>
          <p:nvPr/>
        </p:nvGrpSpPr>
        <p:grpSpPr>
          <a:xfrm>
            <a:off x="897399" y="2325848"/>
            <a:ext cx="1080904" cy="1080902"/>
            <a:chOff x="9685338" y="4460675"/>
            <a:chExt cx="1080904" cy="1080902"/>
          </a:xfrm>
        </p:grpSpPr>
        <p:sp>
          <p:nvSpPr>
            <p:cNvPr id="37" name="Google Shape;37;p186"/>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86"/>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186"/>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Trebuchet MS"/>
                <a:ea typeface="Trebuchet MS"/>
                <a:cs typeface="Trebuchet MS"/>
                <a:sym typeface="Trebuchet MS"/>
              </a:defRPr>
            </a:lvl1pPr>
            <a:lvl2pPr marL="0" lvl="1" indent="0" algn="ctr">
              <a:spcBef>
                <a:spcPts val="0"/>
              </a:spcBef>
              <a:buNone/>
              <a:defRPr sz="2800" b="1" i="0" u="none" strike="noStrike" cap="none">
                <a:solidFill>
                  <a:srgbClr val="FFFFFF"/>
                </a:solidFill>
                <a:latin typeface="Trebuchet MS"/>
                <a:ea typeface="Trebuchet MS"/>
                <a:cs typeface="Trebuchet MS"/>
                <a:sym typeface="Trebuchet MS"/>
              </a:defRPr>
            </a:lvl2pPr>
            <a:lvl3pPr marL="0" lvl="2" indent="0" algn="ctr">
              <a:spcBef>
                <a:spcPts val="0"/>
              </a:spcBef>
              <a:buNone/>
              <a:defRPr sz="2800" b="1" i="0" u="none" strike="noStrike" cap="none">
                <a:solidFill>
                  <a:srgbClr val="FFFFFF"/>
                </a:solidFill>
                <a:latin typeface="Trebuchet MS"/>
                <a:ea typeface="Trebuchet MS"/>
                <a:cs typeface="Trebuchet MS"/>
                <a:sym typeface="Trebuchet MS"/>
              </a:defRPr>
            </a:lvl3pPr>
            <a:lvl4pPr marL="0" lvl="3" indent="0" algn="ctr">
              <a:spcBef>
                <a:spcPts val="0"/>
              </a:spcBef>
              <a:buNone/>
              <a:defRPr sz="2800" b="1" i="0" u="none" strike="noStrike" cap="none">
                <a:solidFill>
                  <a:srgbClr val="FFFFFF"/>
                </a:solidFill>
                <a:latin typeface="Trebuchet MS"/>
                <a:ea typeface="Trebuchet MS"/>
                <a:cs typeface="Trebuchet MS"/>
                <a:sym typeface="Trebuchet MS"/>
              </a:defRPr>
            </a:lvl4pPr>
            <a:lvl5pPr marL="0" lvl="4" indent="0" algn="ctr">
              <a:spcBef>
                <a:spcPts val="0"/>
              </a:spcBef>
              <a:buNone/>
              <a:defRPr sz="2800" b="1" i="0" u="none" strike="noStrike" cap="none">
                <a:solidFill>
                  <a:srgbClr val="FFFFFF"/>
                </a:solidFill>
                <a:latin typeface="Trebuchet MS"/>
                <a:ea typeface="Trebuchet MS"/>
                <a:cs typeface="Trebuchet MS"/>
                <a:sym typeface="Trebuchet MS"/>
              </a:defRPr>
            </a:lvl5pPr>
            <a:lvl6pPr marL="0" lvl="5" indent="0" algn="ctr">
              <a:spcBef>
                <a:spcPts val="0"/>
              </a:spcBef>
              <a:buNone/>
              <a:defRPr sz="2800" b="1" i="0" u="none" strike="noStrike" cap="none">
                <a:solidFill>
                  <a:srgbClr val="FFFFFF"/>
                </a:solidFill>
                <a:latin typeface="Trebuchet MS"/>
                <a:ea typeface="Trebuchet MS"/>
                <a:cs typeface="Trebuchet MS"/>
                <a:sym typeface="Trebuchet MS"/>
              </a:defRPr>
            </a:lvl6pPr>
            <a:lvl7pPr marL="0" lvl="6" indent="0" algn="ctr">
              <a:spcBef>
                <a:spcPts val="0"/>
              </a:spcBef>
              <a:buNone/>
              <a:defRPr sz="2800" b="1" i="0" u="none" strike="noStrike" cap="none">
                <a:solidFill>
                  <a:srgbClr val="FFFFFF"/>
                </a:solidFill>
                <a:latin typeface="Trebuchet MS"/>
                <a:ea typeface="Trebuchet MS"/>
                <a:cs typeface="Trebuchet MS"/>
                <a:sym typeface="Trebuchet MS"/>
              </a:defRPr>
            </a:lvl7pPr>
            <a:lvl8pPr marL="0" lvl="7" indent="0" algn="ctr">
              <a:spcBef>
                <a:spcPts val="0"/>
              </a:spcBef>
              <a:buNone/>
              <a:defRPr sz="2800" b="1" i="0" u="none" strike="noStrike" cap="none">
                <a:solidFill>
                  <a:srgbClr val="FFFFFF"/>
                </a:solidFill>
                <a:latin typeface="Trebuchet MS"/>
                <a:ea typeface="Trebuchet MS"/>
                <a:cs typeface="Trebuchet MS"/>
                <a:sym typeface="Trebuchet MS"/>
              </a:defRPr>
            </a:lvl8pPr>
            <a:lvl9pPr marL="0" lvl="8" indent="0" algn="ctr">
              <a:spcBef>
                <a:spcPts val="0"/>
              </a:spcBef>
              <a:buNone/>
              <a:defRPr sz="28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0"/>
        <p:cNvGrpSpPr/>
        <p:nvPr/>
      </p:nvGrpSpPr>
      <p:grpSpPr>
        <a:xfrm>
          <a:off x="0" y="0"/>
          <a:ext cx="0" cy="0"/>
          <a:chOff x="0" y="0"/>
          <a:chExt cx="0" cy="0"/>
        </a:xfrm>
      </p:grpSpPr>
      <p:sp>
        <p:nvSpPr>
          <p:cNvPr id="41" name="Google Shape;41;p18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7"/>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43" name="Google Shape;43;p18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含標題的內容" type="objTx">
  <p:cSld name="OBJECT_WITH_CAPTION_TEXT">
    <p:spTree>
      <p:nvGrpSpPr>
        <p:cNvPr id="1" name="Shape 46"/>
        <p:cNvGrpSpPr/>
        <p:nvPr/>
      </p:nvGrpSpPr>
      <p:grpSpPr>
        <a:xfrm>
          <a:off x="0" y="0"/>
          <a:ext cx="0" cy="0"/>
          <a:chOff x="0" y="0"/>
          <a:chExt cx="0" cy="0"/>
        </a:xfrm>
      </p:grpSpPr>
      <p:sp>
        <p:nvSpPr>
          <p:cNvPr id="47" name="Google Shape;47;p188"/>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88"/>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Georgia"/>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88"/>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0" name="Google Shape;50;p188"/>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0D5672"/>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51" name="Google Shape;51;p18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3" name="Google Shape;53;p188"/>
          <p:cNvGrpSpPr/>
          <p:nvPr/>
        </p:nvGrpSpPr>
        <p:grpSpPr>
          <a:xfrm>
            <a:off x="11401725" y="6229681"/>
            <a:ext cx="457200" cy="457200"/>
            <a:chOff x="11361456" y="6195813"/>
            <a:chExt cx="548640" cy="548640"/>
          </a:xfrm>
        </p:grpSpPr>
        <p:sp>
          <p:nvSpPr>
            <p:cNvPr id="54" name="Google Shape;54;p188"/>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88"/>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18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7"/>
        <p:cNvGrpSpPr/>
        <p:nvPr/>
      </p:nvGrpSpPr>
      <p:grpSpPr>
        <a:xfrm>
          <a:off x="0" y="0"/>
          <a:ext cx="0" cy="0"/>
          <a:chOff x="0" y="0"/>
          <a:chExt cx="0" cy="0"/>
        </a:xfrm>
      </p:grpSpPr>
      <p:sp>
        <p:nvSpPr>
          <p:cNvPr id="58" name="Google Shape;58;p18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8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62"/>
        <p:cNvGrpSpPr/>
        <p:nvPr/>
      </p:nvGrpSpPr>
      <p:grpSpPr>
        <a:xfrm>
          <a:off x="0" y="0"/>
          <a:ext cx="0" cy="0"/>
          <a:chOff x="0" y="0"/>
          <a:chExt cx="0" cy="0"/>
        </a:xfrm>
      </p:grpSpPr>
      <p:sp>
        <p:nvSpPr>
          <p:cNvPr id="63" name="Google Shape;63;p19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0"/>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65" name="Google Shape;65;p190"/>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66" name="Google Shape;66;p19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0"/>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9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69"/>
        <p:cNvGrpSpPr/>
        <p:nvPr/>
      </p:nvGrpSpPr>
      <p:grpSpPr>
        <a:xfrm>
          <a:off x="0" y="0"/>
          <a:ext cx="0" cy="0"/>
          <a:chOff x="0" y="0"/>
          <a:chExt cx="0" cy="0"/>
        </a:xfrm>
      </p:grpSpPr>
      <p:sp>
        <p:nvSpPr>
          <p:cNvPr id="70" name="Google Shape;70;p19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91"/>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1482A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72" name="Google Shape;72;p191"/>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3" name="Google Shape;73;p191"/>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1482A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74" name="Google Shape;74;p191"/>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5" name="Google Shape;75;p19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8"/>
        <p:cNvGrpSpPr/>
        <p:nvPr/>
      </p:nvGrpSpPr>
      <p:grpSpPr>
        <a:xfrm>
          <a:off x="0" y="0"/>
          <a:ext cx="0" cy="0"/>
          <a:chOff x="0" y="0"/>
          <a:chExt cx="0" cy="0"/>
        </a:xfrm>
      </p:grpSpPr>
      <p:sp>
        <p:nvSpPr>
          <p:cNvPr id="79" name="Google Shape;79;p19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9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含標題的圖片" type="picTx">
  <p:cSld name="PICTURE_WITH_CAPTION_TEXT">
    <p:spTree>
      <p:nvGrpSpPr>
        <p:cNvPr id="1" name="Shape 82"/>
        <p:cNvGrpSpPr/>
        <p:nvPr/>
      </p:nvGrpSpPr>
      <p:grpSpPr>
        <a:xfrm>
          <a:off x="0" y="0"/>
          <a:ext cx="0" cy="0"/>
          <a:chOff x="0" y="0"/>
          <a:chExt cx="0" cy="0"/>
        </a:xfrm>
      </p:grpSpPr>
      <p:sp>
        <p:nvSpPr>
          <p:cNvPr id="83" name="Google Shape;83;p193"/>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3"/>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Georgia"/>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93"/>
          <p:cNvSpPr>
            <a:spLocks noGrp="1"/>
          </p:cNvSpPr>
          <p:nvPr>
            <p:ph type="pic" idx="2"/>
          </p:nvPr>
        </p:nvSpPr>
        <p:spPr>
          <a:xfrm>
            <a:off x="0" y="0"/>
            <a:ext cx="8303740" cy="6858000"/>
          </a:xfrm>
          <a:prstGeom prst="rect">
            <a:avLst/>
          </a:prstGeom>
          <a:solidFill>
            <a:srgbClr val="CEDFEA"/>
          </a:solidFill>
          <a:ln>
            <a:noFill/>
          </a:ln>
        </p:spPr>
      </p:sp>
      <p:sp>
        <p:nvSpPr>
          <p:cNvPr id="86" name="Google Shape;86;p193"/>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0D5672"/>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7" name="Google Shape;87;p19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8" name="Google Shape;88;p193"/>
          <p:cNvGrpSpPr/>
          <p:nvPr/>
        </p:nvGrpSpPr>
        <p:grpSpPr>
          <a:xfrm>
            <a:off x="11401725" y="6229681"/>
            <a:ext cx="457200" cy="457200"/>
            <a:chOff x="11361456" y="6195813"/>
            <a:chExt cx="548640" cy="548640"/>
          </a:xfrm>
        </p:grpSpPr>
        <p:sp>
          <p:nvSpPr>
            <p:cNvPr id="89" name="Google Shape;89;p193"/>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93"/>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9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4800"/>
              <a:buFont typeface="Georgia"/>
              <a:buNone/>
              <a:defRPr sz="4800" b="1" i="0" u="none" strike="noStrike" cap="none">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4"/>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1482AB"/>
              </a:buClr>
              <a:buSzPts val="1700"/>
              <a:buFont typeface="Noto Sans Symbols"/>
              <a:buChar char="▪"/>
              <a:defRPr sz="2000" b="0" i="0" u="none" strike="noStrike" cap="none">
                <a:solidFill>
                  <a:schemeClr val="dk1"/>
                </a:solidFill>
                <a:latin typeface="Trebuchet MS"/>
                <a:ea typeface="Trebuchet MS"/>
                <a:cs typeface="Trebuchet MS"/>
                <a:sym typeface="Trebuchet MS"/>
              </a:defRPr>
            </a:lvl1pPr>
            <a:lvl2pPr marL="914400" marR="0" lvl="1" indent="-325755" algn="l" rtl="0">
              <a:lnSpc>
                <a:spcPct val="90000"/>
              </a:lnSpc>
              <a:spcBef>
                <a:spcPts val="400"/>
              </a:spcBef>
              <a:spcAft>
                <a:spcPts val="0"/>
              </a:spcAft>
              <a:buClr>
                <a:srgbClr val="1482AB"/>
              </a:buClr>
              <a:buSzPts val="1530"/>
              <a:buFont typeface="Noto Sans Symbols"/>
              <a:buChar char="▪"/>
              <a:defRPr sz="1800" b="0" i="0" u="none" strike="noStrike" cap="none">
                <a:solidFill>
                  <a:schemeClr val="dk1"/>
                </a:solidFill>
                <a:latin typeface="Trebuchet MS"/>
                <a:ea typeface="Trebuchet MS"/>
                <a:cs typeface="Trebuchet MS"/>
                <a:sym typeface="Trebuchet MS"/>
              </a:defRPr>
            </a:lvl2pPr>
            <a:lvl3pPr marL="1371600" marR="0" lvl="2"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3pPr>
            <a:lvl4pPr marL="1828800" marR="0" lvl="3"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4pPr>
            <a:lvl5pPr marL="2286000" marR="0" lvl="4"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5pPr>
            <a:lvl6pPr marL="2743200" marR="0" lvl="5"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6pPr>
            <a:lvl7pPr marL="3200400" marR="0" lvl="6" indent="-314960"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7pPr>
            <a:lvl8pPr marL="3657600" marR="0" lvl="7" indent="-314959" algn="l" rtl="0">
              <a:lnSpc>
                <a:spcPct val="90000"/>
              </a:lnSpc>
              <a:spcBef>
                <a:spcPts val="400"/>
              </a:spcBef>
              <a:spcAft>
                <a:spcPts val="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8pPr>
            <a:lvl9pPr marL="4114800" marR="0" lvl="8" indent="-314959" algn="l" rtl="0">
              <a:lnSpc>
                <a:spcPct val="90000"/>
              </a:lnSpc>
              <a:spcBef>
                <a:spcPts val="400"/>
              </a:spcBef>
              <a:spcAft>
                <a:spcPts val="200"/>
              </a:spcAft>
              <a:buClr>
                <a:srgbClr val="1482AB"/>
              </a:buClr>
              <a:buSzPts val="1360"/>
              <a:buFont typeface="Noto Sans Symbols"/>
              <a:buChar char="▪"/>
              <a:defRPr sz="16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8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8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grpSp>
        <p:nvGrpSpPr>
          <p:cNvPr id="14" name="Google Shape;14;p184"/>
          <p:cNvGrpSpPr/>
          <p:nvPr/>
        </p:nvGrpSpPr>
        <p:grpSpPr>
          <a:xfrm>
            <a:off x="11401725" y="6229681"/>
            <a:ext cx="457200" cy="457200"/>
            <a:chOff x="11361456" y="6195813"/>
            <a:chExt cx="548640" cy="548640"/>
          </a:xfrm>
        </p:grpSpPr>
        <p:sp>
          <p:nvSpPr>
            <p:cNvPr id="15" name="Google Shape;15;p184"/>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4"/>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8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Trebuchet MS"/>
                <a:ea typeface="Trebuchet MS"/>
                <a:cs typeface="Trebuchet MS"/>
                <a:sym typeface="Trebuchet MS"/>
              </a:defRPr>
            </a:lvl1pPr>
            <a:lvl2pPr marL="0" marR="0" lvl="1" indent="0" algn="ctr" rtl="0">
              <a:spcBef>
                <a:spcPts val="0"/>
              </a:spcBef>
              <a:buNone/>
              <a:defRPr sz="1400" b="1" i="0" u="none" strike="noStrike" cap="none">
                <a:solidFill>
                  <a:srgbClr val="FFFFFF"/>
                </a:solidFill>
                <a:latin typeface="Trebuchet MS"/>
                <a:ea typeface="Trebuchet MS"/>
                <a:cs typeface="Trebuchet MS"/>
                <a:sym typeface="Trebuchet MS"/>
              </a:defRPr>
            </a:lvl2pPr>
            <a:lvl3pPr marL="0" marR="0" lvl="2" indent="0" algn="ctr" rtl="0">
              <a:spcBef>
                <a:spcPts val="0"/>
              </a:spcBef>
              <a:buNone/>
              <a:defRPr sz="1400" b="1" i="0" u="none" strike="noStrike" cap="none">
                <a:solidFill>
                  <a:srgbClr val="FFFFFF"/>
                </a:solidFill>
                <a:latin typeface="Trebuchet MS"/>
                <a:ea typeface="Trebuchet MS"/>
                <a:cs typeface="Trebuchet MS"/>
                <a:sym typeface="Trebuchet MS"/>
              </a:defRPr>
            </a:lvl3pPr>
            <a:lvl4pPr marL="0" marR="0" lvl="3" indent="0" algn="ctr" rtl="0">
              <a:spcBef>
                <a:spcPts val="0"/>
              </a:spcBef>
              <a:buNone/>
              <a:defRPr sz="1400" b="1" i="0" u="none" strike="noStrike" cap="none">
                <a:solidFill>
                  <a:srgbClr val="FFFFFF"/>
                </a:solidFill>
                <a:latin typeface="Trebuchet MS"/>
                <a:ea typeface="Trebuchet MS"/>
                <a:cs typeface="Trebuchet MS"/>
                <a:sym typeface="Trebuchet MS"/>
              </a:defRPr>
            </a:lvl4pPr>
            <a:lvl5pPr marL="0" marR="0" lvl="4" indent="0" algn="ctr" rtl="0">
              <a:spcBef>
                <a:spcPts val="0"/>
              </a:spcBef>
              <a:buNone/>
              <a:defRPr sz="1400" b="1" i="0" u="none" strike="noStrike" cap="none">
                <a:solidFill>
                  <a:srgbClr val="FFFFFF"/>
                </a:solidFill>
                <a:latin typeface="Trebuchet MS"/>
                <a:ea typeface="Trebuchet MS"/>
                <a:cs typeface="Trebuchet MS"/>
                <a:sym typeface="Trebuchet MS"/>
              </a:defRPr>
            </a:lvl5pPr>
            <a:lvl6pPr marL="0" marR="0" lvl="5" indent="0" algn="ctr" rtl="0">
              <a:spcBef>
                <a:spcPts val="0"/>
              </a:spcBef>
              <a:buNone/>
              <a:defRPr sz="1400" b="1" i="0" u="none" strike="noStrike" cap="none">
                <a:solidFill>
                  <a:srgbClr val="FFFFFF"/>
                </a:solidFill>
                <a:latin typeface="Trebuchet MS"/>
                <a:ea typeface="Trebuchet MS"/>
                <a:cs typeface="Trebuchet MS"/>
                <a:sym typeface="Trebuchet MS"/>
              </a:defRPr>
            </a:lvl6pPr>
            <a:lvl7pPr marL="0" marR="0" lvl="6" indent="0" algn="ctr" rtl="0">
              <a:spcBef>
                <a:spcPts val="0"/>
              </a:spcBef>
              <a:buNone/>
              <a:defRPr sz="1400" b="1" i="0" u="none" strike="noStrike" cap="none">
                <a:solidFill>
                  <a:srgbClr val="FFFFFF"/>
                </a:solidFill>
                <a:latin typeface="Trebuchet MS"/>
                <a:ea typeface="Trebuchet MS"/>
                <a:cs typeface="Trebuchet MS"/>
                <a:sym typeface="Trebuchet MS"/>
              </a:defRPr>
            </a:lvl7pPr>
            <a:lvl8pPr marL="0" marR="0" lvl="7" indent="0" algn="ctr" rtl="0">
              <a:spcBef>
                <a:spcPts val="0"/>
              </a:spcBef>
              <a:buNone/>
              <a:defRPr sz="1400" b="1" i="0" u="none" strike="noStrike" cap="none">
                <a:solidFill>
                  <a:srgbClr val="FFFFFF"/>
                </a:solidFill>
                <a:latin typeface="Trebuchet MS"/>
                <a:ea typeface="Trebuchet MS"/>
                <a:cs typeface="Trebuchet MS"/>
                <a:sym typeface="Trebuchet MS"/>
              </a:defRPr>
            </a:lvl8pPr>
            <a:lvl9pPr marL="0" marR="0" lvl="8" indent="0" algn="ctr" rtl="0">
              <a:spcBef>
                <a:spcPts val="0"/>
              </a:spcBef>
              <a:buNone/>
              <a:defRPr sz="14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0.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6000"/>
              <a:buFont typeface="Georgia"/>
              <a:buNone/>
            </a:pPr>
            <a:r>
              <a:rPr lang="zh-TW" sz="6000">
                <a:latin typeface="Georgia"/>
                <a:ea typeface="Georgia"/>
                <a:cs typeface="Georgia"/>
                <a:sym typeface="Georgia"/>
              </a:rPr>
              <a:t>臺北市十二年國民基本教育</a:t>
            </a:r>
            <a:br>
              <a:rPr lang="zh-TW" sz="6000">
                <a:latin typeface="Georgia"/>
                <a:ea typeface="Georgia"/>
                <a:cs typeface="Georgia"/>
                <a:sym typeface="Georgia"/>
              </a:rPr>
            </a:br>
            <a:r>
              <a:rPr lang="zh-TW" sz="7200" b="1">
                <a:latin typeface="Georgia"/>
                <a:ea typeface="Georgia"/>
                <a:cs typeface="Georgia"/>
                <a:sym typeface="Georgia"/>
              </a:rPr>
              <a:t>113學年適性入學宣導 </a:t>
            </a:r>
            <a:endParaRPr sz="13800" b="1"/>
          </a:p>
        </p:txBody>
      </p:sp>
      <p:pic>
        <p:nvPicPr>
          <p:cNvPr id="110" name="Google Shape;110;p1"/>
          <p:cNvPicPr preferRelativeResize="0"/>
          <p:nvPr/>
        </p:nvPicPr>
        <p:blipFill rotWithShape="1">
          <a:blip r:embed="rId3">
            <a:alphaModFix/>
          </a:blip>
          <a:srcRect/>
          <a:stretch/>
        </p:blipFill>
        <p:spPr>
          <a:xfrm>
            <a:off x="9220450" y="5795772"/>
            <a:ext cx="2971550" cy="10622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1103098" y="0"/>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普通型高中學生升學進路圖</a:t>
            </a:r>
            <a:endParaRPr/>
          </a:p>
        </p:txBody>
      </p:sp>
      <p:pic>
        <p:nvPicPr>
          <p:cNvPr id="203" name="Google Shape;203;p13"/>
          <p:cNvPicPr preferRelativeResize="0"/>
          <p:nvPr/>
        </p:nvPicPr>
        <p:blipFill rotWithShape="1">
          <a:blip r:embed="rId3">
            <a:alphaModFix/>
          </a:blip>
          <a:srcRect/>
          <a:stretch/>
        </p:blipFill>
        <p:spPr>
          <a:xfrm>
            <a:off x="984883" y="1609344"/>
            <a:ext cx="9729167" cy="4940791"/>
          </a:xfrm>
          <a:prstGeom prst="rect">
            <a:avLst/>
          </a:prstGeom>
          <a:noFill/>
          <a:ln>
            <a:noFill/>
          </a:ln>
        </p:spPr>
      </p:pic>
      <p:sp>
        <p:nvSpPr>
          <p:cNvPr id="2" name="爆炸: 十四角 1">
            <a:extLst>
              <a:ext uri="{FF2B5EF4-FFF2-40B4-BE49-F238E27FC236}">
                <a16:creationId xmlns:a16="http://schemas.microsoft.com/office/drawing/2014/main" id="{701E306C-35CE-4027-8A0C-82BC2A349A0D}"/>
              </a:ext>
            </a:extLst>
          </p:cNvPr>
          <p:cNvSpPr/>
          <p:nvPr/>
        </p:nvSpPr>
        <p:spPr>
          <a:xfrm rot="19432463">
            <a:off x="-207812" y="3315693"/>
            <a:ext cx="2385392" cy="129049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t>12</a:t>
            </a:r>
            <a:r>
              <a:rPr lang="zh-TW" altLang="en-US" sz="2000" b="1" dirty="0"/>
              <a:t>條路</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10"/>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產學攜手合作計畫</a:t>
            </a:r>
            <a:endParaRPr/>
          </a:p>
        </p:txBody>
      </p:sp>
      <p:sp>
        <p:nvSpPr>
          <p:cNvPr id="1328" name="Google Shape;1328;p110"/>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11"/>
          <p:cNvSpPr txBox="1">
            <a:spLocks noGrp="1"/>
          </p:cNvSpPr>
          <p:nvPr>
            <p:ph type="title"/>
          </p:nvPr>
        </p:nvSpPr>
        <p:spPr>
          <a:xfrm>
            <a:off x="1109037" y="223375"/>
            <a:ext cx="10058400" cy="11351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產學攜手合作計畫介紹</a:t>
            </a:r>
            <a:endParaRPr/>
          </a:p>
        </p:txBody>
      </p:sp>
      <p:pic>
        <p:nvPicPr>
          <p:cNvPr id="1335" name="Google Shape;1335;p111"/>
          <p:cNvPicPr preferRelativeResize="0"/>
          <p:nvPr/>
        </p:nvPicPr>
        <p:blipFill rotWithShape="1">
          <a:blip r:embed="rId3">
            <a:alphaModFix/>
          </a:blip>
          <a:srcRect l="6780" t="5623" r="5206" b="6539"/>
          <a:stretch/>
        </p:blipFill>
        <p:spPr>
          <a:xfrm>
            <a:off x="2704012" y="1201783"/>
            <a:ext cx="7628708" cy="540073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12"/>
          <p:cNvSpPr txBox="1">
            <a:spLocks noGrp="1"/>
          </p:cNvSpPr>
          <p:nvPr>
            <p:ph type="title"/>
          </p:nvPr>
        </p:nvSpPr>
        <p:spPr>
          <a:xfrm>
            <a:off x="1213539" y="186537"/>
            <a:ext cx="10058400" cy="10413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產學攜手合作計畫介紹</a:t>
            </a:r>
            <a:endParaRPr/>
          </a:p>
        </p:txBody>
      </p:sp>
      <p:pic>
        <p:nvPicPr>
          <p:cNvPr id="1342" name="Google Shape;1342;p112"/>
          <p:cNvPicPr preferRelativeResize="0"/>
          <p:nvPr/>
        </p:nvPicPr>
        <p:blipFill rotWithShape="1">
          <a:blip r:embed="rId3">
            <a:alphaModFix/>
          </a:blip>
          <a:srcRect l="7187" t="5623" r="3211" b="4936"/>
          <a:stretch/>
        </p:blipFill>
        <p:spPr>
          <a:xfrm>
            <a:off x="2534194" y="1112693"/>
            <a:ext cx="7916091" cy="555265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13"/>
          <p:cNvSpPr txBox="1">
            <a:spLocks noGrp="1"/>
          </p:cNvSpPr>
          <p:nvPr>
            <p:ph type="title"/>
          </p:nvPr>
        </p:nvSpPr>
        <p:spPr>
          <a:xfrm>
            <a:off x="1095973" y="92746"/>
            <a:ext cx="10058400" cy="9130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產學攜手合作計畫資訊網</a:t>
            </a:r>
            <a:endParaRPr/>
          </a:p>
        </p:txBody>
      </p:sp>
      <p:sp>
        <p:nvSpPr>
          <p:cNvPr id="1349" name="Google Shape;1349;p113"/>
          <p:cNvSpPr/>
          <p:nvPr/>
        </p:nvSpPr>
        <p:spPr>
          <a:xfrm>
            <a:off x="5003076" y="6132608"/>
            <a:ext cx="6348548"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網址：https://iacp.me.ntnu.edu.tw/iacp/</a:t>
            </a:r>
            <a:endParaRPr/>
          </a:p>
        </p:txBody>
      </p:sp>
      <p:pic>
        <p:nvPicPr>
          <p:cNvPr id="1350" name="Google Shape;1350;p113"/>
          <p:cNvPicPr preferRelativeResize="0"/>
          <p:nvPr/>
        </p:nvPicPr>
        <p:blipFill rotWithShape="1">
          <a:blip r:embed="rId3">
            <a:alphaModFix/>
          </a:blip>
          <a:srcRect t="13555" r="953" b="4666"/>
          <a:stretch/>
        </p:blipFill>
        <p:spPr>
          <a:xfrm>
            <a:off x="1417562" y="1232424"/>
            <a:ext cx="10063238" cy="46736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14"/>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建教合作班入學</a:t>
            </a:r>
            <a:endParaRPr/>
          </a:p>
        </p:txBody>
      </p:sp>
      <p:sp>
        <p:nvSpPr>
          <p:cNvPr id="1357" name="Google Shape;1357;p114"/>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15"/>
          <p:cNvSpPr txBox="1">
            <a:spLocks noGrp="1"/>
          </p:cNvSpPr>
          <p:nvPr>
            <p:ph type="title"/>
          </p:nvPr>
        </p:nvSpPr>
        <p:spPr>
          <a:xfrm>
            <a:off x="965345" y="223375"/>
            <a:ext cx="10058400" cy="10437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建教合作班介紹</a:t>
            </a:r>
            <a:endParaRPr/>
          </a:p>
        </p:txBody>
      </p:sp>
      <p:sp>
        <p:nvSpPr>
          <p:cNvPr id="1364" name="Google Shape;1364;p115"/>
          <p:cNvSpPr txBox="1"/>
          <p:nvPr/>
        </p:nvSpPr>
        <p:spPr>
          <a:xfrm>
            <a:off x="1907177" y="1528354"/>
            <a:ext cx="9116568" cy="4995046"/>
          </a:xfrm>
          <a:prstGeom prst="rect">
            <a:avLst/>
          </a:prstGeom>
          <a:noFill/>
          <a:ln>
            <a:noFill/>
          </a:ln>
        </p:spPr>
        <p:txBody>
          <a:bodyPr spcFirstLastPara="1" wrap="square" lIns="91425" tIns="45700" rIns="91425" bIns="45700" anchor="t" anchorCtr="0">
            <a:normAutofit/>
          </a:bodyPr>
          <a:lstStyle/>
          <a:p>
            <a:pPr marL="352425" marR="0" lvl="0" indent="-352425" algn="l" rtl="0">
              <a:lnSpc>
                <a:spcPct val="90000"/>
              </a:lnSpc>
              <a:spcBef>
                <a:spcPts val="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建教合作是透過</a:t>
            </a:r>
            <a:r>
              <a:rPr lang="zh-TW" sz="3000" b="1">
                <a:solidFill>
                  <a:srgbClr val="00B050"/>
                </a:solidFill>
                <a:latin typeface="Microsoft JhengHei"/>
                <a:ea typeface="Microsoft JhengHei"/>
                <a:cs typeface="Microsoft JhengHei"/>
                <a:sym typeface="Microsoft JhengHei"/>
              </a:rPr>
              <a:t>學校</a:t>
            </a:r>
            <a:r>
              <a:rPr lang="zh-TW" sz="3000" b="1">
                <a:solidFill>
                  <a:schemeClr val="dk1"/>
                </a:solidFill>
                <a:latin typeface="Microsoft JhengHei"/>
                <a:ea typeface="Microsoft JhengHei"/>
                <a:cs typeface="Microsoft JhengHei"/>
                <a:sym typeface="Microsoft JhengHei"/>
              </a:rPr>
              <a:t>與</a:t>
            </a:r>
            <a:r>
              <a:rPr lang="zh-TW" sz="3000" b="1">
                <a:solidFill>
                  <a:srgbClr val="00B050"/>
                </a:solidFill>
                <a:latin typeface="Microsoft JhengHei"/>
                <a:ea typeface="Microsoft JhengHei"/>
                <a:cs typeface="Microsoft JhengHei"/>
                <a:sym typeface="Microsoft JhengHei"/>
              </a:rPr>
              <a:t>企業</a:t>
            </a:r>
            <a:r>
              <a:rPr lang="zh-TW" sz="3000" b="1">
                <a:solidFill>
                  <a:schemeClr val="dk1"/>
                </a:solidFill>
                <a:latin typeface="Microsoft JhengHei"/>
                <a:ea typeface="Microsoft JhengHei"/>
                <a:cs typeface="Microsoft JhengHei"/>
                <a:sym typeface="Microsoft JhengHei"/>
              </a:rPr>
              <a:t>之間的合作安排，讓學生可以在學校中修習一般科目及職業專業課程，又可以到相關行業職場接受職業技能訓練，以利於就業準備的一種職業教育方案。</a:t>
            </a:r>
            <a:endParaRPr/>
          </a:p>
          <a:p>
            <a:pPr marL="352425" marR="0" lvl="0" indent="-352425" algn="l" rtl="0">
              <a:lnSpc>
                <a:spcPct val="90000"/>
              </a:lnSpc>
              <a:spcBef>
                <a:spcPts val="12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建教合作班招生由</a:t>
            </a:r>
            <a:r>
              <a:rPr lang="zh-TW" sz="3000" b="1">
                <a:solidFill>
                  <a:srgbClr val="00B050"/>
                </a:solidFill>
                <a:latin typeface="Microsoft JhengHei"/>
                <a:ea typeface="Microsoft JhengHei"/>
                <a:cs typeface="Microsoft JhengHei"/>
                <a:sym typeface="Microsoft JhengHei"/>
              </a:rPr>
              <a:t>各校自行辦理</a:t>
            </a:r>
            <a:r>
              <a:rPr lang="zh-TW" sz="3000" b="1">
                <a:solidFill>
                  <a:schemeClr val="dk1"/>
                </a:solidFill>
                <a:latin typeface="Microsoft JhengHei"/>
                <a:ea typeface="Microsoft JhengHei"/>
                <a:cs typeface="Microsoft JhengHei"/>
                <a:sym typeface="Microsoft JhengHei"/>
              </a:rPr>
              <a:t>。</a:t>
            </a:r>
            <a:endParaRPr sz="3000" b="1">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主要以免試為之，但為各產業人才培育之需要，各校得辦理</a:t>
            </a:r>
            <a:r>
              <a:rPr lang="zh-TW" sz="3000" b="1">
                <a:solidFill>
                  <a:srgbClr val="00B050"/>
                </a:solidFill>
                <a:latin typeface="Microsoft JhengHei"/>
                <a:ea typeface="Microsoft JhengHei"/>
                <a:cs typeface="Microsoft JhengHei"/>
                <a:sym typeface="Microsoft JhengHei"/>
              </a:rPr>
              <a:t>面談</a:t>
            </a:r>
            <a:r>
              <a:rPr lang="zh-TW" sz="3000" b="1">
                <a:solidFill>
                  <a:schemeClr val="dk1"/>
                </a:solidFill>
                <a:latin typeface="Microsoft JhengHei"/>
                <a:ea typeface="Microsoft JhengHei"/>
                <a:cs typeface="Microsoft JhengHei"/>
                <a:sym typeface="Microsoft JhengHei"/>
              </a:rPr>
              <a:t>、</a:t>
            </a:r>
            <a:r>
              <a:rPr lang="zh-TW" sz="3000" b="1">
                <a:solidFill>
                  <a:srgbClr val="00B050"/>
                </a:solidFill>
                <a:latin typeface="Microsoft JhengHei"/>
                <a:ea typeface="Microsoft JhengHei"/>
                <a:cs typeface="Microsoft JhengHei"/>
                <a:sym typeface="Microsoft JhengHei"/>
              </a:rPr>
              <a:t>口試</a:t>
            </a:r>
            <a:r>
              <a:rPr lang="zh-TW" sz="3000" b="1">
                <a:solidFill>
                  <a:schemeClr val="dk1"/>
                </a:solidFill>
                <a:latin typeface="Microsoft JhengHei"/>
                <a:ea typeface="Microsoft JhengHei"/>
                <a:cs typeface="Microsoft JhengHei"/>
                <a:sym typeface="Microsoft JhengHei"/>
              </a:rPr>
              <a:t>、</a:t>
            </a:r>
            <a:r>
              <a:rPr lang="zh-TW" sz="3000" b="1">
                <a:solidFill>
                  <a:srgbClr val="00B050"/>
                </a:solidFill>
                <a:latin typeface="Microsoft JhengHei"/>
                <a:ea typeface="Microsoft JhengHei"/>
                <a:cs typeface="Microsoft JhengHei"/>
                <a:sym typeface="Microsoft JhengHei"/>
              </a:rPr>
              <a:t>實作</a:t>
            </a:r>
            <a:r>
              <a:rPr lang="zh-TW" sz="3000" b="1">
                <a:solidFill>
                  <a:schemeClr val="dk1"/>
                </a:solidFill>
                <a:latin typeface="Microsoft JhengHei"/>
                <a:ea typeface="Microsoft JhengHei"/>
                <a:cs typeface="Microsoft JhengHei"/>
                <a:sym typeface="Microsoft JhengHei"/>
              </a:rPr>
              <a:t>或由</a:t>
            </a:r>
            <a:r>
              <a:rPr lang="zh-TW" sz="3000" b="1">
                <a:solidFill>
                  <a:srgbClr val="00B050"/>
                </a:solidFill>
                <a:latin typeface="Microsoft JhengHei"/>
                <a:ea typeface="Microsoft JhengHei"/>
                <a:cs typeface="Microsoft JhengHei"/>
                <a:sym typeface="Microsoft JhengHei"/>
              </a:rPr>
              <a:t>學校訂定評選方式</a:t>
            </a:r>
            <a:r>
              <a:rPr lang="zh-TW" sz="3000" b="1">
                <a:solidFill>
                  <a:schemeClr val="dk1"/>
                </a:solidFill>
                <a:latin typeface="Microsoft JhengHei"/>
                <a:ea typeface="Microsoft JhengHei"/>
                <a:cs typeface="Microsoft JhengHei"/>
                <a:sym typeface="Microsoft JhengHei"/>
              </a:rPr>
              <a:t>。</a:t>
            </a:r>
            <a:endParaRPr sz="3000" b="1">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實習訓練期間有</a:t>
            </a:r>
            <a:r>
              <a:rPr lang="zh-TW" sz="3000" b="1">
                <a:solidFill>
                  <a:srgbClr val="FF0000"/>
                </a:solidFill>
                <a:latin typeface="Microsoft JhengHei"/>
                <a:ea typeface="Microsoft JhengHei"/>
                <a:cs typeface="Microsoft JhengHei"/>
                <a:sym typeface="Microsoft JhengHei"/>
              </a:rPr>
              <a:t>生活津貼</a:t>
            </a:r>
            <a:r>
              <a:rPr lang="zh-TW" sz="3000" b="1">
                <a:solidFill>
                  <a:schemeClr val="dk1"/>
                </a:solidFill>
                <a:latin typeface="Microsoft JhengHei"/>
                <a:ea typeface="Microsoft JhengHei"/>
                <a:cs typeface="Microsoft JhengHei"/>
                <a:sym typeface="Microsoft JhengHei"/>
              </a:rPr>
              <a:t>。</a:t>
            </a:r>
            <a:endParaRPr sz="3000" b="1">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在校期間</a:t>
            </a:r>
            <a:r>
              <a:rPr lang="zh-TW" sz="3000" b="1">
                <a:solidFill>
                  <a:srgbClr val="FF0000"/>
                </a:solidFill>
                <a:latin typeface="Microsoft JhengHei"/>
                <a:ea typeface="Microsoft JhengHei"/>
                <a:cs typeface="Microsoft JhengHei"/>
                <a:sym typeface="Microsoft JhengHei"/>
              </a:rPr>
              <a:t>3年免學費及雜費</a:t>
            </a:r>
            <a:r>
              <a:rPr lang="zh-TW" sz="3000" b="1">
                <a:solidFill>
                  <a:schemeClr val="dk1"/>
                </a:solidFill>
                <a:latin typeface="Microsoft JhengHei"/>
                <a:ea typeface="Microsoft JhengHei"/>
                <a:cs typeface="Microsoft JhengHei"/>
                <a:sym typeface="Microsoft JhengHei"/>
              </a:rPr>
              <a:t>。 </a:t>
            </a:r>
            <a:endParaRPr sz="3000" b="1">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各校辦理方式、合作機構等，請見各校簡章。</a:t>
            </a:r>
            <a:endParaRPr sz="3000" b="1">
              <a:solidFill>
                <a:schemeClr val="dk1"/>
              </a:solidFill>
              <a:latin typeface="Microsoft JhengHei"/>
              <a:ea typeface="Microsoft JhengHei"/>
              <a:cs typeface="Microsoft JhengHei"/>
              <a:sym typeface="Microsoft JhengHei"/>
            </a:endParaRPr>
          </a:p>
          <a:p>
            <a:pPr marL="182880" marR="0" lvl="0" indent="-53339" algn="l" rtl="0">
              <a:lnSpc>
                <a:spcPct val="90000"/>
              </a:lnSpc>
              <a:spcBef>
                <a:spcPts val="1200"/>
              </a:spcBef>
              <a:spcAft>
                <a:spcPts val="0"/>
              </a:spcAft>
              <a:buClr>
                <a:srgbClr val="1482AB"/>
              </a:buClr>
              <a:buSzPts val="2040"/>
              <a:buFont typeface="Noto Sans Symbols"/>
              <a:buNone/>
            </a:pPr>
            <a:endParaRPr sz="2400">
              <a:solidFill>
                <a:schemeClr val="dk1"/>
              </a:solidFill>
              <a:latin typeface="Microsoft JhengHei"/>
              <a:ea typeface="Microsoft JhengHei"/>
              <a:cs typeface="Microsoft JhengHei"/>
              <a:sym typeface="Microsoft JhengHei"/>
            </a:endParaRPr>
          </a:p>
        </p:txBody>
      </p:sp>
      <p:pic>
        <p:nvPicPr>
          <p:cNvPr id="1365" name="Google Shape;1365;p115" descr="握手"/>
          <p:cNvPicPr preferRelativeResize="0"/>
          <p:nvPr/>
        </p:nvPicPr>
        <p:blipFill rotWithShape="1">
          <a:blip r:embed="rId3">
            <a:alphaModFix/>
          </a:blip>
          <a:srcRect/>
          <a:stretch/>
        </p:blipFill>
        <p:spPr>
          <a:xfrm>
            <a:off x="356937" y="5316232"/>
            <a:ext cx="1207168" cy="120716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16"/>
          <p:cNvSpPr txBox="1">
            <a:spLocks noGrp="1"/>
          </p:cNvSpPr>
          <p:nvPr>
            <p:ph type="title"/>
          </p:nvPr>
        </p:nvSpPr>
        <p:spPr>
          <a:xfrm>
            <a:off x="1069848" y="262563"/>
            <a:ext cx="10058400" cy="9130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建教合作班辦理模式</a:t>
            </a:r>
            <a:endParaRPr/>
          </a:p>
        </p:txBody>
      </p:sp>
      <p:grpSp>
        <p:nvGrpSpPr>
          <p:cNvPr id="1372" name="Google Shape;1372;p116"/>
          <p:cNvGrpSpPr/>
          <p:nvPr/>
        </p:nvGrpSpPr>
        <p:grpSpPr>
          <a:xfrm>
            <a:off x="1587861" y="1780214"/>
            <a:ext cx="9318316" cy="4777459"/>
            <a:chOff x="0" y="13059"/>
            <a:chExt cx="9318316" cy="4777459"/>
          </a:xfrm>
        </p:grpSpPr>
        <p:sp>
          <p:nvSpPr>
            <p:cNvPr id="1373" name="Google Shape;1373;p116"/>
            <p:cNvSpPr/>
            <p:nvPr/>
          </p:nvSpPr>
          <p:spPr>
            <a:xfrm rot="5400000">
              <a:off x="5718626" y="-2207234"/>
              <a:ext cx="1235658" cy="5963722"/>
            </a:xfrm>
            <a:prstGeom prst="round2SameRect">
              <a:avLst>
                <a:gd name="adj1" fmla="val 16667"/>
                <a:gd name="adj2" fmla="val 0"/>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6"/>
            <p:cNvSpPr txBox="1"/>
            <p:nvPr/>
          </p:nvSpPr>
          <p:spPr>
            <a:xfrm>
              <a:off x="3354594" y="217118"/>
              <a:ext cx="5903402" cy="111501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學校與建教合作機構以二班為單位實施輪調，一班在校上課，另一班在建教合作機構接受職業技能訓練。</a:t>
              </a:r>
              <a:r>
                <a:rPr lang="zh-TW" sz="1800" b="0" i="0" u="none" strike="noStrike" cap="none">
                  <a:solidFill>
                    <a:srgbClr val="FF0000"/>
                  </a:solidFill>
                  <a:latin typeface="Microsoft JhengHei"/>
                  <a:ea typeface="Microsoft JhengHei"/>
                  <a:cs typeface="Microsoft JhengHei"/>
                  <a:sym typeface="Microsoft JhengHei"/>
                </a:rPr>
                <a:t>每三個月輪調一次為原則</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Trebuchet MS"/>
                <a:ea typeface="Trebuchet MS"/>
                <a:cs typeface="Trebuchet MS"/>
                <a:sym typeface="Trebuchet MS"/>
              </a:endParaRPr>
            </a:p>
          </p:txBody>
        </p:sp>
        <p:sp>
          <p:nvSpPr>
            <p:cNvPr id="1375" name="Google Shape;1375;p116"/>
            <p:cNvSpPr/>
            <p:nvPr/>
          </p:nvSpPr>
          <p:spPr>
            <a:xfrm>
              <a:off x="0" y="13059"/>
              <a:ext cx="3354594" cy="1544573"/>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6"/>
            <p:cNvSpPr txBox="1"/>
            <p:nvPr/>
          </p:nvSpPr>
          <p:spPr>
            <a:xfrm>
              <a:off x="75400" y="88459"/>
              <a:ext cx="3203794" cy="1393773"/>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None/>
              </a:pPr>
              <a:r>
                <a:rPr lang="zh-TW" sz="4800">
                  <a:solidFill>
                    <a:schemeClr val="lt1"/>
                  </a:solidFill>
                  <a:latin typeface="Trebuchet MS"/>
                  <a:ea typeface="Trebuchet MS"/>
                  <a:cs typeface="Trebuchet MS"/>
                  <a:sym typeface="Trebuchet MS"/>
                </a:rPr>
                <a:t>輪調式</a:t>
              </a:r>
              <a:endParaRPr/>
            </a:p>
          </p:txBody>
        </p:sp>
        <p:sp>
          <p:nvSpPr>
            <p:cNvPr id="1377" name="Google Shape;1377;p116"/>
            <p:cNvSpPr/>
            <p:nvPr/>
          </p:nvSpPr>
          <p:spPr>
            <a:xfrm rot="5400000">
              <a:off x="5718626" y="-585431"/>
              <a:ext cx="1235658" cy="5963722"/>
            </a:xfrm>
            <a:prstGeom prst="round2SameRect">
              <a:avLst>
                <a:gd name="adj1" fmla="val 16667"/>
                <a:gd name="adj2" fmla="val 0"/>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6"/>
            <p:cNvSpPr txBox="1"/>
            <p:nvPr/>
          </p:nvSpPr>
          <p:spPr>
            <a:xfrm>
              <a:off x="3354594" y="1838921"/>
              <a:ext cx="5903402" cy="111501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學校之一年級及二年級學生在校接受基礎及專業理論教育，</a:t>
              </a:r>
              <a:r>
                <a:rPr lang="zh-TW" sz="1800" b="0" i="0" u="none" strike="noStrike" cap="none">
                  <a:solidFill>
                    <a:srgbClr val="FF0000"/>
                  </a:solidFill>
                  <a:latin typeface="Microsoft JhengHei"/>
                  <a:ea typeface="Microsoft JhengHei"/>
                  <a:cs typeface="Microsoft JhengHei"/>
                  <a:sym typeface="Microsoft JhengHei"/>
                </a:rPr>
                <a:t>三年級在建教合作機構接受職業技能訓練</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Trebuchet MS"/>
                <a:ea typeface="Trebuchet MS"/>
                <a:cs typeface="Trebuchet MS"/>
                <a:sym typeface="Trebuchet MS"/>
              </a:endParaRPr>
            </a:p>
          </p:txBody>
        </p:sp>
        <p:sp>
          <p:nvSpPr>
            <p:cNvPr id="1379" name="Google Shape;1379;p116"/>
            <p:cNvSpPr/>
            <p:nvPr/>
          </p:nvSpPr>
          <p:spPr>
            <a:xfrm>
              <a:off x="0" y="1624142"/>
              <a:ext cx="3354594" cy="1544573"/>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6"/>
            <p:cNvSpPr txBox="1"/>
            <p:nvPr/>
          </p:nvSpPr>
          <p:spPr>
            <a:xfrm>
              <a:off x="75400" y="1699542"/>
              <a:ext cx="3203794" cy="1393773"/>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None/>
              </a:pPr>
              <a:r>
                <a:rPr lang="zh-TW" sz="4800">
                  <a:solidFill>
                    <a:schemeClr val="lt1"/>
                  </a:solidFill>
                  <a:latin typeface="Trebuchet MS"/>
                  <a:ea typeface="Trebuchet MS"/>
                  <a:cs typeface="Trebuchet MS"/>
                  <a:sym typeface="Trebuchet MS"/>
                </a:rPr>
                <a:t>階梯式</a:t>
              </a:r>
              <a:endParaRPr/>
            </a:p>
          </p:txBody>
        </p:sp>
        <p:sp>
          <p:nvSpPr>
            <p:cNvPr id="1381" name="Google Shape;1381;p116"/>
            <p:cNvSpPr/>
            <p:nvPr/>
          </p:nvSpPr>
          <p:spPr>
            <a:xfrm rot="5400000">
              <a:off x="5718626" y="1036370"/>
              <a:ext cx="1235658" cy="5963722"/>
            </a:xfrm>
            <a:prstGeom prst="round2SameRect">
              <a:avLst>
                <a:gd name="adj1" fmla="val 16667"/>
                <a:gd name="adj2" fmla="val 0"/>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6"/>
            <p:cNvSpPr txBox="1"/>
            <p:nvPr/>
          </p:nvSpPr>
          <p:spPr>
            <a:xfrm>
              <a:off x="3354594" y="3460722"/>
              <a:ext cx="5903402" cy="111501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學校依各年級專業課程需求，在不調整課程架構之前提下，使學生於</a:t>
              </a:r>
              <a:r>
                <a:rPr lang="zh-TW" sz="1800" b="0" i="0" u="none" strike="noStrike" cap="none">
                  <a:solidFill>
                    <a:srgbClr val="FF0000"/>
                  </a:solidFill>
                  <a:latin typeface="Microsoft JhengHei"/>
                  <a:ea typeface="Microsoft JhengHei"/>
                  <a:cs typeface="Microsoft JhengHei"/>
                  <a:sym typeface="Microsoft JhengHei"/>
                </a:rPr>
                <a:t>寒暑假或學期中</a:t>
              </a:r>
              <a:r>
                <a:rPr lang="zh-TW" sz="1800" b="0" i="0" u="none" strike="noStrike" cap="none">
                  <a:solidFill>
                    <a:schemeClr val="dk1"/>
                  </a:solidFill>
                  <a:latin typeface="Microsoft JhengHei"/>
                  <a:ea typeface="Microsoft JhengHei"/>
                  <a:cs typeface="Microsoft JhengHei"/>
                  <a:sym typeface="Microsoft JhengHei"/>
                </a:rPr>
                <a:t>至建教合作機構接受職業技能訓練。</a:t>
              </a:r>
              <a:endParaRPr sz="1800" b="0" i="0" u="none" strike="noStrike" cap="none">
                <a:solidFill>
                  <a:schemeClr val="dk1"/>
                </a:solidFill>
                <a:latin typeface="Trebuchet MS"/>
                <a:ea typeface="Trebuchet MS"/>
                <a:cs typeface="Trebuchet MS"/>
                <a:sym typeface="Trebuchet MS"/>
              </a:endParaRPr>
            </a:p>
          </p:txBody>
        </p:sp>
        <p:sp>
          <p:nvSpPr>
            <p:cNvPr id="1383" name="Google Shape;1383;p116"/>
            <p:cNvSpPr/>
            <p:nvPr/>
          </p:nvSpPr>
          <p:spPr>
            <a:xfrm>
              <a:off x="0" y="3245945"/>
              <a:ext cx="3354594" cy="1544573"/>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6"/>
            <p:cNvSpPr txBox="1"/>
            <p:nvPr/>
          </p:nvSpPr>
          <p:spPr>
            <a:xfrm>
              <a:off x="75400" y="3321345"/>
              <a:ext cx="3203794" cy="1393773"/>
            </a:xfrm>
            <a:prstGeom prst="rect">
              <a:avLst/>
            </a:prstGeom>
            <a:no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None/>
              </a:pPr>
              <a:r>
                <a:rPr lang="zh-TW" sz="4800">
                  <a:solidFill>
                    <a:schemeClr val="lt1"/>
                  </a:solidFill>
                  <a:latin typeface="Trebuchet MS"/>
                  <a:ea typeface="Trebuchet MS"/>
                  <a:cs typeface="Trebuchet MS"/>
                  <a:sym typeface="Trebuchet MS"/>
                </a:rPr>
                <a:t>實習式</a:t>
              </a:r>
              <a:endParaRPr/>
            </a:p>
          </p:txBody>
        </p:sp>
      </p:grpSp>
      <p:sp>
        <p:nvSpPr>
          <p:cNvPr id="1385" name="Google Shape;1385;p116"/>
          <p:cNvSpPr/>
          <p:nvPr/>
        </p:nvSpPr>
        <p:spPr>
          <a:xfrm>
            <a:off x="910841" y="1175657"/>
            <a:ext cx="10672355"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依據</a:t>
            </a:r>
            <a:r>
              <a:rPr lang="zh-TW" sz="2400" b="1">
                <a:solidFill>
                  <a:srgbClr val="00B050"/>
                </a:solidFill>
                <a:latin typeface="Microsoft JhengHei"/>
                <a:ea typeface="Microsoft JhengHei"/>
                <a:cs typeface="Microsoft JhengHei"/>
                <a:sym typeface="Microsoft JhengHei"/>
              </a:rPr>
              <a:t>「高級中等學校建教合作實施及建教生權益保障法」</a:t>
            </a:r>
            <a:r>
              <a:rPr lang="zh-TW" sz="2400">
                <a:solidFill>
                  <a:schemeClr val="dk1"/>
                </a:solidFill>
                <a:latin typeface="Microsoft JhengHei"/>
                <a:ea typeface="Microsoft JhengHei"/>
                <a:cs typeface="Microsoft JhengHei"/>
                <a:sym typeface="Microsoft JhengHei"/>
              </a:rPr>
              <a:t>規定辦理建教合作</a:t>
            </a:r>
            <a:endParaRPr sz="2400" b="1">
              <a:solidFill>
                <a:schemeClr val="dk1"/>
              </a:solidFill>
              <a:latin typeface="Georgia"/>
              <a:ea typeface="Georgia"/>
              <a:cs typeface="Georgia"/>
              <a:sym typeface="Georgi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17"/>
          <p:cNvSpPr txBox="1">
            <a:spLocks noGrp="1"/>
          </p:cNvSpPr>
          <p:nvPr>
            <p:ph type="title"/>
          </p:nvPr>
        </p:nvSpPr>
        <p:spPr>
          <a:xfrm>
            <a:off x="1069848" y="184186"/>
            <a:ext cx="10058400"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建教合作資訊網</a:t>
            </a:r>
            <a:endParaRPr/>
          </a:p>
        </p:txBody>
      </p:sp>
      <p:sp>
        <p:nvSpPr>
          <p:cNvPr id="1392" name="Google Shape;1392;p117"/>
          <p:cNvSpPr/>
          <p:nvPr/>
        </p:nvSpPr>
        <p:spPr>
          <a:xfrm>
            <a:off x="4779700" y="6105459"/>
            <a:ext cx="6348548"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網址：https://cetw.me.k12ea.gov.tw/</a:t>
            </a:r>
            <a:endParaRPr/>
          </a:p>
        </p:txBody>
      </p:sp>
      <p:pic>
        <p:nvPicPr>
          <p:cNvPr id="1393" name="Google Shape;1393;p117"/>
          <p:cNvPicPr preferRelativeResize="0"/>
          <p:nvPr/>
        </p:nvPicPr>
        <p:blipFill rotWithShape="1">
          <a:blip r:embed="rId3">
            <a:alphaModFix/>
          </a:blip>
          <a:srcRect/>
          <a:stretch/>
        </p:blipFill>
        <p:spPr>
          <a:xfrm>
            <a:off x="275852" y="1398249"/>
            <a:ext cx="11646391" cy="452380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18"/>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五專免試入學</a:t>
            </a:r>
            <a:endParaRPr/>
          </a:p>
        </p:txBody>
      </p:sp>
      <p:sp>
        <p:nvSpPr>
          <p:cNvPr id="1400" name="Google Shape;1400;p118"/>
          <p:cNvSpPr txBox="1">
            <a:spLocks noGrp="1"/>
          </p:cNvSpPr>
          <p:nvPr>
            <p:ph type="body" idx="1"/>
          </p:nvPr>
        </p:nvSpPr>
        <p:spPr>
          <a:xfrm>
            <a:off x="2165774" y="4424513"/>
            <a:ext cx="9052560" cy="222489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380"/>
              <a:buFont typeface="Noto Sans Symbols"/>
              <a:buChar char="●"/>
            </a:pPr>
            <a:r>
              <a:rPr lang="zh-TW" sz="2800" b="1">
                <a:solidFill>
                  <a:srgbClr val="FF0000"/>
                </a:solidFill>
                <a:latin typeface="Microsoft JhengHei"/>
                <a:ea typeface="Microsoft JhengHei"/>
                <a:cs typeface="Microsoft JhengHei"/>
                <a:sym typeface="Microsoft JhengHei"/>
              </a:rPr>
              <a:t>五專完全免試入學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五專優先免試入學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北、中、南區五專聯合免試入學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其他五專招生管道</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19"/>
          <p:cNvSpPr txBox="1">
            <a:spLocks noGrp="1"/>
          </p:cNvSpPr>
          <p:nvPr>
            <p:ph type="title"/>
          </p:nvPr>
        </p:nvSpPr>
        <p:spPr>
          <a:xfrm>
            <a:off x="1069848" y="314814"/>
            <a:ext cx="10058400" cy="83471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關於五專</a:t>
            </a:r>
            <a:endParaRPr/>
          </a:p>
        </p:txBody>
      </p:sp>
      <p:pic>
        <p:nvPicPr>
          <p:cNvPr id="1407" name="Google Shape;1407;p119"/>
          <p:cNvPicPr preferRelativeResize="0"/>
          <p:nvPr/>
        </p:nvPicPr>
        <p:blipFill rotWithShape="1">
          <a:blip r:embed="rId3">
            <a:alphaModFix/>
          </a:blip>
          <a:srcRect/>
          <a:stretch/>
        </p:blipFill>
        <p:spPr>
          <a:xfrm>
            <a:off x="154816" y="2351315"/>
            <a:ext cx="6617489" cy="4297680"/>
          </a:xfrm>
          <a:prstGeom prst="rect">
            <a:avLst/>
          </a:prstGeom>
          <a:noFill/>
          <a:ln>
            <a:noFill/>
          </a:ln>
        </p:spPr>
      </p:pic>
      <p:grpSp>
        <p:nvGrpSpPr>
          <p:cNvPr id="1408" name="Google Shape;1408;p119"/>
          <p:cNvGrpSpPr/>
          <p:nvPr/>
        </p:nvGrpSpPr>
        <p:grpSpPr>
          <a:xfrm>
            <a:off x="1824589" y="1027123"/>
            <a:ext cx="9461719" cy="3211389"/>
            <a:chOff x="0" y="986629"/>
            <a:chExt cx="9461719" cy="3211389"/>
          </a:xfrm>
        </p:grpSpPr>
        <p:sp>
          <p:nvSpPr>
            <p:cNvPr id="1409" name="Google Shape;1409;p119"/>
            <p:cNvSpPr/>
            <p:nvPr/>
          </p:nvSpPr>
          <p:spPr>
            <a:xfrm>
              <a:off x="0" y="986629"/>
              <a:ext cx="9461719"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9"/>
            <p:cNvSpPr txBox="1"/>
            <p:nvPr/>
          </p:nvSpPr>
          <p:spPr>
            <a:xfrm>
              <a:off x="0" y="1330649"/>
              <a:ext cx="9117699"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大學設備與業界師資</a:t>
              </a:r>
              <a:endParaRPr/>
            </a:p>
          </p:txBody>
        </p:sp>
        <p:sp>
          <p:nvSpPr>
            <p:cNvPr id="1411" name="Google Shape;1411;p119"/>
            <p:cNvSpPr/>
            <p:nvPr/>
          </p:nvSpPr>
          <p:spPr>
            <a:xfrm>
              <a:off x="1748525" y="1445536"/>
              <a:ext cx="7713194"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9"/>
            <p:cNvSpPr txBox="1"/>
            <p:nvPr/>
          </p:nvSpPr>
          <p:spPr>
            <a:xfrm>
              <a:off x="1748525" y="1789556"/>
              <a:ext cx="7369174"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鼓勵考取證照</a:t>
              </a:r>
              <a:endParaRPr/>
            </a:p>
          </p:txBody>
        </p:sp>
        <p:sp>
          <p:nvSpPr>
            <p:cNvPr id="1413" name="Google Shape;1413;p119"/>
            <p:cNvSpPr/>
            <p:nvPr/>
          </p:nvSpPr>
          <p:spPr>
            <a:xfrm>
              <a:off x="3497051" y="1904444"/>
              <a:ext cx="5964668"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9"/>
            <p:cNvSpPr txBox="1"/>
            <p:nvPr/>
          </p:nvSpPr>
          <p:spPr>
            <a:xfrm>
              <a:off x="3497051" y="2248464"/>
              <a:ext cx="5620648"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重視專題製作</a:t>
              </a:r>
              <a:endParaRPr/>
            </a:p>
          </p:txBody>
        </p:sp>
        <p:sp>
          <p:nvSpPr>
            <p:cNvPr id="1415" name="Google Shape;1415;p119"/>
            <p:cNvSpPr/>
            <p:nvPr/>
          </p:nvSpPr>
          <p:spPr>
            <a:xfrm>
              <a:off x="5246523" y="2363031"/>
              <a:ext cx="4215196"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9"/>
            <p:cNvSpPr txBox="1"/>
            <p:nvPr/>
          </p:nvSpPr>
          <p:spPr>
            <a:xfrm>
              <a:off x="5246523" y="2707051"/>
              <a:ext cx="3871176"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彈性課程規劃</a:t>
              </a:r>
              <a:endParaRPr/>
            </a:p>
          </p:txBody>
        </p:sp>
        <p:sp>
          <p:nvSpPr>
            <p:cNvPr id="1417" name="Google Shape;1417;p119"/>
            <p:cNvSpPr/>
            <p:nvPr/>
          </p:nvSpPr>
          <p:spPr>
            <a:xfrm>
              <a:off x="6995049" y="2821938"/>
              <a:ext cx="2466670" cy="1376080"/>
            </a:xfrm>
            <a:prstGeom prst="rightArrow">
              <a:avLst>
                <a:gd name="adj1" fmla="val 50000"/>
                <a:gd name="adj2" fmla="val 5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9"/>
            <p:cNvSpPr txBox="1"/>
            <p:nvPr/>
          </p:nvSpPr>
          <p:spPr>
            <a:xfrm>
              <a:off x="6995049" y="3165958"/>
              <a:ext cx="2122650" cy="688040"/>
            </a:xfrm>
            <a:prstGeom prst="rect">
              <a:avLst/>
            </a:prstGeom>
            <a:noFill/>
            <a:ln>
              <a:noFill/>
            </a:ln>
          </p:spPr>
          <p:txBody>
            <a:bodyPr spcFirstLastPara="1" wrap="square" lIns="76200" tIns="76200" rIns="254000" bIns="21845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落實校外實習</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1914575" y="-122195"/>
            <a:ext cx="7766582"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技術型高中學生升學進路圖</a:t>
            </a:r>
            <a:endParaRPr/>
          </a:p>
        </p:txBody>
      </p:sp>
      <p:pic>
        <p:nvPicPr>
          <p:cNvPr id="209" name="Google Shape;209;p14"/>
          <p:cNvPicPr preferRelativeResize="0"/>
          <p:nvPr/>
        </p:nvPicPr>
        <p:blipFill rotWithShape="1">
          <a:blip r:embed="rId3">
            <a:alphaModFix/>
          </a:blip>
          <a:srcRect/>
          <a:stretch/>
        </p:blipFill>
        <p:spPr>
          <a:xfrm>
            <a:off x="2867371" y="958140"/>
            <a:ext cx="6010622" cy="5664166"/>
          </a:xfrm>
          <a:prstGeom prst="rect">
            <a:avLst/>
          </a:prstGeom>
          <a:noFill/>
          <a:ln>
            <a:noFill/>
          </a:ln>
        </p:spPr>
      </p:pic>
      <p:sp>
        <p:nvSpPr>
          <p:cNvPr id="4" name="爆炸: 十四角 3">
            <a:extLst>
              <a:ext uri="{FF2B5EF4-FFF2-40B4-BE49-F238E27FC236}">
                <a16:creationId xmlns:a16="http://schemas.microsoft.com/office/drawing/2014/main" id="{7C996173-5BF4-4B6A-9FDC-C48A82673902}"/>
              </a:ext>
            </a:extLst>
          </p:cNvPr>
          <p:cNvSpPr/>
          <p:nvPr/>
        </p:nvSpPr>
        <p:spPr>
          <a:xfrm rot="20290921">
            <a:off x="779415" y="4578051"/>
            <a:ext cx="2385392" cy="129049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t>12</a:t>
            </a:r>
            <a:r>
              <a:rPr lang="zh-TW" altLang="en-US" sz="2000" b="1" dirty="0"/>
              <a:t>條路</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20"/>
          <p:cNvSpPr txBox="1">
            <a:spLocks noGrp="1"/>
          </p:cNvSpPr>
          <p:nvPr>
            <p:ph type="title"/>
          </p:nvPr>
        </p:nvSpPr>
        <p:spPr>
          <a:xfrm>
            <a:off x="1188720" y="286424"/>
            <a:ext cx="10058400" cy="12004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113學年度五專招生學校概況</a:t>
            </a:r>
            <a:endParaRPr/>
          </a:p>
        </p:txBody>
      </p:sp>
      <p:sp>
        <p:nvSpPr>
          <p:cNvPr id="1425" name="Google Shape;1425;p120"/>
          <p:cNvSpPr txBox="1"/>
          <p:nvPr/>
        </p:nvSpPr>
        <p:spPr>
          <a:xfrm>
            <a:off x="2142308" y="1486901"/>
            <a:ext cx="8151223" cy="4525963"/>
          </a:xfrm>
          <a:prstGeom prst="rect">
            <a:avLst/>
          </a:prstGeom>
          <a:noFill/>
          <a:ln>
            <a:noFill/>
          </a:ln>
        </p:spPr>
        <p:txBody>
          <a:bodyPr spcFirstLastPara="1" wrap="square" lIns="91425" tIns="45700" rIns="91425" bIns="45700" anchor="t" anchorCtr="0">
            <a:noAutofit/>
          </a:bodyPr>
          <a:lstStyle/>
          <a:p>
            <a:pPr marL="352425" marR="0" lvl="0" indent="-352425" algn="l" rtl="0">
              <a:lnSpc>
                <a:spcPct val="90000"/>
              </a:lnSpc>
              <a:spcBef>
                <a:spcPts val="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113學年度五專部招生學校計有國立臺北科技大學、國立臺中科技大學、國立高雄科技大學等</a:t>
            </a:r>
            <a:r>
              <a:rPr lang="zh-TW" sz="3200">
                <a:solidFill>
                  <a:srgbClr val="FF0000"/>
                </a:solidFill>
                <a:latin typeface="Microsoft JhengHei"/>
                <a:ea typeface="Microsoft JhengHei"/>
                <a:cs typeface="Microsoft JhengHei"/>
                <a:sym typeface="Microsoft JhengHei"/>
              </a:rPr>
              <a:t>42</a:t>
            </a:r>
            <a:r>
              <a:rPr lang="zh-TW" sz="3200">
                <a:solidFill>
                  <a:schemeClr val="dk1"/>
                </a:solidFill>
                <a:latin typeface="Microsoft JhengHei"/>
                <a:ea typeface="Microsoft JhengHei"/>
                <a:cs typeface="Microsoft JhengHei"/>
                <a:sym typeface="Microsoft JhengHei"/>
              </a:rPr>
              <a:t>所，包含</a:t>
            </a:r>
            <a:r>
              <a:rPr lang="zh-TW" sz="3200">
                <a:solidFill>
                  <a:srgbClr val="FF0000"/>
                </a:solidFill>
                <a:latin typeface="Microsoft JhengHei"/>
                <a:ea typeface="Microsoft JhengHei"/>
                <a:cs typeface="Microsoft JhengHei"/>
                <a:sym typeface="Microsoft JhengHei"/>
              </a:rPr>
              <a:t>9</a:t>
            </a:r>
            <a:r>
              <a:rPr lang="zh-TW" sz="3200">
                <a:solidFill>
                  <a:schemeClr val="dk1"/>
                </a:solidFill>
                <a:latin typeface="Microsoft JhengHei"/>
                <a:ea typeface="Microsoft JhengHei"/>
                <a:cs typeface="Microsoft JhengHei"/>
                <a:sym typeface="Microsoft JhengHei"/>
              </a:rPr>
              <a:t>所國立校院、</a:t>
            </a:r>
            <a:r>
              <a:rPr lang="zh-TW" sz="3200">
                <a:solidFill>
                  <a:srgbClr val="FF0000"/>
                </a:solidFill>
                <a:latin typeface="Microsoft JhengHei"/>
                <a:ea typeface="Microsoft JhengHei"/>
                <a:cs typeface="Microsoft JhengHei"/>
                <a:sym typeface="Microsoft JhengHei"/>
              </a:rPr>
              <a:t>32</a:t>
            </a:r>
            <a:r>
              <a:rPr lang="zh-TW" sz="3200">
                <a:solidFill>
                  <a:schemeClr val="dk1"/>
                </a:solidFill>
                <a:latin typeface="Microsoft JhengHei"/>
                <a:ea typeface="Microsoft JhengHei"/>
                <a:cs typeface="Microsoft JhengHei"/>
                <a:sym typeface="Microsoft JhengHei"/>
              </a:rPr>
              <a:t>所私立校院，總招生名額共超過</a:t>
            </a:r>
            <a:r>
              <a:rPr lang="zh-TW" sz="3200">
                <a:solidFill>
                  <a:srgbClr val="FF0000"/>
                </a:solidFill>
                <a:latin typeface="Microsoft JhengHei"/>
                <a:ea typeface="Microsoft JhengHei"/>
                <a:cs typeface="Microsoft JhengHei"/>
                <a:sym typeface="Microsoft JhengHei"/>
              </a:rPr>
              <a:t>15,000</a:t>
            </a:r>
            <a:r>
              <a:rPr lang="zh-TW" sz="3200">
                <a:solidFill>
                  <a:schemeClr val="dk1"/>
                </a:solidFill>
                <a:latin typeface="Microsoft JhengHei"/>
                <a:ea typeface="Microsoft JhengHei"/>
                <a:cs typeface="Microsoft JhengHei"/>
                <a:sym typeface="Microsoft JhengHei"/>
              </a:rPr>
              <a:t>名。</a:t>
            </a:r>
            <a:endParaRPr sz="3200">
              <a:solidFill>
                <a:schemeClr val="dk1"/>
              </a:solidFill>
              <a:latin typeface="Microsoft JhengHei"/>
              <a:ea typeface="Microsoft JhengHei"/>
              <a:cs typeface="Microsoft JhengHei"/>
              <a:sym typeface="Microsoft JhengHei"/>
            </a:endParaRPr>
          </a:p>
        </p:txBody>
      </p:sp>
      <p:pic>
        <p:nvPicPr>
          <p:cNvPr id="1426" name="Google Shape;1426;p120"/>
          <p:cNvPicPr preferRelativeResize="0"/>
          <p:nvPr/>
        </p:nvPicPr>
        <p:blipFill rotWithShape="1">
          <a:blip r:embed="rId3">
            <a:alphaModFix/>
          </a:blip>
          <a:srcRect/>
          <a:stretch/>
        </p:blipFill>
        <p:spPr>
          <a:xfrm>
            <a:off x="255730" y="3877032"/>
            <a:ext cx="3773155" cy="2510863"/>
          </a:xfrm>
          <a:prstGeom prst="rect">
            <a:avLst/>
          </a:prstGeom>
          <a:noFill/>
          <a:ln>
            <a:noFill/>
          </a:ln>
        </p:spPr>
      </p:pic>
      <p:pic>
        <p:nvPicPr>
          <p:cNvPr id="1427" name="Google Shape;1427;p120"/>
          <p:cNvPicPr preferRelativeResize="0"/>
          <p:nvPr/>
        </p:nvPicPr>
        <p:blipFill rotWithShape="1">
          <a:blip r:embed="rId4">
            <a:alphaModFix/>
          </a:blip>
          <a:srcRect/>
          <a:stretch/>
        </p:blipFill>
        <p:spPr>
          <a:xfrm>
            <a:off x="8583545" y="3862845"/>
            <a:ext cx="3554233" cy="2509549"/>
          </a:xfrm>
          <a:prstGeom prst="rect">
            <a:avLst/>
          </a:prstGeom>
          <a:noFill/>
          <a:ln>
            <a:noFill/>
          </a:ln>
        </p:spPr>
      </p:pic>
      <p:pic>
        <p:nvPicPr>
          <p:cNvPr id="1428" name="Google Shape;1428;p120"/>
          <p:cNvPicPr preferRelativeResize="0"/>
          <p:nvPr/>
        </p:nvPicPr>
        <p:blipFill rotWithShape="1">
          <a:blip r:embed="rId5">
            <a:alphaModFix/>
          </a:blip>
          <a:srcRect/>
          <a:stretch/>
        </p:blipFill>
        <p:spPr>
          <a:xfrm>
            <a:off x="4100958" y="3896671"/>
            <a:ext cx="4410514" cy="246988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21"/>
          <p:cNvSpPr txBox="1">
            <a:spLocks noGrp="1"/>
          </p:cNvSpPr>
          <p:nvPr>
            <p:ph type="title"/>
          </p:nvPr>
        </p:nvSpPr>
        <p:spPr>
          <a:xfrm>
            <a:off x="1082910" y="197250"/>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113學年度五專招生學校一覽表</a:t>
            </a:r>
            <a:endParaRPr/>
          </a:p>
        </p:txBody>
      </p:sp>
      <p:graphicFrame>
        <p:nvGraphicFramePr>
          <p:cNvPr id="1435" name="Google Shape;1435;p121"/>
          <p:cNvGraphicFramePr/>
          <p:nvPr/>
        </p:nvGraphicFramePr>
        <p:xfrm>
          <a:off x="1201129" y="1260333"/>
          <a:ext cx="9821925" cy="5028015"/>
        </p:xfrm>
        <a:graphic>
          <a:graphicData uri="http://schemas.openxmlformats.org/drawingml/2006/table">
            <a:tbl>
              <a:tblPr bandRow="1">
                <a:noFill/>
                <a:tableStyleId>{AF0F7EEB-FAF5-4D57-9A00-CF9E036A19B2}</a:tableStyleId>
              </a:tblPr>
              <a:tblGrid>
                <a:gridCol w="2063425">
                  <a:extLst>
                    <a:ext uri="{9D8B030D-6E8A-4147-A177-3AD203B41FA5}">
                      <a16:colId xmlns:a16="http://schemas.microsoft.com/office/drawing/2014/main" val="20000"/>
                    </a:ext>
                  </a:extLst>
                </a:gridCol>
                <a:gridCol w="1928775">
                  <a:extLst>
                    <a:ext uri="{9D8B030D-6E8A-4147-A177-3AD203B41FA5}">
                      <a16:colId xmlns:a16="http://schemas.microsoft.com/office/drawing/2014/main" val="20001"/>
                    </a:ext>
                  </a:extLst>
                </a:gridCol>
                <a:gridCol w="1916250">
                  <a:extLst>
                    <a:ext uri="{9D8B030D-6E8A-4147-A177-3AD203B41FA5}">
                      <a16:colId xmlns:a16="http://schemas.microsoft.com/office/drawing/2014/main" val="20002"/>
                    </a:ext>
                  </a:extLst>
                </a:gridCol>
                <a:gridCol w="1996100">
                  <a:extLst>
                    <a:ext uri="{9D8B030D-6E8A-4147-A177-3AD203B41FA5}">
                      <a16:colId xmlns:a16="http://schemas.microsoft.com/office/drawing/2014/main" val="20003"/>
                    </a:ext>
                  </a:extLst>
                </a:gridCol>
                <a:gridCol w="1917375">
                  <a:extLst>
                    <a:ext uri="{9D8B030D-6E8A-4147-A177-3AD203B41FA5}">
                      <a16:colId xmlns:a16="http://schemas.microsoft.com/office/drawing/2014/main" val="20004"/>
                    </a:ext>
                  </a:extLst>
                </a:gridCol>
              </a:tblGrid>
              <a:tr h="498625">
                <a:tc gridSpan="2">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北部(17所)</a:t>
                      </a:r>
                      <a:endParaRPr sz="2400" b="1">
                        <a:solidFill>
                          <a:schemeClr val="lt1"/>
                        </a:solidFill>
                        <a:latin typeface="Microsoft JhengHei"/>
                        <a:ea typeface="Microsoft JhengHei"/>
                        <a:cs typeface="Microsoft JhengHei"/>
                        <a:sym typeface="Microsoft JhengHei"/>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hMerge="1">
                  <a:txBody>
                    <a:bodyPr/>
                    <a:lstStyle/>
                    <a:p>
                      <a:endParaRPr lang="zh-TW"/>
                    </a:p>
                  </a:txBody>
                  <a:tcPr/>
                </a:tc>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中部(6所)</a:t>
                      </a:r>
                      <a:endParaRPr sz="2400" b="1">
                        <a:solidFill>
                          <a:schemeClr val="lt1"/>
                        </a:solidFill>
                        <a:latin typeface="Microsoft JhengHei"/>
                        <a:ea typeface="Microsoft JhengHei"/>
                        <a:cs typeface="Microsoft JhengHei"/>
                        <a:sym typeface="Microsoft JhengHei"/>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6600"/>
                    </a:solidFill>
                  </a:tcPr>
                </a:tc>
                <a:tc gridSpan="2">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南部(19所)</a:t>
                      </a:r>
                      <a:endParaRPr sz="2400" b="1">
                        <a:solidFill>
                          <a:schemeClr val="lt1"/>
                        </a:solidFill>
                        <a:latin typeface="Microsoft JhengHei"/>
                        <a:ea typeface="Microsoft JhengHei"/>
                        <a:cs typeface="Microsoft JhengHei"/>
                        <a:sym typeface="Microsoft JhengHei"/>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66CC"/>
                    </a:solidFill>
                  </a:tcPr>
                </a:tc>
                <a:tc hMerge="1">
                  <a:txBody>
                    <a:bodyPr/>
                    <a:lstStyle/>
                    <a:p>
                      <a:endParaRPr lang="zh-TW"/>
                    </a:p>
                  </a:txBody>
                  <a:tcPr/>
                </a:tc>
                <a:extLst>
                  <a:ext uri="{0D108BD9-81ED-4DB2-BD59-A6C34878D82A}">
                    <a16:rowId xmlns:a16="http://schemas.microsoft.com/office/drawing/2014/main" val="10000"/>
                  </a:ext>
                </a:extLst>
              </a:tr>
              <a:tr h="432150">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臺北科技大學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臺北商業大學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臺中科技大學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高雄科技大學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澎湖科技大學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1"/>
                  </a:ext>
                </a:extLst>
              </a:tr>
              <a:tr h="432150">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敏實科技大學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慈濟科技大學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虎尾科技大學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高雄餐旅大學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b="1">
                          <a:solidFill>
                            <a:srgbClr val="0070C0"/>
                          </a:solidFill>
                          <a:latin typeface="Georgia"/>
                          <a:ea typeface="Georgia"/>
                          <a:cs typeface="Georgia"/>
                          <a:sym typeface="Georgia"/>
                        </a:rPr>
                        <a:t>臺東專校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2"/>
                  </a:ext>
                </a:extLst>
              </a:tr>
              <a:tr h="432150">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致理科技大學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中華科技大學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弘光科技大學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rgbClr val="0070C0"/>
                        </a:buClr>
                        <a:buSzPts val="1800"/>
                        <a:buFont typeface="Georgia"/>
                        <a:buNone/>
                      </a:pPr>
                      <a:r>
                        <a:rPr lang="zh-TW" sz="1800" b="1">
                          <a:solidFill>
                            <a:srgbClr val="0070C0"/>
                          </a:solidFill>
                          <a:latin typeface="Georgia"/>
                          <a:ea typeface="Georgia"/>
                          <a:cs typeface="Georgia"/>
                          <a:sym typeface="Georgia"/>
                        </a:rPr>
                        <a:t>臺南醫護專校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美和科技大學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3"/>
                  </a:ext>
                </a:extLst>
              </a:tr>
              <a:tr h="432150">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臺北城市科大</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台北海洋科大</a:t>
                      </a:r>
                      <a:endParaRPr sz="1800">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南開科技大學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中華醫事科大</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輔英科技大學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4"/>
                  </a:ext>
                </a:extLst>
              </a:tr>
              <a:tr h="432150">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宏國德霖科大</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龍華科技大學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仁德醫護專校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正修科技大學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南臺</a:t>
                      </a:r>
                      <a:r>
                        <a:rPr lang="zh-TW" sz="1800" b="0" i="0" u="none" strike="noStrike">
                          <a:solidFill>
                            <a:schemeClr val="dk1"/>
                          </a:solidFill>
                          <a:latin typeface="Trebuchet MS"/>
                          <a:ea typeface="Trebuchet MS"/>
                          <a:cs typeface="Trebuchet MS"/>
                          <a:sym typeface="Trebuchet MS"/>
                        </a:rPr>
                        <a:t>應用</a:t>
                      </a:r>
                      <a:r>
                        <a:rPr lang="zh-TW" sz="1800">
                          <a:solidFill>
                            <a:schemeClr val="dk1"/>
                          </a:solidFill>
                          <a:latin typeface="Georgia"/>
                          <a:ea typeface="Georgia"/>
                          <a:cs typeface="Georgia"/>
                          <a:sym typeface="Georgia"/>
                        </a:rPr>
                        <a:t>科大</a:t>
                      </a: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5"/>
                  </a:ext>
                </a:extLst>
              </a:tr>
              <a:tr h="432150">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耕莘醫護專校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馬偕醫護專校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中臺科技大學</a:t>
                      </a: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慈惠醫護專校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樹人醫護專校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6"/>
                  </a:ext>
                </a:extLst>
              </a:tr>
              <a:tr h="432150">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新生醫護專校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聖母醫護專校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敏惠醫護專校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育英醫護專校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7"/>
                  </a:ext>
                </a:extLst>
              </a:tr>
              <a:tr h="432150">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德育護理健康學院</a:t>
                      </a:r>
                      <a:endParaRPr sz="1800">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(原經國管理學院)</a:t>
                      </a: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黎明技術學院</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崇仁醫護專校</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文藻外語大學</a:t>
                      </a: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8"/>
                  </a:ext>
                </a:extLst>
              </a:tr>
              <a:tr h="432150">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康寧大學</a:t>
                      </a: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Trebuchet MS"/>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大仁科技大學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嘉南藥理大學</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9"/>
                  </a:ext>
                </a:extLst>
              </a:tr>
              <a:tr h="432150">
                <a:tc>
                  <a:txBody>
                    <a:bodyPr/>
                    <a:lstStyle/>
                    <a:p>
                      <a:pPr marL="0" marR="0" lvl="0" indent="0" algn="ctr" rtl="0">
                        <a:lnSpc>
                          <a:spcPct val="100000"/>
                        </a:lnSpc>
                        <a:spcBef>
                          <a:spcPts val="0"/>
                        </a:spcBef>
                        <a:spcAft>
                          <a:spcPts val="0"/>
                        </a:spcAft>
                        <a:buClr>
                          <a:schemeClr val="dk1"/>
                        </a:buClr>
                        <a:buSzPts val="1800"/>
                        <a:buFont typeface="Trebuchet MS"/>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lnSpc>
                          <a:spcPct val="100000"/>
                        </a:lnSpc>
                        <a:spcBef>
                          <a:spcPts val="0"/>
                        </a:spcBef>
                        <a:spcAft>
                          <a:spcPts val="0"/>
                        </a:spcAft>
                        <a:buClr>
                          <a:schemeClr val="dk1"/>
                        </a:buClr>
                        <a:buSzPts val="1800"/>
                        <a:buFont typeface="Trebuchet MS"/>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F2"/>
                    </a:solidFill>
                  </a:tcPr>
                </a:tc>
                <a:tc>
                  <a:txBody>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spcBef>
                          <a:spcPts val="0"/>
                        </a:spcBef>
                        <a:spcAft>
                          <a:spcPts val="0"/>
                        </a:spcAft>
                        <a:buNone/>
                      </a:pPr>
                      <a:r>
                        <a:rPr lang="zh-TW" sz="1800" b="0" i="0" u="none" strike="noStrike">
                          <a:solidFill>
                            <a:schemeClr val="dk1"/>
                          </a:solidFill>
                          <a:latin typeface="Trebuchet MS"/>
                          <a:ea typeface="Trebuchet MS"/>
                          <a:cs typeface="Trebuchet MS"/>
                          <a:sym typeface="Trebuchet MS"/>
                        </a:rPr>
                        <a:t>台南應用科大</a:t>
                      </a:r>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l" rtl="0">
                        <a:spcBef>
                          <a:spcPts val="0"/>
                        </a:spcBef>
                        <a:spcAft>
                          <a:spcPts val="0"/>
                        </a:spcAft>
                        <a:buNone/>
                      </a:pPr>
                      <a:endParaRPr sz="1800">
                        <a:solidFill>
                          <a:schemeClr val="dk1"/>
                        </a:solidFill>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10"/>
                  </a:ext>
                </a:extLst>
              </a:tr>
            </a:tbl>
          </a:graphicData>
        </a:graphic>
      </p:graphicFrame>
      <p:sp>
        <p:nvSpPr>
          <p:cNvPr id="1436" name="Google Shape;1436;p121"/>
          <p:cNvSpPr/>
          <p:nvPr/>
        </p:nvSpPr>
        <p:spPr>
          <a:xfrm>
            <a:off x="8076948" y="627934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122"/>
          <p:cNvPicPr preferRelativeResize="0"/>
          <p:nvPr/>
        </p:nvPicPr>
        <p:blipFill rotWithShape="1">
          <a:blip r:embed="rId3">
            <a:alphaModFix/>
          </a:blip>
          <a:srcRect/>
          <a:stretch/>
        </p:blipFill>
        <p:spPr>
          <a:xfrm rot="1404552">
            <a:off x="7307933" y="1337964"/>
            <a:ext cx="2389281" cy="1670114"/>
          </a:xfrm>
          <a:prstGeom prst="rect">
            <a:avLst/>
          </a:prstGeom>
          <a:noFill/>
          <a:ln>
            <a:noFill/>
          </a:ln>
        </p:spPr>
      </p:pic>
      <p:sp>
        <p:nvSpPr>
          <p:cNvPr id="1443" name="Google Shape;1443;p122"/>
          <p:cNvSpPr txBox="1">
            <a:spLocks noGrp="1"/>
          </p:cNvSpPr>
          <p:nvPr>
            <p:ph type="title"/>
          </p:nvPr>
        </p:nvSpPr>
        <p:spPr>
          <a:xfrm>
            <a:off x="1069848" y="237090"/>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五專主要入學管道流程圖</a:t>
            </a:r>
            <a:endParaRPr/>
          </a:p>
        </p:txBody>
      </p:sp>
      <p:grpSp>
        <p:nvGrpSpPr>
          <p:cNvPr id="1444" name="Google Shape;1444;p122"/>
          <p:cNvGrpSpPr/>
          <p:nvPr/>
        </p:nvGrpSpPr>
        <p:grpSpPr>
          <a:xfrm>
            <a:off x="1464617" y="1648652"/>
            <a:ext cx="6169773" cy="4473981"/>
            <a:chOff x="7382" y="2733"/>
            <a:chExt cx="6169773" cy="4473981"/>
          </a:xfrm>
        </p:grpSpPr>
        <p:sp>
          <p:nvSpPr>
            <p:cNvPr id="1445" name="Google Shape;1445;p122"/>
            <p:cNvSpPr/>
            <p:nvPr/>
          </p:nvSpPr>
          <p:spPr>
            <a:xfrm>
              <a:off x="48721" y="2733"/>
              <a:ext cx="6087094" cy="639140"/>
            </a:xfrm>
            <a:prstGeom prst="roundRect">
              <a:avLst>
                <a:gd name="adj" fmla="val 10000"/>
              </a:avLst>
            </a:prstGeom>
            <a:solidFill>
              <a:srgbClr val="6600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22"/>
            <p:cNvSpPr txBox="1"/>
            <p:nvPr/>
          </p:nvSpPr>
          <p:spPr>
            <a:xfrm>
              <a:off x="67441" y="21453"/>
              <a:ext cx="6049654"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Trebuchet MS"/>
                  <a:ea typeface="Trebuchet MS"/>
                  <a:cs typeface="Trebuchet MS"/>
                  <a:sym typeface="Trebuchet MS"/>
                </a:rPr>
                <a:t>五專完全免試入學</a:t>
              </a:r>
              <a:endParaRPr sz="2400" b="1">
                <a:solidFill>
                  <a:schemeClr val="lt1"/>
                </a:solidFill>
                <a:latin typeface="Trebuchet MS"/>
                <a:ea typeface="Trebuchet MS"/>
                <a:cs typeface="Trebuchet MS"/>
                <a:sym typeface="Trebuchet MS"/>
              </a:endParaRPr>
            </a:p>
          </p:txBody>
        </p:sp>
        <p:sp>
          <p:nvSpPr>
            <p:cNvPr id="1447" name="Google Shape;1447;p122"/>
            <p:cNvSpPr/>
            <p:nvPr/>
          </p:nvSpPr>
          <p:spPr>
            <a:xfrm rot="5400000">
              <a:off x="2972430" y="657852"/>
              <a:ext cx="239677"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22"/>
            <p:cNvSpPr txBox="1"/>
            <p:nvPr/>
          </p:nvSpPr>
          <p:spPr>
            <a:xfrm>
              <a:off x="3005986" y="681820"/>
              <a:ext cx="172567" cy="1677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Trebuchet MS"/>
                <a:ea typeface="Trebuchet MS"/>
                <a:cs typeface="Trebuchet MS"/>
                <a:sym typeface="Trebuchet MS"/>
              </a:endParaRPr>
            </a:p>
          </p:txBody>
        </p:sp>
        <p:sp>
          <p:nvSpPr>
            <p:cNvPr id="1449" name="Google Shape;1449;p122"/>
            <p:cNvSpPr/>
            <p:nvPr/>
          </p:nvSpPr>
          <p:spPr>
            <a:xfrm>
              <a:off x="7382" y="961443"/>
              <a:ext cx="6169773" cy="639140"/>
            </a:xfrm>
            <a:prstGeom prst="roundRect">
              <a:avLst>
                <a:gd name="adj" fmla="val 10000"/>
              </a:avLst>
            </a:prstGeom>
            <a:solidFill>
              <a:srgbClr val="FF993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22"/>
            <p:cNvSpPr txBox="1"/>
            <p:nvPr/>
          </p:nvSpPr>
          <p:spPr>
            <a:xfrm>
              <a:off x="26102" y="980163"/>
              <a:ext cx="6132333"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Trebuchet MS"/>
                  <a:ea typeface="Trebuchet MS"/>
                  <a:cs typeface="Trebuchet MS"/>
                  <a:sym typeface="Trebuchet MS"/>
                </a:rPr>
                <a:t>國中教育會考</a:t>
              </a:r>
              <a:endParaRPr/>
            </a:p>
          </p:txBody>
        </p:sp>
        <p:sp>
          <p:nvSpPr>
            <p:cNvPr id="1451" name="Google Shape;1451;p122"/>
            <p:cNvSpPr/>
            <p:nvPr/>
          </p:nvSpPr>
          <p:spPr>
            <a:xfrm rot="5497246">
              <a:off x="2970803" y="1601170"/>
              <a:ext cx="216676"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22"/>
            <p:cNvSpPr txBox="1"/>
            <p:nvPr/>
          </p:nvSpPr>
          <p:spPr>
            <a:xfrm rot="97246">
              <a:off x="2993777" y="1636652"/>
              <a:ext cx="172567" cy="15167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100">
                <a:solidFill>
                  <a:schemeClr val="lt1"/>
                </a:solidFill>
                <a:latin typeface="Trebuchet MS"/>
                <a:ea typeface="Trebuchet MS"/>
                <a:cs typeface="Trebuchet MS"/>
                <a:sym typeface="Trebuchet MS"/>
              </a:endParaRPr>
            </a:p>
          </p:txBody>
        </p:sp>
        <p:sp>
          <p:nvSpPr>
            <p:cNvPr id="1453" name="Google Shape;1453;p122"/>
            <p:cNvSpPr/>
            <p:nvPr/>
          </p:nvSpPr>
          <p:spPr>
            <a:xfrm>
              <a:off x="11639" y="1889369"/>
              <a:ext cx="6108748"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22"/>
            <p:cNvSpPr txBox="1"/>
            <p:nvPr/>
          </p:nvSpPr>
          <p:spPr>
            <a:xfrm>
              <a:off x="30359" y="1908089"/>
              <a:ext cx="6071308"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Trebuchet MS"/>
                  <a:ea typeface="Trebuchet MS"/>
                  <a:cs typeface="Trebuchet MS"/>
                  <a:sym typeface="Trebuchet MS"/>
                </a:rPr>
                <a:t>五專優先免試入學</a:t>
              </a:r>
              <a:endParaRPr/>
            </a:p>
          </p:txBody>
        </p:sp>
        <p:sp>
          <p:nvSpPr>
            <p:cNvPr id="1455" name="Google Shape;1455;p122"/>
            <p:cNvSpPr/>
            <p:nvPr/>
          </p:nvSpPr>
          <p:spPr>
            <a:xfrm rot="5308802">
              <a:off x="2947711" y="2559880"/>
              <a:ext cx="262858"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22"/>
            <p:cNvSpPr txBox="1"/>
            <p:nvPr/>
          </p:nvSpPr>
          <p:spPr>
            <a:xfrm rot="-91198">
              <a:off x="2991811" y="2572271"/>
              <a:ext cx="172567" cy="18400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Trebuchet MS"/>
                <a:ea typeface="Trebuchet MS"/>
                <a:cs typeface="Trebuchet MS"/>
                <a:sym typeface="Trebuchet MS"/>
              </a:endParaRPr>
            </a:p>
          </p:txBody>
        </p:sp>
        <p:sp>
          <p:nvSpPr>
            <p:cNvPr id="1457" name="Google Shape;1457;p122"/>
            <p:cNvSpPr/>
            <p:nvPr/>
          </p:nvSpPr>
          <p:spPr>
            <a:xfrm>
              <a:off x="56059" y="2878864"/>
              <a:ext cx="6072419"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22"/>
            <p:cNvSpPr txBox="1"/>
            <p:nvPr/>
          </p:nvSpPr>
          <p:spPr>
            <a:xfrm>
              <a:off x="74779" y="2897584"/>
              <a:ext cx="6034979"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Trebuchet MS"/>
                  <a:ea typeface="Trebuchet MS"/>
                  <a:cs typeface="Trebuchet MS"/>
                  <a:sym typeface="Trebuchet MS"/>
                </a:rPr>
                <a:t>北、中、南區五專聯合免試入學</a:t>
              </a:r>
              <a:endParaRPr/>
            </a:p>
          </p:txBody>
        </p:sp>
        <p:sp>
          <p:nvSpPr>
            <p:cNvPr id="1459" name="Google Shape;1459;p122"/>
            <p:cNvSpPr/>
            <p:nvPr/>
          </p:nvSpPr>
          <p:spPr>
            <a:xfrm rot="5400000">
              <a:off x="2972430" y="3533982"/>
              <a:ext cx="239677" cy="287613"/>
            </a:xfrm>
            <a:prstGeom prst="rightArrow">
              <a:avLst>
                <a:gd name="adj1" fmla="val 60000"/>
                <a:gd name="adj2" fmla="val 50000"/>
              </a:avLst>
            </a:prstGeom>
            <a:solidFill>
              <a:srgbClr val="A7D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22"/>
            <p:cNvSpPr txBox="1"/>
            <p:nvPr/>
          </p:nvSpPr>
          <p:spPr>
            <a:xfrm>
              <a:off x="3005986" y="3557950"/>
              <a:ext cx="172567" cy="1677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Trebuchet MS"/>
                <a:ea typeface="Trebuchet MS"/>
                <a:cs typeface="Trebuchet MS"/>
                <a:sym typeface="Trebuchet MS"/>
              </a:endParaRPr>
            </a:p>
          </p:txBody>
        </p:sp>
        <p:sp>
          <p:nvSpPr>
            <p:cNvPr id="1461" name="Google Shape;1461;p122"/>
            <p:cNvSpPr/>
            <p:nvPr/>
          </p:nvSpPr>
          <p:spPr>
            <a:xfrm>
              <a:off x="34341" y="3837574"/>
              <a:ext cx="6115855" cy="6391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22"/>
            <p:cNvSpPr txBox="1"/>
            <p:nvPr/>
          </p:nvSpPr>
          <p:spPr>
            <a:xfrm>
              <a:off x="53061" y="3856294"/>
              <a:ext cx="6078415" cy="601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Trebuchet MS"/>
                  <a:ea typeface="Trebuchet MS"/>
                  <a:cs typeface="Trebuchet MS"/>
                  <a:sym typeface="Trebuchet MS"/>
                </a:rPr>
                <a:t>各校五專免試續招</a:t>
              </a:r>
              <a:endParaRPr/>
            </a:p>
          </p:txBody>
        </p:sp>
      </p:grpSp>
      <p:sp>
        <p:nvSpPr>
          <p:cNvPr id="1463" name="Google Shape;1463;p122"/>
          <p:cNvSpPr txBox="1"/>
          <p:nvPr/>
        </p:nvSpPr>
        <p:spPr>
          <a:xfrm>
            <a:off x="5535728" y="3235796"/>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a:solidFill>
                  <a:schemeClr val="dk1"/>
                </a:solidFill>
                <a:latin typeface="Georgia"/>
                <a:ea typeface="Georgia"/>
                <a:cs typeface="Georgia"/>
                <a:sym typeface="Georgia"/>
              </a:rPr>
              <a:t>取得會考成績(※註)</a:t>
            </a:r>
            <a:endParaRPr sz="1600">
              <a:solidFill>
                <a:schemeClr val="dk1"/>
              </a:solidFill>
              <a:latin typeface="Georgia"/>
              <a:ea typeface="Georgia"/>
              <a:cs typeface="Georgia"/>
              <a:sym typeface="Georgia"/>
            </a:endParaRPr>
          </a:p>
        </p:txBody>
      </p:sp>
      <p:sp>
        <p:nvSpPr>
          <p:cNvPr id="1464" name="Google Shape;1464;p122"/>
          <p:cNvSpPr txBox="1"/>
          <p:nvPr/>
        </p:nvSpPr>
        <p:spPr>
          <a:xfrm>
            <a:off x="5476737" y="4207980"/>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70C0"/>
                </a:solidFill>
                <a:latin typeface="Georgia"/>
                <a:ea typeface="Georgia"/>
                <a:cs typeface="Georgia"/>
                <a:sym typeface="Georgia"/>
              </a:rPr>
              <a:t>未錄取</a:t>
            </a:r>
            <a:endParaRPr/>
          </a:p>
        </p:txBody>
      </p:sp>
      <p:sp>
        <p:nvSpPr>
          <p:cNvPr id="1465" name="Google Shape;1465;p122"/>
          <p:cNvSpPr txBox="1"/>
          <p:nvPr/>
        </p:nvSpPr>
        <p:spPr>
          <a:xfrm>
            <a:off x="5466901" y="5150660"/>
            <a:ext cx="228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70C0"/>
                </a:solidFill>
                <a:latin typeface="Georgia"/>
                <a:ea typeface="Georgia"/>
                <a:cs typeface="Georgia"/>
                <a:sym typeface="Georgia"/>
              </a:rPr>
              <a:t>未錄取</a:t>
            </a:r>
            <a:endParaRPr/>
          </a:p>
        </p:txBody>
      </p:sp>
      <p:sp>
        <p:nvSpPr>
          <p:cNvPr id="1466" name="Google Shape;1466;p122"/>
          <p:cNvSpPr txBox="1"/>
          <p:nvPr/>
        </p:nvSpPr>
        <p:spPr>
          <a:xfrm>
            <a:off x="1457235" y="6347435"/>
            <a:ext cx="6827747" cy="338554"/>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zh-TW" sz="1600" b="1">
                <a:solidFill>
                  <a:schemeClr val="dk1"/>
                </a:solidFill>
                <a:latin typeface="Microsoft JhengHei"/>
                <a:ea typeface="Microsoft JhengHei"/>
                <a:cs typeface="Microsoft JhengHei"/>
                <a:sym typeface="Microsoft JhengHei"/>
              </a:rPr>
              <a:t>※註：除國立學校、護理科外，各校自訂是否採計會考成績。</a:t>
            </a:r>
            <a:endParaRPr/>
          </a:p>
        </p:txBody>
      </p:sp>
      <p:pic>
        <p:nvPicPr>
          <p:cNvPr id="1467" name="Google Shape;1467;p122"/>
          <p:cNvPicPr preferRelativeResize="0"/>
          <p:nvPr/>
        </p:nvPicPr>
        <p:blipFill rotWithShape="1">
          <a:blip r:embed="rId3">
            <a:alphaModFix/>
          </a:blip>
          <a:srcRect/>
          <a:stretch/>
        </p:blipFill>
        <p:spPr>
          <a:xfrm>
            <a:off x="7373233" y="3086618"/>
            <a:ext cx="2383210" cy="1665870"/>
          </a:xfrm>
          <a:prstGeom prst="rect">
            <a:avLst/>
          </a:prstGeom>
          <a:noFill/>
          <a:ln>
            <a:noFill/>
          </a:ln>
        </p:spPr>
      </p:pic>
      <p:pic>
        <p:nvPicPr>
          <p:cNvPr id="1468" name="Google Shape;1468;p122"/>
          <p:cNvPicPr preferRelativeResize="0"/>
          <p:nvPr/>
        </p:nvPicPr>
        <p:blipFill rotWithShape="1">
          <a:blip r:embed="rId3">
            <a:alphaModFix/>
          </a:blip>
          <a:srcRect/>
          <a:stretch/>
        </p:blipFill>
        <p:spPr>
          <a:xfrm>
            <a:off x="7489882" y="4977514"/>
            <a:ext cx="2346673" cy="1640331"/>
          </a:xfrm>
          <a:prstGeom prst="rect">
            <a:avLst/>
          </a:prstGeom>
          <a:noFill/>
          <a:ln>
            <a:noFill/>
          </a:ln>
        </p:spPr>
      </p:pic>
      <p:pic>
        <p:nvPicPr>
          <p:cNvPr id="1469" name="Google Shape;1469;p122"/>
          <p:cNvPicPr preferRelativeResize="0"/>
          <p:nvPr/>
        </p:nvPicPr>
        <p:blipFill rotWithShape="1">
          <a:blip r:embed="rId3">
            <a:alphaModFix/>
          </a:blip>
          <a:srcRect/>
          <a:stretch/>
        </p:blipFill>
        <p:spPr>
          <a:xfrm>
            <a:off x="7419494" y="4028250"/>
            <a:ext cx="2389281" cy="1670114"/>
          </a:xfrm>
          <a:prstGeom prst="rect">
            <a:avLst/>
          </a:prstGeom>
          <a:noFill/>
          <a:ln>
            <a:noFill/>
          </a:ln>
        </p:spPr>
      </p:pic>
      <p:grpSp>
        <p:nvGrpSpPr>
          <p:cNvPr id="1470" name="Google Shape;1470;p122"/>
          <p:cNvGrpSpPr/>
          <p:nvPr/>
        </p:nvGrpSpPr>
        <p:grpSpPr>
          <a:xfrm>
            <a:off x="8913708" y="1507799"/>
            <a:ext cx="3509676" cy="4091638"/>
            <a:chOff x="6219577" y="2250425"/>
            <a:chExt cx="3509676" cy="4091638"/>
          </a:xfrm>
        </p:grpSpPr>
        <p:pic>
          <p:nvPicPr>
            <p:cNvPr id="1471" name="Google Shape;1471;p122"/>
            <p:cNvPicPr preferRelativeResize="0"/>
            <p:nvPr/>
          </p:nvPicPr>
          <p:blipFill rotWithShape="1">
            <a:blip r:embed="rId4">
              <a:alphaModFix/>
            </a:blip>
            <a:srcRect/>
            <a:stretch/>
          </p:blipFill>
          <p:spPr>
            <a:xfrm>
              <a:off x="6219577" y="2250425"/>
              <a:ext cx="3509676" cy="4091638"/>
            </a:xfrm>
            <a:prstGeom prst="rect">
              <a:avLst/>
            </a:prstGeom>
            <a:noFill/>
            <a:ln>
              <a:noFill/>
            </a:ln>
          </p:spPr>
        </p:pic>
        <p:sp>
          <p:nvSpPr>
            <p:cNvPr id="1472" name="Google Shape;1472;p122"/>
            <p:cNvSpPr txBox="1"/>
            <p:nvPr/>
          </p:nvSpPr>
          <p:spPr>
            <a:xfrm>
              <a:off x="6876256" y="5218782"/>
              <a:ext cx="208835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rgbClr val="7030A0"/>
                  </a:solidFill>
                  <a:latin typeface="Microsoft JhengHei"/>
                  <a:ea typeface="Microsoft JhengHei"/>
                  <a:cs typeface="Microsoft JhengHei"/>
                  <a:sym typeface="Microsoft JhengHei"/>
                </a:rPr>
                <a:t>五專招生學校</a:t>
              </a:r>
              <a:endParaRPr/>
            </a:p>
          </p:txBody>
        </p:sp>
      </p:grpSp>
      <p:sp>
        <p:nvSpPr>
          <p:cNvPr id="1473" name="Google Shape;1473;p122"/>
          <p:cNvSpPr txBox="1"/>
          <p:nvPr/>
        </p:nvSpPr>
        <p:spPr>
          <a:xfrm>
            <a:off x="8564838" y="3308503"/>
            <a:ext cx="64320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474" name="Google Shape;1474;p122"/>
          <p:cNvSpPr txBox="1"/>
          <p:nvPr/>
        </p:nvSpPr>
        <p:spPr>
          <a:xfrm>
            <a:off x="8676054" y="5223280"/>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475" name="Google Shape;1475;p122"/>
          <p:cNvSpPr txBox="1"/>
          <p:nvPr/>
        </p:nvSpPr>
        <p:spPr>
          <a:xfrm>
            <a:off x="8634941" y="4311620"/>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
        <p:nvSpPr>
          <p:cNvPr id="1476" name="Google Shape;1476;p122"/>
          <p:cNvSpPr txBox="1"/>
          <p:nvPr/>
        </p:nvSpPr>
        <p:spPr>
          <a:xfrm>
            <a:off x="8186367" y="1476642"/>
            <a:ext cx="10803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FF6600"/>
                </a:solidFill>
                <a:latin typeface="Georgia"/>
                <a:ea typeface="Georgia"/>
                <a:cs typeface="Georgia"/>
                <a:sym typeface="Georgia"/>
              </a:rPr>
              <a:t>錄取</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23"/>
          <p:cNvSpPr txBox="1">
            <a:spLocks noGrp="1"/>
          </p:cNvSpPr>
          <p:nvPr>
            <p:ph type="title"/>
          </p:nvPr>
        </p:nvSpPr>
        <p:spPr>
          <a:xfrm>
            <a:off x="1109036" y="180267"/>
            <a:ext cx="10058400" cy="9431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五專免學費與助學補助</a:t>
            </a:r>
            <a:endParaRPr/>
          </a:p>
        </p:txBody>
      </p:sp>
      <p:graphicFrame>
        <p:nvGraphicFramePr>
          <p:cNvPr id="1483" name="Google Shape;1483;p123"/>
          <p:cNvGraphicFramePr/>
          <p:nvPr/>
        </p:nvGraphicFramePr>
        <p:xfrm>
          <a:off x="709639" y="1123407"/>
          <a:ext cx="10674325" cy="5198975"/>
        </p:xfrm>
        <a:graphic>
          <a:graphicData uri="http://schemas.openxmlformats.org/drawingml/2006/table">
            <a:tbl>
              <a:tblPr>
                <a:noFill/>
                <a:tableStyleId>{8052654D-C450-4624-BA4B-2B978DDF4155}</a:tableStyleId>
              </a:tblPr>
              <a:tblGrid>
                <a:gridCol w="1634950">
                  <a:extLst>
                    <a:ext uri="{9D8B030D-6E8A-4147-A177-3AD203B41FA5}">
                      <a16:colId xmlns:a16="http://schemas.microsoft.com/office/drawing/2014/main" val="20000"/>
                    </a:ext>
                  </a:extLst>
                </a:gridCol>
                <a:gridCol w="1580775">
                  <a:extLst>
                    <a:ext uri="{9D8B030D-6E8A-4147-A177-3AD203B41FA5}">
                      <a16:colId xmlns:a16="http://schemas.microsoft.com/office/drawing/2014/main" val="20001"/>
                    </a:ext>
                  </a:extLst>
                </a:gridCol>
                <a:gridCol w="1586500">
                  <a:extLst>
                    <a:ext uri="{9D8B030D-6E8A-4147-A177-3AD203B41FA5}">
                      <a16:colId xmlns:a16="http://schemas.microsoft.com/office/drawing/2014/main" val="20002"/>
                    </a:ext>
                  </a:extLst>
                </a:gridCol>
                <a:gridCol w="5872100">
                  <a:extLst>
                    <a:ext uri="{9D8B030D-6E8A-4147-A177-3AD203B41FA5}">
                      <a16:colId xmlns:a16="http://schemas.microsoft.com/office/drawing/2014/main" val="20003"/>
                    </a:ext>
                  </a:extLst>
                </a:gridCol>
              </a:tblGrid>
              <a:tr h="353250">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助學計畫</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措施</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內容</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16900">
                <a:tc>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五專一年級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五專二年級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五專三年級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五專前三年免學費</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免納學費</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依專科學校法第44條規定，補助學費全額。</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just" rtl="0">
                        <a:lnSpc>
                          <a:spcPct val="100000"/>
                        </a:lnSpc>
                        <a:spcBef>
                          <a:spcPts val="0"/>
                        </a:spcBef>
                        <a:spcAft>
                          <a:spcPts val="0"/>
                        </a:spcAft>
                        <a:buClr>
                          <a:srgbClr val="FF0000"/>
                        </a:buClr>
                        <a:buSzPts val="1600"/>
                        <a:buFont typeface="Microsoft JhengHei"/>
                        <a:buNone/>
                      </a:pPr>
                      <a:r>
                        <a:rPr lang="zh-TW" sz="1600" b="0" i="0" u="none" strike="noStrike" cap="none">
                          <a:solidFill>
                            <a:srgbClr val="FF0000"/>
                          </a:solidFill>
                          <a:latin typeface="Microsoft JhengHei"/>
                          <a:ea typeface="Microsoft JhengHei"/>
                          <a:cs typeface="Microsoft JhengHei"/>
                          <a:sym typeface="Microsoft JhengHei"/>
                        </a:rPr>
                        <a:t>(免繳納學費</a:t>
                      </a:r>
                      <a:r>
                        <a:rPr lang="zh-TW" sz="1600" b="0" i="0" u="none" strike="noStrike" cap="none">
                          <a:solidFill>
                            <a:schemeClr val="dk1"/>
                          </a:solidFill>
                          <a:latin typeface="Microsoft JhengHei"/>
                          <a:ea typeface="Microsoft JhengHei"/>
                          <a:cs typeface="Microsoft JhengHei"/>
                          <a:sym typeface="Microsoft JhengHei"/>
                        </a:rPr>
                        <a:t>，僅須繳交雜費等其他費用)</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1"/>
                  </a:ext>
                </a:extLst>
              </a:tr>
              <a:tr h="619950">
                <a:tc rowSpan="4">
                  <a:txBody>
                    <a:bodyPr/>
                    <a:lstStyle/>
                    <a:p>
                      <a:pPr marL="0" marR="0" lvl="0" indent="0" algn="ctr" rtl="0">
                        <a:lnSpc>
                          <a:spcPct val="100000"/>
                        </a:lnSpc>
                        <a:spcBef>
                          <a:spcPts val="0"/>
                        </a:spcBef>
                        <a:spcAft>
                          <a:spcPts val="0"/>
                        </a:spcAft>
                        <a:buClr>
                          <a:schemeClr val="lt1"/>
                        </a:buClr>
                        <a:buSzPts val="1600"/>
                        <a:buFont typeface="Microsoft JhengHei"/>
                        <a:buNone/>
                      </a:pPr>
                      <a:r>
                        <a:rPr lang="zh-TW" sz="1600" b="1" i="0" u="none" strike="noStrike" cap="none">
                          <a:solidFill>
                            <a:schemeClr val="lt1"/>
                          </a:solidFill>
                          <a:latin typeface="Microsoft JhengHei"/>
                          <a:ea typeface="Microsoft JhengHei"/>
                          <a:cs typeface="Microsoft JhengHei"/>
                          <a:sym typeface="Microsoft JhengHei"/>
                        </a:rPr>
                        <a:t>五專四年級</a:t>
                      </a:r>
                      <a:br>
                        <a:rPr lang="zh-TW" sz="1600" b="1" i="0" u="none" strike="noStrike" cap="none">
                          <a:solidFill>
                            <a:schemeClr val="lt1"/>
                          </a:solidFill>
                          <a:latin typeface="Microsoft JhengHei"/>
                          <a:ea typeface="Microsoft JhengHei"/>
                          <a:cs typeface="Microsoft JhengHei"/>
                          <a:sym typeface="Microsoft JhengHei"/>
                        </a:rPr>
                      </a:br>
                      <a:r>
                        <a:rPr lang="zh-TW" sz="1600" b="1" i="0" u="none" strike="noStrike" cap="none">
                          <a:solidFill>
                            <a:schemeClr val="lt1"/>
                          </a:solidFill>
                          <a:latin typeface="Microsoft JhengHei"/>
                          <a:ea typeface="Microsoft JhengHei"/>
                          <a:cs typeface="Microsoft JhengHei"/>
                          <a:sym typeface="Microsoft JhengHei"/>
                        </a:rPr>
                        <a:t>五專五年級</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rowSpan="4">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大專校院</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弱勢學生</a:t>
                      </a:r>
                      <a:endParaRPr sz="1600" b="0"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助學計畫</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助學金</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補助級距分為 5 級，補助金額為</a:t>
                      </a:r>
                      <a:r>
                        <a:rPr lang="zh-TW" sz="1600" b="0" i="0" u="none" strike="noStrike" cap="none">
                          <a:solidFill>
                            <a:srgbClr val="FF0000"/>
                          </a:solidFill>
                          <a:latin typeface="Microsoft JhengHei"/>
                          <a:ea typeface="Microsoft JhengHei"/>
                          <a:cs typeface="Microsoft JhengHei"/>
                          <a:sym typeface="Microsoft JhengHei"/>
                        </a:rPr>
                        <a:t>5,000～ 35,000 元</a:t>
                      </a:r>
                      <a:r>
                        <a:rPr lang="zh-TW" sz="1600" b="0" i="0" u="none" strike="noStrike" cap="none">
                          <a:solidFill>
                            <a:schemeClr val="dk1"/>
                          </a:solidFill>
                          <a:latin typeface="Microsoft JhengHei"/>
                          <a:ea typeface="Microsoft JhengHei"/>
                          <a:cs typeface="Microsoft JhengHei"/>
                          <a:sym typeface="Microsoft JhengHei"/>
                        </a:rPr>
                        <a:t>，減輕其籌措學費負擔。 </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2168975">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生活助學金</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為提供經濟弱勢學生每月生活所需費用，參酌全額獎學金之精神，學校得依學校扶弱措施及學生需求情形，擇下列方式之一或全部辦理：</a:t>
                      </a:r>
                      <a:endParaRPr sz="1600" b="0" i="0" u="none" strike="noStrike" cap="none">
                        <a:solidFill>
                          <a:schemeClr val="dk1"/>
                        </a:solidFill>
                        <a:latin typeface="Microsoft JhengHei"/>
                        <a:ea typeface="Microsoft JhengHei"/>
                        <a:cs typeface="Microsoft JhengHei"/>
                        <a:sym typeface="Microsoft JhengHei"/>
                      </a:endParaRPr>
                    </a:p>
                    <a:p>
                      <a:pPr marL="265113" marR="0" lvl="0" indent="-179388" algn="just" rtl="0">
                        <a:lnSpc>
                          <a:spcPct val="100000"/>
                        </a:lnSpc>
                        <a:spcBef>
                          <a:spcPts val="0"/>
                        </a:spcBef>
                        <a:spcAft>
                          <a:spcPts val="0"/>
                        </a:spcAft>
                        <a:buClr>
                          <a:schemeClr val="dk1"/>
                        </a:buClr>
                        <a:buSzPts val="1600"/>
                        <a:buFont typeface="Georgia"/>
                        <a:buAutoNum type="arabicPeriod"/>
                      </a:pPr>
                      <a:r>
                        <a:rPr lang="zh-TW" sz="1600" b="0" i="0" u="none" strike="noStrike" cap="none">
                          <a:solidFill>
                            <a:schemeClr val="dk1"/>
                          </a:solidFill>
                          <a:latin typeface="Microsoft JhengHei"/>
                          <a:ea typeface="Microsoft JhengHei"/>
                          <a:cs typeface="Microsoft JhengHei"/>
                          <a:sym typeface="Microsoft JhengHei"/>
                        </a:rPr>
                        <a:t>核發每生</a:t>
                      </a:r>
                      <a:r>
                        <a:rPr lang="zh-TW" sz="1600" b="0" i="0" u="none" strike="noStrike" cap="none">
                          <a:solidFill>
                            <a:srgbClr val="FF0000"/>
                          </a:solidFill>
                          <a:latin typeface="Microsoft JhengHei"/>
                          <a:ea typeface="Microsoft JhengHei"/>
                          <a:cs typeface="Microsoft JhengHei"/>
                          <a:sym typeface="Microsoft JhengHei"/>
                        </a:rPr>
                        <a:t>每月 6,000 元以上</a:t>
                      </a:r>
                      <a:r>
                        <a:rPr lang="zh-TW" sz="1600" b="0" i="0" u="none" strike="noStrike" cap="none">
                          <a:solidFill>
                            <a:schemeClr val="dk1"/>
                          </a:solidFill>
                          <a:latin typeface="Microsoft JhengHei"/>
                          <a:ea typeface="Microsoft JhengHei"/>
                          <a:cs typeface="Microsoft JhengHei"/>
                          <a:sym typeface="Microsoft JhengHei"/>
                        </a:rPr>
                        <a:t>之生活助學金者， 學校得安排生活服務學習。 </a:t>
                      </a:r>
                      <a:endParaRPr sz="1600" b="0" i="0" u="none" strike="noStrike" cap="none">
                        <a:solidFill>
                          <a:schemeClr val="dk1"/>
                        </a:solidFill>
                        <a:latin typeface="Microsoft JhengHei"/>
                        <a:ea typeface="Microsoft JhengHei"/>
                        <a:cs typeface="Microsoft JhengHei"/>
                        <a:sym typeface="Microsoft JhengHei"/>
                      </a:endParaRPr>
                    </a:p>
                    <a:p>
                      <a:pPr marL="265113" marR="0" lvl="0" indent="-179388" algn="just" rtl="0">
                        <a:lnSpc>
                          <a:spcPct val="100000"/>
                        </a:lnSpc>
                        <a:spcBef>
                          <a:spcPts val="0"/>
                        </a:spcBef>
                        <a:spcAft>
                          <a:spcPts val="0"/>
                        </a:spcAft>
                        <a:buClr>
                          <a:schemeClr val="dk1"/>
                        </a:buClr>
                        <a:buSzPts val="1600"/>
                        <a:buFont typeface="Georgia"/>
                        <a:buAutoNum type="arabicPeriod"/>
                      </a:pPr>
                      <a:r>
                        <a:rPr lang="zh-TW" sz="1600" b="0" i="0" u="none" strike="noStrike" cap="none">
                          <a:solidFill>
                            <a:schemeClr val="dk1"/>
                          </a:solidFill>
                          <a:latin typeface="Microsoft JhengHei"/>
                          <a:ea typeface="Microsoft JhengHei"/>
                          <a:cs typeface="Microsoft JhengHei"/>
                          <a:sym typeface="Microsoft JhengHei"/>
                        </a:rPr>
                        <a:t>核發每生</a:t>
                      </a:r>
                      <a:r>
                        <a:rPr lang="zh-TW" sz="1600" b="0" i="0" u="none" strike="noStrike" cap="none">
                          <a:solidFill>
                            <a:srgbClr val="FF0000"/>
                          </a:solidFill>
                          <a:latin typeface="Microsoft JhengHei"/>
                          <a:ea typeface="Microsoft JhengHei"/>
                          <a:cs typeface="Microsoft JhengHei"/>
                          <a:sym typeface="Microsoft JhengHei"/>
                        </a:rPr>
                        <a:t>每月 3,000 元以上未達 6,000 元</a:t>
                      </a:r>
                      <a:r>
                        <a:rPr lang="zh-TW" sz="1600" b="0" i="0" u="none" strike="noStrike" cap="none">
                          <a:solidFill>
                            <a:schemeClr val="dk1"/>
                          </a:solidFill>
                          <a:latin typeface="Microsoft JhengHei"/>
                          <a:ea typeface="Microsoft JhengHei"/>
                          <a:cs typeface="Microsoft JhengHei"/>
                          <a:sym typeface="Microsoft JhengHei"/>
                        </a:rPr>
                        <a:t>之生活助學金者，學校不得安排生活服務學習。</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6199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緊急紓困</a:t>
                      </a:r>
                      <a:endParaRPr sz="1800" b="1"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對於新貧、近貧或家庭發生急難之學生，由學校依學生困難實際狀況給予補助。 </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6199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住宿優惠</a:t>
                      </a:r>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just"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提供低收入戶學生</a:t>
                      </a:r>
                      <a:r>
                        <a:rPr lang="zh-TW" sz="1600" b="0" i="0" u="none" strike="noStrike" cap="none">
                          <a:solidFill>
                            <a:srgbClr val="FF0000"/>
                          </a:solidFill>
                          <a:latin typeface="Microsoft JhengHei"/>
                          <a:ea typeface="Microsoft JhengHei"/>
                          <a:cs typeface="Microsoft JhengHei"/>
                          <a:sym typeface="Microsoft JhengHei"/>
                        </a:rPr>
                        <a:t>校內宿舍免費住宿</a:t>
                      </a:r>
                      <a:r>
                        <a:rPr lang="zh-TW" sz="1600" b="0" i="0" u="none" strike="noStrike" cap="none">
                          <a:solidFill>
                            <a:schemeClr val="dk1"/>
                          </a:solidFill>
                          <a:latin typeface="Microsoft JhengHei"/>
                          <a:ea typeface="Microsoft JhengHei"/>
                          <a:cs typeface="Microsoft JhengHei"/>
                          <a:sym typeface="Microsoft JhengHei"/>
                        </a:rPr>
                        <a:t>；另提供中低收入戶學生校內宿舍優先住宿。</a:t>
                      </a:r>
                      <a:endParaRPr sz="1600" b="0" i="0" u="none" strike="noStrike" cap="none">
                        <a:solidFill>
                          <a:schemeClr val="dk1"/>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24"/>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7200"/>
              <a:buFont typeface="Microsoft JhengHei"/>
              <a:buNone/>
            </a:pPr>
            <a:r>
              <a:rPr lang="zh-TW">
                <a:solidFill>
                  <a:srgbClr val="000000"/>
                </a:solidFill>
                <a:latin typeface="Microsoft JhengHei"/>
                <a:ea typeface="Microsoft JhengHei"/>
                <a:cs typeface="Microsoft JhengHei"/>
                <a:sym typeface="Microsoft JhengHei"/>
              </a:rPr>
              <a:t>五專完全免試入學</a:t>
            </a:r>
            <a:br>
              <a:rPr lang="zh-TW">
                <a:solidFill>
                  <a:srgbClr val="000000"/>
                </a:solidFill>
                <a:latin typeface="Microsoft JhengHei"/>
                <a:ea typeface="Microsoft JhengHei"/>
                <a:cs typeface="Microsoft JhengHei"/>
                <a:sym typeface="Microsoft JhengHei"/>
              </a:rPr>
            </a:br>
            <a:r>
              <a:rPr lang="zh-TW">
                <a:latin typeface="Microsoft JhengHei"/>
                <a:ea typeface="Microsoft JhengHei"/>
                <a:cs typeface="Microsoft JhengHei"/>
                <a:sym typeface="Microsoft JhengHei"/>
              </a:rPr>
              <a:t>【單獨招生】</a:t>
            </a:r>
            <a:endParaRPr/>
          </a:p>
        </p:txBody>
      </p:sp>
      <p:sp>
        <p:nvSpPr>
          <p:cNvPr id="1489" name="Google Shape;1489;p124"/>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70"/>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25"/>
          <p:cNvSpPr txBox="1">
            <a:spLocks noGrp="1"/>
          </p:cNvSpPr>
          <p:nvPr>
            <p:ph type="title"/>
          </p:nvPr>
        </p:nvSpPr>
        <p:spPr>
          <a:xfrm>
            <a:off x="291231" y="-174130"/>
            <a:ext cx="11428819"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五專完免單獨招生_招生重點</a:t>
            </a:r>
            <a:endParaRPr/>
          </a:p>
        </p:txBody>
      </p:sp>
      <p:sp>
        <p:nvSpPr>
          <p:cNvPr id="1495" name="Google Shape;1495;p125"/>
          <p:cNvSpPr txBox="1">
            <a:spLocks noGrp="1"/>
          </p:cNvSpPr>
          <p:nvPr>
            <p:ph type="body" idx="1"/>
          </p:nvPr>
        </p:nvSpPr>
        <p:spPr>
          <a:xfrm>
            <a:off x="1048314" y="1157846"/>
            <a:ext cx="10848717" cy="4050792"/>
          </a:xfrm>
          <a:prstGeom prst="rect">
            <a:avLst/>
          </a:prstGeom>
          <a:noFill/>
          <a:ln>
            <a:noFill/>
          </a:ln>
        </p:spPr>
        <p:txBody>
          <a:bodyPr spcFirstLastPara="1" wrap="square" lIns="91425" tIns="45700" rIns="91425" bIns="45700" anchor="t" anchorCtr="0">
            <a:noAutofit/>
          </a:bodyPr>
          <a:lstStyle/>
          <a:p>
            <a:pPr marL="182880" lvl="0" indent="-182880" algn="l" rtl="0">
              <a:lnSpc>
                <a:spcPct val="145000"/>
              </a:lnSpc>
              <a:spcBef>
                <a:spcPts val="0"/>
              </a:spcBef>
              <a:spcAft>
                <a:spcPts val="0"/>
              </a:spcAft>
              <a:buSzPts val="2380"/>
              <a:buChar char="▪"/>
            </a:pPr>
            <a:r>
              <a:rPr lang="zh-TW" sz="2800">
                <a:latin typeface="Times New Roman"/>
                <a:ea typeface="Times New Roman"/>
                <a:cs typeface="Times New Roman"/>
                <a:sym typeface="Times New Roman"/>
              </a:rPr>
              <a:t>全國</a:t>
            </a:r>
            <a:r>
              <a:rPr lang="zh-TW" sz="2800">
                <a:solidFill>
                  <a:srgbClr val="FF0000"/>
                </a:solidFill>
                <a:latin typeface="Times New Roman"/>
                <a:ea typeface="Times New Roman"/>
                <a:cs typeface="Times New Roman"/>
                <a:sym typeface="Times New Roman"/>
              </a:rPr>
              <a:t>不分區</a:t>
            </a:r>
            <a:r>
              <a:rPr lang="zh-TW" sz="2800">
                <a:latin typeface="Times New Roman"/>
                <a:ea typeface="Times New Roman"/>
                <a:cs typeface="Times New Roman"/>
                <a:sym typeface="Times New Roman"/>
              </a:rPr>
              <a:t>辦理</a:t>
            </a:r>
            <a:r>
              <a:rPr lang="zh-TW" sz="2800" b="1">
                <a:solidFill>
                  <a:srgbClr val="FF0000"/>
                </a:solidFill>
                <a:latin typeface="Times New Roman"/>
                <a:ea typeface="Times New Roman"/>
                <a:cs typeface="Times New Roman"/>
                <a:sym typeface="Times New Roman"/>
              </a:rPr>
              <a:t>單獨</a:t>
            </a:r>
            <a:r>
              <a:rPr lang="zh-TW" sz="2800">
                <a:latin typeface="Times New Roman"/>
                <a:ea typeface="Times New Roman"/>
                <a:cs typeface="Times New Roman"/>
                <a:sym typeface="Times New Roman"/>
              </a:rPr>
              <a:t>招生，共28所126科五專學校參加。</a:t>
            </a:r>
            <a:endParaRPr sz="2800">
              <a:latin typeface="Times New Roman"/>
              <a:ea typeface="Times New Roman"/>
              <a:cs typeface="Times New Roman"/>
              <a:sym typeface="Times New Roman"/>
            </a:endParaRPr>
          </a:p>
          <a:p>
            <a:pPr marL="182880" lvl="0" indent="-182880" algn="l" rtl="0">
              <a:lnSpc>
                <a:spcPct val="145000"/>
              </a:lnSpc>
              <a:spcBef>
                <a:spcPts val="1200"/>
              </a:spcBef>
              <a:spcAft>
                <a:spcPts val="0"/>
              </a:spcAft>
              <a:buSzPts val="2380"/>
              <a:buChar char="▪"/>
            </a:pPr>
            <a:r>
              <a:rPr lang="zh-TW" sz="2800" b="1">
                <a:latin typeface="Times New Roman"/>
                <a:ea typeface="Times New Roman"/>
                <a:cs typeface="Times New Roman"/>
                <a:sym typeface="Times New Roman"/>
              </a:rPr>
              <a:t> </a:t>
            </a:r>
            <a:r>
              <a:rPr lang="zh-TW" sz="2800" b="1">
                <a:solidFill>
                  <a:srgbClr val="FF0000"/>
                </a:solidFill>
                <a:latin typeface="Times New Roman"/>
                <a:ea typeface="Times New Roman"/>
                <a:cs typeface="Times New Roman"/>
                <a:sym typeface="Times New Roman"/>
              </a:rPr>
              <a:t>完全不採計</a:t>
            </a:r>
            <a:r>
              <a:rPr lang="zh-TW" sz="2800">
                <a:latin typeface="Times New Roman"/>
                <a:ea typeface="Times New Roman"/>
                <a:cs typeface="Times New Roman"/>
                <a:sym typeface="Times New Roman"/>
              </a:rPr>
              <a:t>國中教育會考成績。</a:t>
            </a:r>
            <a:endParaRPr sz="2800">
              <a:latin typeface="Times New Roman"/>
              <a:ea typeface="Times New Roman"/>
              <a:cs typeface="Times New Roman"/>
              <a:sym typeface="Times New Roman"/>
            </a:endParaRPr>
          </a:p>
          <a:p>
            <a:pPr marL="182880" lvl="0" indent="-182880" algn="l" rtl="0">
              <a:lnSpc>
                <a:spcPct val="145000"/>
              </a:lnSpc>
              <a:spcBef>
                <a:spcPts val="1200"/>
              </a:spcBef>
              <a:spcAft>
                <a:spcPts val="0"/>
              </a:spcAft>
              <a:buSzPts val="2380"/>
              <a:buChar char="▪"/>
            </a:pPr>
            <a:r>
              <a:rPr lang="zh-TW" sz="2800"/>
              <a:t>僅限國中</a:t>
            </a:r>
            <a:r>
              <a:rPr lang="zh-TW" sz="2800" b="1">
                <a:solidFill>
                  <a:srgbClr val="FF0000"/>
                </a:solidFill>
              </a:rPr>
              <a:t>應屆</a:t>
            </a:r>
            <a:r>
              <a:rPr lang="zh-TW" sz="2800"/>
              <a:t>畢業生參加。</a:t>
            </a:r>
            <a:endParaRPr sz="2800"/>
          </a:p>
          <a:p>
            <a:pPr marL="182880" lvl="0" indent="-182880" algn="l" rtl="0">
              <a:lnSpc>
                <a:spcPct val="145000"/>
              </a:lnSpc>
              <a:spcBef>
                <a:spcPts val="1200"/>
              </a:spcBef>
              <a:spcAft>
                <a:spcPts val="0"/>
              </a:spcAft>
              <a:buSzPts val="2380"/>
              <a:buChar char="▪"/>
            </a:pPr>
            <a:r>
              <a:rPr lang="zh-TW" sz="2800"/>
              <a:t>每位免試生僅得選擇</a:t>
            </a:r>
            <a:r>
              <a:rPr lang="zh-TW" sz="2800" b="1">
                <a:solidFill>
                  <a:srgbClr val="FF0000"/>
                </a:solidFill>
              </a:rPr>
              <a:t>1個</a:t>
            </a:r>
            <a:r>
              <a:rPr lang="zh-TW" sz="2800"/>
              <a:t>學校科組志願並由國中學校至</a:t>
            </a:r>
            <a:r>
              <a:rPr lang="zh-TW" sz="2800" b="1" i="1" u="sng"/>
              <a:t>五專完全免試入學單獨招生集體報名平台資訊系統 </a:t>
            </a:r>
            <a:r>
              <a:rPr lang="zh-TW" sz="2800"/>
              <a:t>進行</a:t>
            </a:r>
            <a:r>
              <a:rPr lang="zh-TW" sz="2800" b="1">
                <a:solidFill>
                  <a:srgbClr val="FF0000"/>
                </a:solidFill>
              </a:rPr>
              <a:t>集體報名</a:t>
            </a:r>
            <a:r>
              <a:rPr lang="zh-TW" sz="2800"/>
              <a:t>作業。</a:t>
            </a:r>
            <a:endParaRPr sz="2800"/>
          </a:p>
          <a:p>
            <a:pPr marL="182880" lvl="0" indent="-182880" algn="l" rtl="0">
              <a:lnSpc>
                <a:spcPct val="145000"/>
              </a:lnSpc>
              <a:spcBef>
                <a:spcPts val="1200"/>
              </a:spcBef>
              <a:spcAft>
                <a:spcPts val="0"/>
              </a:spcAft>
              <a:buSzPts val="2380"/>
              <a:buChar char="▪"/>
            </a:pPr>
            <a:r>
              <a:rPr lang="zh-TW" sz="2800">
                <a:latin typeface="Times New Roman"/>
                <a:ea typeface="Times New Roman"/>
                <a:cs typeface="Times New Roman"/>
                <a:sym typeface="Times New Roman"/>
              </a:rPr>
              <a:t>113學年度招生名額以【各科核定招生名額</a:t>
            </a:r>
            <a:r>
              <a:rPr lang="zh-TW" sz="2800" b="1">
                <a:solidFill>
                  <a:srgbClr val="FF0000"/>
                </a:solidFill>
                <a:latin typeface="Times New Roman"/>
                <a:ea typeface="Times New Roman"/>
                <a:cs typeface="Times New Roman"/>
                <a:sym typeface="Times New Roman"/>
              </a:rPr>
              <a:t>30%為限</a:t>
            </a:r>
            <a:r>
              <a:rPr lang="zh-TW" sz="2800">
                <a:latin typeface="Times New Roman"/>
                <a:ea typeface="Times New Roman"/>
                <a:cs typeface="Times New Roman"/>
                <a:sym typeface="Times New Roman"/>
              </a:rPr>
              <a:t>】，提供</a:t>
            </a:r>
            <a:r>
              <a:rPr lang="zh-TW" sz="2800">
                <a:solidFill>
                  <a:srgbClr val="FF0000"/>
                </a:solidFill>
                <a:latin typeface="Times New Roman"/>
                <a:ea typeface="Times New Roman"/>
                <a:cs typeface="Times New Roman"/>
                <a:sym typeface="Times New Roman"/>
              </a:rPr>
              <a:t>超過</a:t>
            </a:r>
            <a:r>
              <a:rPr lang="zh-TW" sz="2800" b="1">
                <a:solidFill>
                  <a:srgbClr val="FF0000"/>
                </a:solidFill>
                <a:latin typeface="Times New Roman"/>
                <a:ea typeface="Times New Roman"/>
                <a:cs typeface="Times New Roman"/>
                <a:sym typeface="Times New Roman"/>
              </a:rPr>
              <a:t>1,700</a:t>
            </a:r>
            <a:r>
              <a:rPr lang="zh-TW" sz="2800">
                <a:solidFill>
                  <a:srgbClr val="FF0000"/>
                </a:solidFill>
                <a:latin typeface="Times New Roman"/>
                <a:ea typeface="Times New Roman"/>
                <a:cs typeface="Times New Roman"/>
                <a:sym typeface="Times New Roman"/>
              </a:rPr>
              <a:t>個(約22%)</a:t>
            </a:r>
            <a:r>
              <a:rPr lang="zh-TW" sz="2800">
                <a:latin typeface="Times New Roman"/>
                <a:ea typeface="Times New Roman"/>
                <a:cs typeface="Times New Roman"/>
                <a:sym typeface="Times New Roman"/>
              </a:rPr>
              <a:t>招生名額</a:t>
            </a:r>
            <a:r>
              <a:rPr lang="zh-TW" sz="2800"/>
              <a:t>。</a:t>
            </a:r>
            <a:endParaRPr sz="2800"/>
          </a:p>
          <a:p>
            <a:pPr marL="182880" lvl="0" indent="-182880" algn="l" rtl="0">
              <a:lnSpc>
                <a:spcPct val="145000"/>
              </a:lnSpc>
              <a:spcBef>
                <a:spcPts val="1200"/>
              </a:spcBef>
              <a:spcAft>
                <a:spcPts val="0"/>
              </a:spcAft>
              <a:buSzPts val="2380"/>
              <a:buChar char="▪"/>
            </a:pPr>
            <a:r>
              <a:rPr lang="zh-TW" sz="2800"/>
              <a:t>招生缺額回流至</a:t>
            </a:r>
            <a:r>
              <a:rPr lang="zh-TW" sz="2800" b="1">
                <a:solidFill>
                  <a:srgbClr val="FF0000"/>
                </a:solidFill>
              </a:rPr>
              <a:t>五專聯合免試入學</a:t>
            </a:r>
            <a:r>
              <a:rPr lang="zh-TW" sz="2800"/>
              <a:t>招生。</a:t>
            </a:r>
            <a:endParaRPr sz="28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26"/>
          <p:cNvSpPr txBox="1"/>
          <p:nvPr/>
        </p:nvSpPr>
        <p:spPr>
          <a:xfrm>
            <a:off x="600364" y="1026402"/>
            <a:ext cx="11591636" cy="177498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10000"/>
              </a:lnSpc>
              <a:spcBef>
                <a:spcPts val="0"/>
              </a:spcBef>
              <a:spcAft>
                <a:spcPts val="0"/>
              </a:spcAft>
              <a:buClr>
                <a:schemeClr val="dk1"/>
              </a:buClr>
              <a:buSzPts val="2200"/>
              <a:buFont typeface="Arial"/>
              <a:buChar char="•"/>
            </a:pPr>
            <a:r>
              <a:rPr lang="zh-TW" sz="2200">
                <a:solidFill>
                  <a:schemeClr val="dk1"/>
                </a:solidFill>
                <a:latin typeface="Trebuchet MS"/>
                <a:ea typeface="Trebuchet MS"/>
                <a:cs typeface="Trebuchet MS"/>
                <a:sym typeface="Trebuchet MS"/>
              </a:rPr>
              <a:t>報名人數未達該科招生名額時，</a:t>
            </a:r>
            <a:r>
              <a:rPr lang="zh-TW" sz="2200" b="1">
                <a:solidFill>
                  <a:srgbClr val="FF0000"/>
                </a:solidFill>
                <a:latin typeface="Trebuchet MS"/>
                <a:ea typeface="Trebuchet MS"/>
                <a:cs typeface="Trebuchet MS"/>
                <a:sym typeface="Trebuchet MS"/>
              </a:rPr>
              <a:t>全額錄取</a:t>
            </a:r>
            <a:r>
              <a:rPr lang="zh-TW" sz="2200">
                <a:solidFill>
                  <a:schemeClr val="dk1"/>
                </a:solidFill>
                <a:latin typeface="Trebuchet MS"/>
                <a:ea typeface="Trebuchet MS"/>
                <a:cs typeface="Trebuchet MS"/>
                <a:sym typeface="Trebuchet MS"/>
              </a:rPr>
              <a:t>。</a:t>
            </a:r>
            <a:endParaRPr sz="2200">
              <a:solidFill>
                <a:schemeClr val="dk1"/>
              </a:solidFill>
              <a:latin typeface="Trebuchet MS"/>
              <a:ea typeface="Trebuchet MS"/>
              <a:cs typeface="Trebuchet MS"/>
              <a:sym typeface="Trebuchet MS"/>
            </a:endParaRPr>
          </a:p>
          <a:p>
            <a:pPr marL="228600" marR="0" lvl="0" indent="-228600" algn="l" rtl="0">
              <a:lnSpc>
                <a:spcPct val="110000"/>
              </a:lnSpc>
              <a:spcBef>
                <a:spcPts val="1000"/>
              </a:spcBef>
              <a:spcAft>
                <a:spcPts val="0"/>
              </a:spcAft>
              <a:buClr>
                <a:schemeClr val="dk1"/>
              </a:buClr>
              <a:buSzPts val="2200"/>
              <a:buFont typeface="Arial"/>
              <a:buChar char="•"/>
            </a:pPr>
            <a:r>
              <a:rPr lang="zh-TW" sz="2200">
                <a:solidFill>
                  <a:schemeClr val="dk1"/>
                </a:solidFill>
                <a:latin typeface="Trebuchet MS"/>
                <a:ea typeface="Trebuchet MS"/>
                <a:cs typeface="Trebuchet MS"/>
                <a:sym typeface="Trebuchet MS"/>
              </a:rPr>
              <a:t>報名人數超過該科招生名額時，依「超額比序項目積分對照表」採計之積分總和，由</a:t>
            </a:r>
            <a:r>
              <a:rPr lang="zh-TW" sz="2200" b="1">
                <a:solidFill>
                  <a:srgbClr val="FF0000"/>
                </a:solidFill>
                <a:latin typeface="Trebuchet MS"/>
                <a:ea typeface="Trebuchet MS"/>
                <a:cs typeface="Trebuchet MS"/>
                <a:sym typeface="Trebuchet MS"/>
              </a:rPr>
              <a:t>高至低依序錄取</a:t>
            </a:r>
            <a:r>
              <a:rPr lang="zh-TW" sz="2200">
                <a:solidFill>
                  <a:schemeClr val="dk1"/>
                </a:solidFill>
                <a:latin typeface="Trebuchet MS"/>
                <a:ea typeface="Trebuchet MS"/>
                <a:cs typeface="Trebuchet MS"/>
                <a:sym typeface="Trebuchet MS"/>
              </a:rPr>
              <a:t>；當總積分相同時，依同分比序項目順序錄取至招生人數足額，</a:t>
            </a:r>
            <a:r>
              <a:rPr lang="zh-TW" sz="2200" b="1">
                <a:solidFill>
                  <a:srgbClr val="FF0000"/>
                </a:solidFill>
                <a:latin typeface="Trebuchet MS"/>
                <a:ea typeface="Trebuchet MS"/>
                <a:cs typeface="Trebuchet MS"/>
                <a:sym typeface="Trebuchet MS"/>
              </a:rPr>
              <a:t>不另列備取</a:t>
            </a:r>
            <a:r>
              <a:rPr lang="zh-TW" sz="2200">
                <a:solidFill>
                  <a:schemeClr val="dk1"/>
                </a:solidFill>
                <a:latin typeface="Trebuchet MS"/>
                <a:ea typeface="Trebuchet MS"/>
                <a:cs typeface="Trebuchet MS"/>
                <a:sym typeface="Trebuchet MS"/>
              </a:rPr>
              <a:t>。</a:t>
            </a:r>
            <a:endParaRPr sz="2200">
              <a:solidFill>
                <a:schemeClr val="dk1"/>
              </a:solidFill>
              <a:latin typeface="Trebuchet MS"/>
              <a:ea typeface="Trebuchet MS"/>
              <a:cs typeface="Trebuchet MS"/>
              <a:sym typeface="Trebuchet MS"/>
            </a:endParaRPr>
          </a:p>
        </p:txBody>
      </p:sp>
      <p:graphicFrame>
        <p:nvGraphicFramePr>
          <p:cNvPr id="1501" name="Google Shape;1501;p126"/>
          <p:cNvGraphicFramePr/>
          <p:nvPr/>
        </p:nvGraphicFramePr>
        <p:xfrm>
          <a:off x="868101" y="2481944"/>
          <a:ext cx="10833925" cy="4236000"/>
        </p:xfrm>
        <a:graphic>
          <a:graphicData uri="http://schemas.openxmlformats.org/drawingml/2006/table">
            <a:tbl>
              <a:tblPr firstRow="1" firstCol="1" bandRow="1">
                <a:noFill/>
                <a:tableStyleId>{AF0F7EEB-FAF5-4D57-9A00-CF9E036A19B2}</a:tableStyleId>
              </a:tblPr>
              <a:tblGrid>
                <a:gridCol w="1365825">
                  <a:extLst>
                    <a:ext uri="{9D8B030D-6E8A-4147-A177-3AD203B41FA5}">
                      <a16:colId xmlns:a16="http://schemas.microsoft.com/office/drawing/2014/main" val="20000"/>
                    </a:ext>
                  </a:extLst>
                </a:gridCol>
                <a:gridCol w="972275">
                  <a:extLst>
                    <a:ext uri="{9D8B030D-6E8A-4147-A177-3AD203B41FA5}">
                      <a16:colId xmlns:a16="http://schemas.microsoft.com/office/drawing/2014/main" val="20001"/>
                    </a:ext>
                  </a:extLst>
                </a:gridCol>
                <a:gridCol w="1007000">
                  <a:extLst>
                    <a:ext uri="{9D8B030D-6E8A-4147-A177-3AD203B41FA5}">
                      <a16:colId xmlns:a16="http://schemas.microsoft.com/office/drawing/2014/main" val="20002"/>
                    </a:ext>
                  </a:extLst>
                </a:gridCol>
                <a:gridCol w="1296375">
                  <a:extLst>
                    <a:ext uri="{9D8B030D-6E8A-4147-A177-3AD203B41FA5}">
                      <a16:colId xmlns:a16="http://schemas.microsoft.com/office/drawing/2014/main" val="20003"/>
                    </a:ext>
                  </a:extLst>
                </a:gridCol>
                <a:gridCol w="2777925">
                  <a:extLst>
                    <a:ext uri="{9D8B030D-6E8A-4147-A177-3AD203B41FA5}">
                      <a16:colId xmlns:a16="http://schemas.microsoft.com/office/drawing/2014/main" val="20004"/>
                    </a:ext>
                  </a:extLst>
                </a:gridCol>
                <a:gridCol w="3414525">
                  <a:extLst>
                    <a:ext uri="{9D8B030D-6E8A-4147-A177-3AD203B41FA5}">
                      <a16:colId xmlns:a16="http://schemas.microsoft.com/office/drawing/2014/main" val="20005"/>
                    </a:ext>
                  </a:extLst>
                </a:gridCol>
              </a:tblGrid>
              <a:tr h="315625">
                <a:tc>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比序項目</a:t>
                      </a:r>
                      <a:endParaRPr/>
                    </a:p>
                  </a:txBody>
                  <a:tcPr marL="54850" marR="54850" marT="0" marB="0" anchor="ctr"/>
                </a:tc>
                <a:tc>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積分</a:t>
                      </a:r>
                      <a:endParaRPr/>
                    </a:p>
                  </a:txBody>
                  <a:tcPr marL="54850" marR="54850" marT="0" marB="0" anchor="ctr"/>
                </a:tc>
                <a:tc gridSpan="2">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積分計算方式</a:t>
                      </a:r>
                      <a:endParaRPr/>
                    </a:p>
                  </a:txBody>
                  <a:tcPr marL="54850" marR="54850" marT="0" marB="0" anchor="ct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Microsoft JhengHei"/>
                          <a:ea typeface="Microsoft JhengHei"/>
                          <a:cs typeface="Microsoft JhengHei"/>
                          <a:sym typeface="Microsoft JhengHei"/>
                        </a:rPr>
                        <a:t>說明（※積分採計時間至</a:t>
                      </a:r>
                      <a:r>
                        <a:rPr lang="zh-TW" sz="1400">
                          <a:solidFill>
                            <a:srgbClr val="FFFF00"/>
                          </a:solidFill>
                          <a:latin typeface="Microsoft JhengHei"/>
                          <a:ea typeface="Microsoft JhengHei"/>
                          <a:cs typeface="Microsoft JhengHei"/>
                          <a:sym typeface="Microsoft JhengHei"/>
                        </a:rPr>
                        <a:t>113年4月30日</a:t>
                      </a:r>
                      <a:r>
                        <a:rPr lang="zh-TW" sz="1400">
                          <a:latin typeface="Microsoft JhengHei"/>
                          <a:ea typeface="Microsoft JhengHei"/>
                          <a:cs typeface="Microsoft JhengHei"/>
                          <a:sym typeface="Microsoft JhengHei"/>
                        </a:rPr>
                        <a:t>）</a:t>
                      </a:r>
                      <a:endParaRPr sz="1400">
                        <a:latin typeface="Microsoft JhengHei"/>
                        <a:ea typeface="Microsoft JhengHei"/>
                        <a:cs typeface="Microsoft JhengHei"/>
                        <a:sym typeface="Microsoft JhengHei"/>
                      </a:endParaRPr>
                    </a:p>
                  </a:txBody>
                  <a:tcPr marL="54850" marR="54850" marT="0" marB="0" anchor="ctr"/>
                </a:tc>
                <a:tc hMerge="1">
                  <a:txBody>
                    <a:bodyPr/>
                    <a:lstStyle/>
                    <a:p>
                      <a:endParaRPr lang="zh-TW"/>
                    </a:p>
                  </a:txBody>
                  <a:tcPr/>
                </a:tc>
                <a:extLst>
                  <a:ext uri="{0D108BD9-81ED-4DB2-BD59-A6C34878D82A}">
                    <a16:rowId xmlns:a16="http://schemas.microsoft.com/office/drawing/2014/main" val="10000"/>
                  </a:ext>
                </a:extLst>
              </a:tr>
              <a:tr h="594250">
                <a:tc rowSpan="2">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多元學習表現</a:t>
                      </a:r>
                      <a:endParaRPr/>
                    </a:p>
                    <a:p>
                      <a:pPr marL="0" marR="0" lvl="0" indent="0" algn="ctr" rtl="0">
                        <a:spcBef>
                          <a:spcPts val="0"/>
                        </a:spcBef>
                        <a:spcAft>
                          <a:spcPts val="0"/>
                        </a:spcAft>
                        <a:buNone/>
                      </a:pPr>
                      <a:r>
                        <a:rPr lang="zh-TW" sz="1600">
                          <a:latin typeface="Microsoft JhengHei"/>
                          <a:ea typeface="Microsoft JhengHei"/>
                          <a:cs typeface="Microsoft JhengHei"/>
                          <a:sym typeface="Microsoft JhengHei"/>
                        </a:rPr>
                        <a:t>服務學習</a:t>
                      </a:r>
                      <a:endParaRPr/>
                    </a:p>
                  </a:txBody>
                  <a:tcPr marL="54850" marR="54850" marT="0" marB="0" anchor="ctr"/>
                </a:tc>
                <a:tc rowSpan="2">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2</a:t>
                      </a:r>
                      <a:endParaRPr sz="1600">
                        <a:latin typeface="Microsoft JhengHei"/>
                        <a:ea typeface="Microsoft JhengHei"/>
                        <a:cs typeface="Microsoft JhengHei"/>
                        <a:sym typeface="Microsoft JhengHei"/>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每1學期</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擔任班級幹部、小老師或社團幹部</a:t>
                      </a:r>
                      <a:r>
                        <a:rPr lang="zh-TW" sz="1600" b="1">
                          <a:solidFill>
                            <a:srgbClr val="FF0000"/>
                          </a:solidFill>
                          <a:latin typeface="Microsoft JhengHei"/>
                          <a:ea typeface="Microsoft JhengHei"/>
                          <a:cs typeface="Microsoft JhengHei"/>
                          <a:sym typeface="Microsoft JhengHei"/>
                        </a:rPr>
                        <a:t>滿1學期得2分</a:t>
                      </a:r>
                      <a:r>
                        <a:rPr lang="zh-TW" sz="1600">
                          <a:latin typeface="Microsoft JhengHei"/>
                          <a:ea typeface="Microsoft JhengHei"/>
                          <a:cs typeface="Microsoft JhengHei"/>
                          <a:sym typeface="Microsoft JhengHei"/>
                        </a:rPr>
                        <a:t>。同1學期同時擔任班級幹部、小老師或社團幹部，仍以2分採計。</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1"/>
                  </a:ext>
                </a:extLst>
              </a:tr>
              <a:tr h="594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0.5分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每1小時</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參加校內服務學習課程及活動，或於校外參加志工服務或社區服務</a:t>
                      </a:r>
                      <a:r>
                        <a:rPr lang="zh-TW" sz="1600" b="1">
                          <a:solidFill>
                            <a:srgbClr val="FF0000"/>
                          </a:solidFill>
                          <a:latin typeface="Microsoft JhengHei"/>
                          <a:ea typeface="Microsoft JhengHei"/>
                          <a:cs typeface="Microsoft JhengHei"/>
                          <a:sym typeface="Microsoft JhengHei"/>
                        </a:rPr>
                        <a:t>每滿1小時得0.5分</a:t>
                      </a:r>
                      <a:r>
                        <a:rPr lang="zh-TW" sz="1600">
                          <a:latin typeface="Microsoft JhengHei"/>
                          <a:ea typeface="Microsoft JhengHei"/>
                          <a:cs typeface="Microsoft JhengHei"/>
                          <a:sym typeface="Microsoft JhengHei"/>
                        </a:rPr>
                        <a:t>。</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2"/>
                  </a:ext>
                </a:extLst>
              </a:tr>
              <a:tr h="5942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均衡學習</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28分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7分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符合1個領域</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健康與體育、藝術、綜合活動及科技四領域，國中</a:t>
                      </a:r>
                      <a:r>
                        <a:rPr lang="zh-TW" sz="1600" b="1">
                          <a:solidFill>
                            <a:srgbClr val="FF0000"/>
                          </a:solidFill>
                          <a:latin typeface="Microsoft JhengHei"/>
                          <a:ea typeface="Microsoft JhengHei"/>
                          <a:cs typeface="Microsoft JhengHei"/>
                          <a:sym typeface="Microsoft JhengHei"/>
                        </a:rPr>
                        <a:t>前5學期平均成績及格達60分（含）以上</a:t>
                      </a:r>
                      <a:r>
                        <a:rPr lang="zh-TW" sz="1600">
                          <a:latin typeface="Microsoft JhengHei"/>
                          <a:ea typeface="Microsoft JhengHei"/>
                          <a:cs typeface="Microsoft JhengHei"/>
                          <a:sym typeface="Microsoft JhengHei"/>
                        </a:rPr>
                        <a:t>者。</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3"/>
                  </a:ext>
                </a:extLst>
              </a:tr>
              <a:tr h="5942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其他</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5分</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各校自訂</a:t>
                      </a:r>
                      <a:endParaRPr/>
                    </a:p>
                  </a:txBody>
                  <a:tcPr marL="54850" marR="54850" marT="0" marB="0" anchor="ct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各校自訂</a:t>
                      </a:r>
                      <a:endParaRPr/>
                    </a:p>
                  </a:txBody>
                  <a:tcPr marL="54850" marR="54850" marT="0" marB="0" anchor="ctr"/>
                </a:tc>
                <a:tc gridSpan="2">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各校自訂，且性質</a:t>
                      </a:r>
                      <a:r>
                        <a:rPr lang="zh-TW" sz="1600" b="1">
                          <a:solidFill>
                            <a:srgbClr val="FF0000"/>
                          </a:solidFill>
                          <a:latin typeface="Microsoft JhengHei"/>
                          <a:ea typeface="Microsoft JhengHei"/>
                          <a:cs typeface="Microsoft JhengHei"/>
                          <a:sym typeface="Microsoft JhengHei"/>
                        </a:rPr>
                        <a:t>不能</a:t>
                      </a:r>
                      <a:r>
                        <a:rPr lang="zh-TW" sz="1600">
                          <a:latin typeface="Microsoft JhengHei"/>
                          <a:ea typeface="Microsoft JhengHei"/>
                          <a:cs typeface="Microsoft JhengHei"/>
                          <a:sym typeface="Microsoft JhengHei"/>
                        </a:rPr>
                        <a:t>與前2項比序項目相同。</a:t>
                      </a:r>
                      <a:endParaRPr/>
                    </a:p>
                  </a:txBody>
                  <a:tcPr marL="54850" marR="54850" marT="0" marB="0" anchor="ctr"/>
                </a:tc>
                <a:tc hMerge="1">
                  <a:txBody>
                    <a:bodyPr/>
                    <a:lstStyle/>
                    <a:p>
                      <a:endParaRPr lang="zh-TW"/>
                    </a:p>
                  </a:txBody>
                  <a:tcPr/>
                </a:tc>
                <a:extLst>
                  <a:ext uri="{0D108BD9-81ED-4DB2-BD59-A6C34878D82A}">
                    <a16:rowId xmlns:a16="http://schemas.microsoft.com/office/drawing/2014/main" val="10004"/>
                  </a:ext>
                </a:extLst>
              </a:tr>
              <a:tr h="373325">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總積分</a:t>
                      </a:r>
                      <a:endParaRPr/>
                    </a:p>
                  </a:txBody>
                  <a:tcPr marL="54850" marR="54850" marT="0" marB="0" anchor="ctr"/>
                </a:tc>
                <a:tc gridSpan="5">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48分</a:t>
                      </a:r>
                      <a:endParaRPr/>
                    </a:p>
                  </a:txBody>
                  <a:tcPr marL="54850" marR="54850" marT="0" marB="0" anchor="ct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5"/>
                  </a:ext>
                </a:extLst>
              </a:tr>
              <a:tr h="1170050">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同分比序順序</a:t>
                      </a:r>
                      <a:endParaRPr/>
                    </a:p>
                  </a:txBody>
                  <a:tcPr marL="54850" marR="54850" marT="0" marB="0" anchor="ctr"/>
                </a:tc>
                <a:tc gridSpan="4">
                  <a:txBody>
                    <a:bodyPr/>
                    <a:lstStyle/>
                    <a:p>
                      <a:pPr marL="0" marR="0" lvl="0" indent="0" algn="just" rtl="0">
                        <a:spcBef>
                          <a:spcPts val="0"/>
                        </a:spcBef>
                        <a:spcAft>
                          <a:spcPts val="0"/>
                        </a:spcAft>
                        <a:buNone/>
                      </a:pPr>
                      <a:r>
                        <a:rPr lang="zh-TW" sz="1400">
                          <a:latin typeface="Microsoft JhengHei"/>
                          <a:ea typeface="Microsoft JhengHei"/>
                          <a:cs typeface="Microsoft JhengHei"/>
                          <a:sym typeface="Microsoft JhengHei"/>
                        </a:rPr>
                        <a:t>（示例）</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其他（其他有利審查資料，如就讀動機、讀書計畫、檢定或競賽表現）</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服務學習－幹部</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服務學習－服務時數</a:t>
                      </a:r>
                      <a:endParaRPr/>
                    </a:p>
                    <a:p>
                      <a:pPr marL="342900" marR="0" lvl="0" indent="-342900" algn="just" rtl="0">
                        <a:spcBef>
                          <a:spcPts val="0"/>
                        </a:spcBef>
                        <a:spcAft>
                          <a:spcPts val="0"/>
                        </a:spcAft>
                        <a:buClr>
                          <a:schemeClr val="dk1"/>
                        </a:buClr>
                        <a:buSzPts val="1400"/>
                        <a:buFont typeface="Georgia"/>
                        <a:buAutoNum type="arabicPeriod"/>
                      </a:pPr>
                      <a:r>
                        <a:rPr lang="zh-TW" sz="1400">
                          <a:latin typeface="Microsoft JhengHei"/>
                          <a:ea typeface="Microsoft JhengHei"/>
                          <a:cs typeface="Microsoft JhengHei"/>
                          <a:sym typeface="Microsoft JhengHei"/>
                        </a:rPr>
                        <a:t>均衡學習</a:t>
                      </a:r>
                      <a:endParaRPr sz="1400">
                        <a:latin typeface="Microsoft JhengHei"/>
                        <a:ea typeface="Microsoft JhengHei"/>
                        <a:cs typeface="Microsoft JhengHei"/>
                        <a:sym typeface="Microsoft JhengHei"/>
                      </a:endParaRPr>
                    </a:p>
                  </a:txBody>
                  <a:tcPr marL="54850" marR="54850" marT="0" marB="0" anchor="ct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just" rtl="0">
                        <a:spcBef>
                          <a:spcPts val="0"/>
                        </a:spcBef>
                        <a:spcAft>
                          <a:spcPts val="0"/>
                        </a:spcAft>
                        <a:buNone/>
                      </a:pPr>
                      <a:r>
                        <a:rPr lang="zh-TW" sz="1600">
                          <a:latin typeface="Microsoft JhengHei"/>
                          <a:ea typeface="Microsoft JhengHei"/>
                          <a:cs typeface="Microsoft JhengHei"/>
                          <a:sym typeface="Microsoft JhengHei"/>
                        </a:rPr>
                        <a:t>各校自訂，至少4項，且第1項須為「其他」項。</a:t>
                      </a:r>
                      <a:endParaRPr sz="1600">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600" b="1">
                          <a:solidFill>
                            <a:srgbClr val="FF0000"/>
                          </a:solidFill>
                          <a:latin typeface="Microsoft JhengHei"/>
                          <a:ea typeface="Microsoft JhengHei"/>
                          <a:cs typeface="Microsoft JhengHei"/>
                          <a:sym typeface="Microsoft JhengHei"/>
                        </a:rPr>
                        <a:t>※不得採計在校成績。</a:t>
                      </a:r>
                      <a:endParaRPr sz="1600" b="1">
                        <a:solidFill>
                          <a:srgbClr val="FF0000"/>
                        </a:solidFill>
                        <a:latin typeface="Microsoft JhengHei"/>
                        <a:ea typeface="Microsoft JhengHei"/>
                        <a:cs typeface="Microsoft JhengHei"/>
                        <a:sym typeface="Microsoft JhengHei"/>
                      </a:endParaRPr>
                    </a:p>
                  </a:txBody>
                  <a:tcPr marL="54850" marR="54850" marT="0" marB="0" anchor="ctr"/>
                </a:tc>
                <a:extLst>
                  <a:ext uri="{0D108BD9-81ED-4DB2-BD59-A6C34878D82A}">
                    <a16:rowId xmlns:a16="http://schemas.microsoft.com/office/drawing/2014/main" val="10006"/>
                  </a:ext>
                </a:extLst>
              </a:tr>
            </a:tbl>
          </a:graphicData>
        </a:graphic>
      </p:graphicFrame>
      <p:sp>
        <p:nvSpPr>
          <p:cNvPr id="1502" name="Google Shape;1502;p126"/>
          <p:cNvSpPr txBox="1"/>
          <p:nvPr/>
        </p:nvSpPr>
        <p:spPr>
          <a:xfrm>
            <a:off x="1998187" y="75277"/>
            <a:ext cx="85737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b="1">
                <a:latin typeface="Georgia"/>
                <a:ea typeface="Georgia"/>
                <a:cs typeface="Georgia"/>
                <a:sym typeface="Georgia"/>
              </a:rPr>
              <a:t>五專完免單獨招生_錄取方式</a:t>
            </a:r>
            <a:endParaRPr sz="4800" b="1">
              <a:latin typeface="Georgia"/>
              <a:ea typeface="Georgia"/>
              <a:cs typeface="Georgia"/>
              <a:sym typeface="Georgia"/>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27"/>
          <p:cNvSpPr txBox="1">
            <a:spLocks noGrp="1"/>
          </p:cNvSpPr>
          <p:nvPr>
            <p:ph type="title"/>
          </p:nvPr>
        </p:nvSpPr>
        <p:spPr>
          <a:xfrm>
            <a:off x="1069848" y="61938"/>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五專完免單獨招生_招生學校</a:t>
            </a:r>
            <a:endParaRPr/>
          </a:p>
        </p:txBody>
      </p:sp>
      <p:sp>
        <p:nvSpPr>
          <p:cNvPr id="1508" name="Google Shape;1508;p127"/>
          <p:cNvSpPr/>
          <p:nvPr/>
        </p:nvSpPr>
        <p:spPr>
          <a:xfrm>
            <a:off x="791979" y="2141429"/>
            <a:ext cx="3578177" cy="3410423"/>
          </a:xfrm>
          <a:prstGeom prst="roundRect">
            <a:avLst>
              <a:gd name="adj" fmla="val 4249"/>
            </a:avLst>
          </a:prstGeom>
          <a:solidFill>
            <a:srgbClr val="DDD6E6"/>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sp>
        <p:nvSpPr>
          <p:cNvPr id="1509" name="Google Shape;1509;p127"/>
          <p:cNvSpPr/>
          <p:nvPr/>
        </p:nvSpPr>
        <p:spPr>
          <a:xfrm>
            <a:off x="8088950" y="2062729"/>
            <a:ext cx="3448723" cy="2783059"/>
          </a:xfrm>
          <a:prstGeom prst="roundRect">
            <a:avLst>
              <a:gd name="adj" fmla="val 4249"/>
            </a:avLst>
          </a:prstGeom>
          <a:solidFill>
            <a:srgbClr val="FFCCCC"/>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graphicFrame>
        <p:nvGraphicFramePr>
          <p:cNvPr id="1510" name="Google Shape;1510;p127"/>
          <p:cNvGraphicFramePr/>
          <p:nvPr/>
        </p:nvGraphicFramePr>
        <p:xfrm>
          <a:off x="7938666" y="2380373"/>
          <a:ext cx="3599000" cy="2377200"/>
        </p:xfrm>
        <a:graphic>
          <a:graphicData uri="http://schemas.openxmlformats.org/drawingml/2006/table">
            <a:tbl>
              <a:tblPr bandRow="1">
                <a:noFill/>
                <a:tableStyleId>{AF0F7EEB-FAF5-4D57-9A00-CF9E036A19B2}</a:tableStyleId>
              </a:tblPr>
              <a:tblGrid>
                <a:gridCol w="1835700">
                  <a:extLst>
                    <a:ext uri="{9D8B030D-6E8A-4147-A177-3AD203B41FA5}">
                      <a16:colId xmlns:a16="http://schemas.microsoft.com/office/drawing/2014/main" val="20000"/>
                    </a:ext>
                  </a:extLst>
                </a:gridCol>
                <a:gridCol w="1763300">
                  <a:extLst>
                    <a:ext uri="{9D8B030D-6E8A-4147-A177-3AD203B41FA5}">
                      <a16:colId xmlns:a16="http://schemas.microsoft.com/office/drawing/2014/main" val="20001"/>
                    </a:ext>
                  </a:extLst>
                </a:gridCol>
              </a:tblGrid>
              <a:tr h="364600">
                <a:tc>
                  <a:txBody>
                    <a:bodyPr/>
                    <a:lstStyle/>
                    <a:p>
                      <a:pPr marL="0" marR="0" lvl="0" indent="0" algn="r" rtl="0">
                        <a:lnSpc>
                          <a:spcPct val="100000"/>
                        </a:lnSpc>
                        <a:spcBef>
                          <a:spcPts val="0"/>
                        </a:spcBef>
                        <a:spcAft>
                          <a:spcPts val="0"/>
                        </a:spcAft>
                        <a:buClr>
                          <a:srgbClr val="0000FF"/>
                        </a:buClr>
                        <a:buSzPts val="2000"/>
                        <a:buFont typeface="Microsoft JhengHei"/>
                        <a:buNone/>
                      </a:pPr>
                      <a:r>
                        <a:rPr lang="zh-TW" sz="2000" b="1">
                          <a:solidFill>
                            <a:srgbClr val="0000FF"/>
                          </a:solidFill>
                          <a:latin typeface="Microsoft JhengHei"/>
                          <a:ea typeface="Microsoft JhengHei"/>
                          <a:cs typeface="Microsoft JhengHei"/>
                          <a:sym typeface="Microsoft JhengHei"/>
                        </a:rPr>
                        <a:t>臺東專科學校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美和科技大學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中華醫事科大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輔英科技大學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b="0">
                          <a:solidFill>
                            <a:schemeClr val="dk1"/>
                          </a:solidFill>
                          <a:latin typeface="Microsoft JhengHei"/>
                          <a:ea typeface="Microsoft JhengHei"/>
                          <a:cs typeface="Microsoft JhengHei"/>
                          <a:sym typeface="Microsoft JhengHei"/>
                        </a:rPr>
                        <a:t>大仁科技大學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南臺科技大學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敏惠醫護專校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樹人醫護專校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64600">
                <a:tc>
                  <a:txBody>
                    <a:bodyPr/>
                    <a:lstStyle/>
                    <a:p>
                      <a:pPr marL="0" marR="0" lvl="0" indent="0" algn="r" rtl="0">
                        <a:spcBef>
                          <a:spcPts val="0"/>
                        </a:spcBef>
                        <a:spcAft>
                          <a:spcPts val="0"/>
                        </a:spcAft>
                        <a:buNone/>
                      </a:pPr>
                      <a:r>
                        <a:rPr lang="zh-TW" sz="2000">
                          <a:solidFill>
                            <a:schemeClr val="dk1"/>
                          </a:solidFill>
                          <a:latin typeface="Microsoft JhengHei"/>
                          <a:ea typeface="Microsoft JhengHei"/>
                          <a:cs typeface="Microsoft JhengHei"/>
                          <a:sym typeface="Microsoft JhengHei"/>
                        </a:rPr>
                        <a:t>崇仁醫護專校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育英醫護專校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64600">
                <a:tc>
                  <a:txBody>
                    <a:bodyPr/>
                    <a:lstStyle/>
                    <a:p>
                      <a:pPr marL="0" marR="0" lvl="0" indent="0" algn="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慈惠醫護專校</a:t>
                      </a:r>
                      <a:endParaRPr sz="2000">
                        <a:latin typeface="Microsoft JhengHei"/>
                        <a:ea typeface="Microsoft JhengHei"/>
                        <a:cs typeface="Microsoft JhengHei"/>
                        <a:sym typeface="Microsoft JhengHei"/>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文藻外語大學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11" name="Google Shape;1511;p127"/>
          <p:cNvSpPr/>
          <p:nvPr/>
        </p:nvSpPr>
        <p:spPr>
          <a:xfrm>
            <a:off x="5224244" y="2141428"/>
            <a:ext cx="1899312" cy="1570041"/>
          </a:xfrm>
          <a:prstGeom prst="roundRect">
            <a:avLst>
              <a:gd name="adj" fmla="val 4249"/>
            </a:avLst>
          </a:prstGeom>
          <a:solidFill>
            <a:srgbClr val="9FC7C5"/>
          </a:solidFill>
          <a:ln>
            <a:noFill/>
          </a:ln>
          <a:effectLst>
            <a:outerShdw blurRad="50800" dist="127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graphicFrame>
        <p:nvGraphicFramePr>
          <p:cNvPr id="1512" name="Google Shape;1512;p127"/>
          <p:cNvGraphicFramePr/>
          <p:nvPr/>
        </p:nvGraphicFramePr>
        <p:xfrm>
          <a:off x="5193316" y="2393303"/>
          <a:ext cx="1899300" cy="1188600"/>
        </p:xfrm>
        <a:graphic>
          <a:graphicData uri="http://schemas.openxmlformats.org/drawingml/2006/table">
            <a:tbl>
              <a:tblPr bandRow="1">
                <a:noFill/>
                <a:tableStyleId>{AF0F7EEB-FAF5-4D57-9A00-CF9E036A19B2}</a:tableStyleId>
              </a:tblPr>
              <a:tblGrid>
                <a:gridCol w="1899300">
                  <a:extLst>
                    <a:ext uri="{9D8B030D-6E8A-4147-A177-3AD203B41FA5}">
                      <a16:colId xmlns:a16="http://schemas.microsoft.com/office/drawing/2014/main" val="20000"/>
                    </a:ext>
                  </a:extLst>
                </a:gridCol>
              </a:tblGrid>
              <a:tr h="336550">
                <a:tc>
                  <a:txBody>
                    <a:bodyPr/>
                    <a:lstStyle/>
                    <a:p>
                      <a:pPr marL="0" marR="0" lvl="0" indent="0" algn="ctr" rtl="0">
                        <a:spcBef>
                          <a:spcPts val="0"/>
                        </a:spcBef>
                        <a:spcAft>
                          <a:spcPts val="0"/>
                        </a:spcAft>
                        <a:buNone/>
                      </a:pPr>
                      <a:r>
                        <a:rPr lang="zh-TW" sz="2000">
                          <a:solidFill>
                            <a:schemeClr val="dk1"/>
                          </a:solidFill>
                          <a:latin typeface="Microsoft JhengHei"/>
                          <a:ea typeface="Microsoft JhengHei"/>
                          <a:cs typeface="Microsoft JhengHei"/>
                          <a:sym typeface="Microsoft JhengHei"/>
                        </a:rPr>
                        <a:t>南開科技大學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36550">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中臺科技大學</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365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仁德醫護專校</a:t>
                      </a:r>
                      <a:endParaRPr/>
                    </a:p>
                  </a:txBody>
                  <a:tcPr marL="91450" marR="91450"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13" name="Google Shape;1513;p127"/>
          <p:cNvSpPr/>
          <p:nvPr/>
        </p:nvSpPr>
        <p:spPr>
          <a:xfrm>
            <a:off x="626290" y="1786947"/>
            <a:ext cx="3859330" cy="576064"/>
          </a:xfrm>
          <a:prstGeom prst="roundRect">
            <a:avLst>
              <a:gd name="adj" fmla="val 16667"/>
            </a:avLst>
          </a:prstGeom>
          <a:solidFill>
            <a:srgbClr val="C2B5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Georgia"/>
                <a:ea typeface="Georgia"/>
                <a:cs typeface="Georgia"/>
                <a:sym typeface="Georgia"/>
              </a:rPr>
              <a:t>北區(13所)</a:t>
            </a:r>
            <a:endParaRPr sz="2400" b="1">
              <a:solidFill>
                <a:schemeClr val="dk1"/>
              </a:solidFill>
              <a:latin typeface="Georgia"/>
              <a:ea typeface="Georgia"/>
              <a:cs typeface="Georgia"/>
              <a:sym typeface="Georgia"/>
            </a:endParaRPr>
          </a:p>
        </p:txBody>
      </p:sp>
      <p:sp>
        <p:nvSpPr>
          <p:cNvPr id="1514" name="Google Shape;1514;p127"/>
          <p:cNvSpPr/>
          <p:nvPr/>
        </p:nvSpPr>
        <p:spPr>
          <a:xfrm>
            <a:off x="7945088" y="1774696"/>
            <a:ext cx="3718754" cy="576064"/>
          </a:xfrm>
          <a:prstGeom prst="roundRect">
            <a:avLst>
              <a:gd name="adj" fmla="val 16667"/>
            </a:avLst>
          </a:prstGeom>
          <a:solidFill>
            <a:srgbClr val="FF89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Georgia"/>
                <a:ea typeface="Georgia"/>
                <a:cs typeface="Georgia"/>
                <a:sym typeface="Georgia"/>
              </a:rPr>
              <a:t>南區(12所)</a:t>
            </a:r>
            <a:endParaRPr sz="2400" b="1">
              <a:solidFill>
                <a:schemeClr val="dk1"/>
              </a:solidFill>
              <a:latin typeface="Georgia"/>
              <a:ea typeface="Georgia"/>
              <a:cs typeface="Georgia"/>
              <a:sym typeface="Georgia"/>
            </a:endParaRPr>
          </a:p>
        </p:txBody>
      </p:sp>
      <p:sp>
        <p:nvSpPr>
          <p:cNvPr id="1515" name="Google Shape;1515;p127"/>
          <p:cNvSpPr/>
          <p:nvPr/>
        </p:nvSpPr>
        <p:spPr>
          <a:xfrm>
            <a:off x="5129611" y="1786947"/>
            <a:ext cx="2070431" cy="576064"/>
          </a:xfrm>
          <a:prstGeom prst="roundRect">
            <a:avLst>
              <a:gd name="adj" fmla="val 16667"/>
            </a:avLst>
          </a:prstGeom>
          <a:gradFill>
            <a:gsLst>
              <a:gs pos="0">
                <a:srgbClr val="597472"/>
              </a:gs>
              <a:gs pos="50000">
                <a:srgbClr val="81A8A6"/>
              </a:gs>
              <a:gs pos="100000">
                <a:srgbClr val="9BCAC7"/>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Georgia"/>
                <a:ea typeface="Georgia"/>
                <a:cs typeface="Georgia"/>
                <a:sym typeface="Georgia"/>
              </a:rPr>
              <a:t>中區(3所)</a:t>
            </a:r>
            <a:endParaRPr sz="2400" b="1">
              <a:solidFill>
                <a:schemeClr val="dk1"/>
              </a:solidFill>
              <a:latin typeface="Georgia"/>
              <a:ea typeface="Georgia"/>
              <a:cs typeface="Georgia"/>
              <a:sym typeface="Georgia"/>
            </a:endParaRPr>
          </a:p>
        </p:txBody>
      </p:sp>
      <p:graphicFrame>
        <p:nvGraphicFramePr>
          <p:cNvPr id="1516" name="Google Shape;1516;p127"/>
          <p:cNvGraphicFramePr/>
          <p:nvPr/>
        </p:nvGraphicFramePr>
        <p:xfrm>
          <a:off x="626290" y="2350760"/>
          <a:ext cx="3718750" cy="3189950"/>
        </p:xfrm>
        <a:graphic>
          <a:graphicData uri="http://schemas.openxmlformats.org/drawingml/2006/table">
            <a:tbl>
              <a:tblPr bandRow="1">
                <a:noFill/>
                <a:tableStyleId>{AF0F7EEB-FAF5-4D57-9A00-CF9E036A19B2}</a:tableStyleId>
              </a:tblPr>
              <a:tblGrid>
                <a:gridCol w="1922100">
                  <a:extLst>
                    <a:ext uri="{9D8B030D-6E8A-4147-A177-3AD203B41FA5}">
                      <a16:colId xmlns:a16="http://schemas.microsoft.com/office/drawing/2014/main" val="20000"/>
                    </a:ext>
                  </a:extLst>
                </a:gridCol>
                <a:gridCol w="1796650">
                  <a:extLst>
                    <a:ext uri="{9D8B030D-6E8A-4147-A177-3AD203B41FA5}">
                      <a16:colId xmlns:a16="http://schemas.microsoft.com/office/drawing/2014/main" val="20001"/>
                    </a:ext>
                  </a:extLst>
                </a:gridCol>
              </a:tblGrid>
              <a:tr h="440225">
                <a:tc>
                  <a:txBody>
                    <a:bodyPr/>
                    <a:lstStyle/>
                    <a:p>
                      <a:pPr marL="0" marR="0" lvl="0" indent="0" algn="r" rtl="0">
                        <a:spcBef>
                          <a:spcPts val="0"/>
                        </a:spcBef>
                        <a:spcAft>
                          <a:spcPts val="0"/>
                        </a:spcAft>
                        <a:buNone/>
                      </a:pPr>
                      <a:r>
                        <a:rPr lang="zh-TW" sz="2000">
                          <a:solidFill>
                            <a:schemeClr val="dk1"/>
                          </a:solidFill>
                          <a:latin typeface="Georgia"/>
                          <a:ea typeface="Georgia"/>
                          <a:cs typeface="Georgia"/>
                          <a:sym typeface="Georgia"/>
                        </a:rPr>
                        <a:t>致理科技大學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龍華科技大學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40225">
                <a:tc>
                  <a:txBody>
                    <a:bodyPr/>
                    <a:lstStyle/>
                    <a:p>
                      <a:pPr marL="0" marR="0" lvl="0" indent="0" algn="r" rtl="0">
                        <a:spcBef>
                          <a:spcPts val="0"/>
                        </a:spcBef>
                        <a:spcAft>
                          <a:spcPts val="0"/>
                        </a:spcAft>
                        <a:buNone/>
                      </a:pPr>
                      <a:r>
                        <a:rPr lang="zh-TW" sz="2000">
                          <a:solidFill>
                            <a:schemeClr val="dk1"/>
                          </a:solidFill>
                          <a:latin typeface="Georgia"/>
                          <a:ea typeface="Georgia"/>
                          <a:cs typeface="Georgia"/>
                          <a:sym typeface="Georgia"/>
                        </a:rPr>
                        <a:t>臺北城市科大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台北海洋科大</a:t>
                      </a:r>
                      <a:endParaRPr sz="2000">
                        <a:latin typeface="Georgia"/>
                        <a:ea typeface="Georgia"/>
                        <a:cs typeface="Georgia"/>
                        <a:sym typeface="Georgia"/>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40225">
                <a:tc>
                  <a:txBody>
                    <a:bodyPr/>
                    <a:lstStyle/>
                    <a:p>
                      <a:pPr marL="0" marR="0" lvl="0" indent="0" algn="r" rtl="0">
                        <a:spcBef>
                          <a:spcPts val="0"/>
                        </a:spcBef>
                        <a:spcAft>
                          <a:spcPts val="0"/>
                        </a:spcAft>
                        <a:buNone/>
                      </a:pPr>
                      <a:r>
                        <a:rPr lang="zh-TW" sz="2000">
                          <a:solidFill>
                            <a:schemeClr val="dk1"/>
                          </a:solidFill>
                          <a:latin typeface="Georgia"/>
                          <a:ea typeface="Georgia"/>
                          <a:cs typeface="Georgia"/>
                          <a:sym typeface="Georgia"/>
                        </a:rPr>
                        <a:t>宏國德霖科大</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中華科技大學</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40225">
                <a:tc>
                  <a:txBody>
                    <a:bodyPr/>
                    <a:lstStyle/>
                    <a:p>
                      <a:pPr marL="0" marR="0" lvl="0" indent="0" algn="r" rtl="0">
                        <a:spcBef>
                          <a:spcPts val="0"/>
                        </a:spcBef>
                        <a:spcAft>
                          <a:spcPts val="0"/>
                        </a:spcAft>
                        <a:buNone/>
                      </a:pPr>
                      <a:r>
                        <a:rPr lang="zh-TW" sz="2000">
                          <a:solidFill>
                            <a:schemeClr val="dk1"/>
                          </a:solidFill>
                          <a:latin typeface="Georgia"/>
                          <a:ea typeface="Georgia"/>
                          <a:cs typeface="Georgia"/>
                          <a:sym typeface="Georgia"/>
                        </a:rPr>
                        <a:t>耕莘醫護專校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馬偕醫護專校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40225">
                <a:tc>
                  <a:txBody>
                    <a:bodyPr/>
                    <a:lstStyle/>
                    <a:p>
                      <a:pPr marL="0" marR="0" lvl="0" indent="0" algn="r"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新生醫護專校</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zh-TW" sz="2000">
                          <a:solidFill>
                            <a:schemeClr val="dk1"/>
                          </a:solidFill>
                          <a:latin typeface="Georgia"/>
                          <a:ea typeface="Georgia"/>
                          <a:cs typeface="Georgia"/>
                          <a:sym typeface="Georgia"/>
                        </a:rPr>
                        <a:t>聖母醫護專校</a:t>
                      </a:r>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40225">
                <a:tc>
                  <a:txBody>
                    <a:bodyPr/>
                    <a:lstStyle/>
                    <a:p>
                      <a:pPr marL="0" marR="0" lvl="0" indent="0" algn="r"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黎明技術學院</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Georgia"/>
                        <a:buNone/>
                      </a:pPr>
                      <a:r>
                        <a:rPr lang="zh-TW" sz="1500">
                          <a:solidFill>
                            <a:schemeClr val="dk1"/>
                          </a:solidFill>
                          <a:latin typeface="Georgia"/>
                          <a:ea typeface="Georgia"/>
                          <a:cs typeface="Georgia"/>
                          <a:sym typeface="Georgia"/>
                        </a:rPr>
                        <a:t>德育護理健康學院</a:t>
                      </a:r>
                      <a:endParaRPr sz="150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500"/>
                        <a:buFont typeface="Georgia"/>
                        <a:buNone/>
                      </a:pPr>
                      <a:r>
                        <a:rPr lang="zh-TW" sz="1500">
                          <a:solidFill>
                            <a:schemeClr val="dk1"/>
                          </a:solidFill>
                          <a:latin typeface="Georgia"/>
                          <a:ea typeface="Georgia"/>
                          <a:cs typeface="Georgia"/>
                          <a:sym typeface="Georgia"/>
                        </a:rPr>
                        <a:t>(原經國管理學院)</a:t>
                      </a:r>
                      <a:endParaRPr sz="1500">
                        <a:latin typeface="Georgia"/>
                        <a:ea typeface="Georgia"/>
                        <a:cs typeface="Georgia"/>
                        <a:sym typeface="Georgia"/>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40225">
                <a:tc>
                  <a:txBody>
                    <a:bodyPr/>
                    <a:lstStyle/>
                    <a:p>
                      <a:pPr marL="0" marR="0" lvl="0" indent="0" algn="r" rtl="0">
                        <a:lnSpc>
                          <a:spcPct val="100000"/>
                        </a:lnSpc>
                        <a:spcBef>
                          <a:spcPts val="0"/>
                        </a:spcBef>
                        <a:spcAft>
                          <a:spcPts val="0"/>
                        </a:spcAft>
                        <a:buClr>
                          <a:schemeClr val="dk1"/>
                        </a:buClr>
                        <a:buSzPts val="2000"/>
                        <a:buFont typeface="Georgia"/>
                        <a:buNone/>
                      </a:pPr>
                      <a:r>
                        <a:rPr lang="zh-TW" sz="2000">
                          <a:solidFill>
                            <a:schemeClr val="dk1"/>
                          </a:solidFill>
                          <a:latin typeface="Georgia"/>
                          <a:ea typeface="Georgia"/>
                          <a:cs typeface="Georgia"/>
                          <a:sym typeface="Georgia"/>
                        </a:rPr>
                        <a:t>康寧大學</a:t>
                      </a:r>
                      <a:endParaRPr/>
                    </a:p>
                  </a:txBody>
                  <a:tcPr marL="91450" marR="91450" marT="45700" marB="457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latin typeface="Georgia"/>
                        <a:ea typeface="Georgia"/>
                        <a:cs typeface="Georgia"/>
                        <a:sym typeface="Georgia"/>
                      </a:endParaRPr>
                    </a:p>
                  </a:txBody>
                  <a:tcPr marL="91450" marR="91450" marT="45700" marB="457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17" name="Google Shape;1517;p127"/>
          <p:cNvSpPr txBox="1"/>
          <p:nvPr/>
        </p:nvSpPr>
        <p:spPr>
          <a:xfrm>
            <a:off x="2652315" y="5749945"/>
            <a:ext cx="7152150" cy="369332"/>
          </a:xfrm>
          <a:prstGeom prst="rect">
            <a:avLst/>
          </a:prstGeom>
          <a:noFill/>
          <a:ln>
            <a:noFill/>
          </a:ln>
        </p:spPr>
        <p:txBody>
          <a:bodyPr spcFirstLastPara="1" wrap="square" lIns="91425" tIns="45700" rIns="91425" bIns="45700" anchor="t" anchorCtr="0">
            <a:spAutoFit/>
          </a:bodyPr>
          <a:lstStyle/>
          <a:p>
            <a:pPr marL="684000" marR="0" lvl="0" indent="-68400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※註：招生科組以各校公告之113學年度</a:t>
            </a:r>
            <a:r>
              <a:rPr lang="zh-TW" sz="1800" b="1">
                <a:solidFill>
                  <a:srgbClr val="FF0000"/>
                </a:solidFill>
                <a:latin typeface="Microsoft JhengHei"/>
                <a:ea typeface="Microsoft JhengHei"/>
                <a:cs typeface="Microsoft JhengHei"/>
                <a:sym typeface="Microsoft JhengHei"/>
              </a:rPr>
              <a:t>五專完免單獨招生簡章</a:t>
            </a:r>
            <a:r>
              <a:rPr lang="zh-TW" sz="1800">
                <a:solidFill>
                  <a:schemeClr val="dk1"/>
                </a:solidFill>
                <a:latin typeface="Microsoft JhengHei"/>
                <a:ea typeface="Microsoft JhengHei"/>
                <a:cs typeface="Microsoft JhengHei"/>
                <a:sym typeface="Microsoft JhengHei"/>
              </a:rPr>
              <a:t>為準</a:t>
            </a:r>
            <a:r>
              <a:rPr lang="zh-TW" sz="1800">
                <a:solidFill>
                  <a:schemeClr val="dk1"/>
                </a:solidFill>
                <a:latin typeface="Times New Roman"/>
                <a:ea typeface="Times New Roman"/>
                <a:cs typeface="Times New Roman"/>
                <a:sym typeface="Times New Roman"/>
              </a:rPr>
              <a:t>。</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28"/>
          <p:cNvSpPr txBox="1">
            <a:spLocks noGrp="1"/>
          </p:cNvSpPr>
          <p:nvPr>
            <p:ph type="title"/>
          </p:nvPr>
        </p:nvSpPr>
        <p:spPr>
          <a:xfrm>
            <a:off x="1069848" y="-95466"/>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t>五專完免單獨招生</a:t>
            </a:r>
            <a:r>
              <a:rPr lang="zh-TW">
                <a:solidFill>
                  <a:srgbClr val="000000"/>
                </a:solidFill>
                <a:latin typeface="Microsoft JhengHei"/>
                <a:ea typeface="Microsoft JhengHei"/>
                <a:cs typeface="Microsoft JhengHei"/>
                <a:sym typeface="Microsoft JhengHei"/>
              </a:rPr>
              <a:t>_</a:t>
            </a:r>
            <a:r>
              <a:rPr lang="zh-TW" sz="4000">
                <a:solidFill>
                  <a:srgbClr val="000000"/>
                </a:solidFill>
                <a:latin typeface="Microsoft JhengHei"/>
                <a:ea typeface="Microsoft JhengHei"/>
                <a:cs typeface="Microsoft JhengHei"/>
                <a:sym typeface="Microsoft JhengHei"/>
              </a:rPr>
              <a:t>重要日程</a:t>
            </a:r>
            <a:endParaRPr/>
          </a:p>
        </p:txBody>
      </p:sp>
      <p:graphicFrame>
        <p:nvGraphicFramePr>
          <p:cNvPr id="1523" name="Google Shape;1523;p128"/>
          <p:cNvGraphicFramePr/>
          <p:nvPr/>
        </p:nvGraphicFramePr>
        <p:xfrm>
          <a:off x="1612502" y="1199747"/>
          <a:ext cx="8829350" cy="5544965"/>
        </p:xfrm>
        <a:graphic>
          <a:graphicData uri="http://schemas.openxmlformats.org/drawingml/2006/table">
            <a:tbl>
              <a:tblPr firstRow="1" bandRow="1">
                <a:noFill/>
                <a:tableStyleId>{AF0F7EEB-FAF5-4D57-9A00-CF9E036A19B2}</a:tableStyleId>
              </a:tblPr>
              <a:tblGrid>
                <a:gridCol w="2867425">
                  <a:extLst>
                    <a:ext uri="{9D8B030D-6E8A-4147-A177-3AD203B41FA5}">
                      <a16:colId xmlns:a16="http://schemas.microsoft.com/office/drawing/2014/main" val="20000"/>
                    </a:ext>
                  </a:extLst>
                </a:gridCol>
                <a:gridCol w="5961925">
                  <a:extLst>
                    <a:ext uri="{9D8B030D-6E8A-4147-A177-3AD203B41FA5}">
                      <a16:colId xmlns:a16="http://schemas.microsoft.com/office/drawing/2014/main" val="20001"/>
                    </a:ext>
                  </a:extLst>
                </a:gridCol>
              </a:tblGrid>
              <a:tr h="572925">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項目</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400" b="1">
                          <a:latin typeface="Times New Roman"/>
                          <a:ea typeface="Times New Roman"/>
                          <a:cs typeface="Times New Roman"/>
                          <a:sym typeface="Times New Roman"/>
                        </a:rPr>
                        <a:t>日程</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簡章公告</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113年1月15日(一)起</a:t>
                      </a:r>
                      <a:endParaRPr sz="2400">
                        <a:latin typeface="Times New Roman"/>
                        <a:ea typeface="Times New Roman"/>
                        <a:cs typeface="Times New Roman"/>
                        <a:sym typeface="Times New Roman"/>
                      </a:endParaRPr>
                    </a:p>
                    <a:p>
                      <a:pPr marL="0" marR="0" lvl="0" indent="0" algn="l" rtl="0">
                        <a:spcBef>
                          <a:spcPts val="0"/>
                        </a:spcBef>
                        <a:spcAft>
                          <a:spcPts val="0"/>
                        </a:spcAft>
                        <a:buNone/>
                      </a:pPr>
                      <a:r>
                        <a:rPr lang="zh-TW" sz="2400">
                          <a:latin typeface="Times New Roman"/>
                          <a:ea typeface="Times New Roman"/>
                          <a:cs typeface="Times New Roman"/>
                          <a:sym typeface="Times New Roman"/>
                        </a:rPr>
                        <a:t>各校公告及開放網路下載</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966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113年5</a:t>
                      </a:r>
                      <a:r>
                        <a:rPr lang="zh-TW" sz="2400">
                          <a:solidFill>
                            <a:schemeClr val="dk1"/>
                          </a:solidFill>
                          <a:latin typeface="Times New Roman"/>
                          <a:ea typeface="Times New Roman"/>
                          <a:cs typeface="Times New Roman"/>
                          <a:sym typeface="Times New Roman"/>
                        </a:rPr>
                        <a:t>月1日(三)～113年5月8日(三)</a:t>
                      </a:r>
                      <a:endParaRPr/>
                    </a:p>
                    <a:p>
                      <a:pPr marL="0" marR="0" lvl="0" indent="0" algn="l" rtl="0">
                        <a:spcBef>
                          <a:spcPts val="0"/>
                        </a:spcBef>
                        <a:spcAft>
                          <a:spcPts val="0"/>
                        </a:spcAft>
                        <a:buNone/>
                      </a:pPr>
                      <a:r>
                        <a:rPr lang="zh-TW" sz="2400">
                          <a:latin typeface="Times New Roman"/>
                          <a:ea typeface="Times New Roman"/>
                          <a:cs typeface="Times New Roman"/>
                          <a:sym typeface="Times New Roman"/>
                        </a:rPr>
                        <a:t>採</a:t>
                      </a:r>
                      <a:r>
                        <a:rPr lang="zh-TW" sz="2800" b="1">
                          <a:latin typeface="Times New Roman"/>
                          <a:ea typeface="Times New Roman"/>
                          <a:cs typeface="Times New Roman"/>
                          <a:sym typeface="Times New Roman"/>
                        </a:rPr>
                        <a:t>「國中集體報名」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96625">
                <a:tc>
                  <a:txBody>
                    <a:bodyPr/>
                    <a:lstStyle/>
                    <a:p>
                      <a:pPr marL="0" marR="0" lvl="0" indent="0" algn="ctr" rtl="0">
                        <a:lnSpc>
                          <a:spcPct val="100000"/>
                        </a:lnSpc>
                        <a:spcBef>
                          <a:spcPts val="0"/>
                        </a:spcBef>
                        <a:spcAft>
                          <a:spcPts val="0"/>
                        </a:spcAft>
                        <a:buClr>
                          <a:schemeClr val="dk1"/>
                        </a:buClr>
                        <a:buSzPts val="2400"/>
                        <a:buFont typeface="Times New Roman"/>
                        <a:buNone/>
                      </a:pPr>
                      <a:r>
                        <a:rPr lang="zh-TW" sz="2400">
                          <a:latin typeface="Times New Roman"/>
                          <a:ea typeface="Times New Roman"/>
                          <a:cs typeface="Times New Roman"/>
                          <a:sym typeface="Times New Roman"/>
                        </a:rPr>
                        <a:t>錄取公告</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113年5</a:t>
                      </a:r>
                      <a:r>
                        <a:rPr lang="zh-TW" sz="2400">
                          <a:solidFill>
                            <a:schemeClr val="dk1"/>
                          </a:solidFill>
                          <a:latin typeface="Times New Roman"/>
                          <a:ea typeface="Times New Roman"/>
                          <a:cs typeface="Times New Roman"/>
                          <a:sym typeface="Times New Roman"/>
                        </a:rPr>
                        <a:t>月16日(四)</a:t>
                      </a:r>
                      <a:endParaRPr/>
                    </a:p>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於各招生學校網站公告</a:t>
                      </a:r>
                      <a:endParaRPr sz="2400">
                        <a:latin typeface="Times New Roman"/>
                        <a:ea typeface="Times New Roman"/>
                        <a:cs typeface="Times New Roman"/>
                        <a:sym typeface="Times New Roman"/>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01925">
                <a:tc>
                  <a:txBody>
                    <a:bodyPr/>
                    <a:lstStyle/>
                    <a:p>
                      <a:pPr marL="0" marR="0" lvl="0" indent="0" algn="ctr" rtl="0">
                        <a:spcBef>
                          <a:spcPts val="0"/>
                        </a:spcBef>
                        <a:spcAft>
                          <a:spcPts val="0"/>
                        </a:spcAft>
                        <a:buNone/>
                      </a:pPr>
                      <a:r>
                        <a:rPr lang="zh-TW" sz="2400">
                          <a:latin typeface="Times New Roman"/>
                          <a:ea typeface="Times New Roman"/>
                          <a:cs typeface="Times New Roman"/>
                          <a:sym typeface="Times New Roman"/>
                        </a:rPr>
                        <a:t>各校辦理報到作業</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400">
                          <a:latin typeface="Times New Roman"/>
                          <a:ea typeface="Times New Roman"/>
                          <a:cs typeface="Times New Roman"/>
                          <a:sym typeface="Times New Roman"/>
                        </a:rPr>
                        <a:t>113年5月</a:t>
                      </a:r>
                      <a:r>
                        <a:rPr lang="zh-TW" sz="2400">
                          <a:solidFill>
                            <a:schemeClr val="dk1"/>
                          </a:solidFill>
                          <a:latin typeface="Times New Roman"/>
                          <a:ea typeface="Times New Roman"/>
                          <a:cs typeface="Times New Roman"/>
                          <a:sym typeface="Times New Roman"/>
                        </a:rPr>
                        <a:t>17日(五)</a:t>
                      </a:r>
                      <a:r>
                        <a:rPr lang="zh-TW" sz="2400">
                          <a:latin typeface="Times New Roman"/>
                          <a:ea typeface="Times New Roman"/>
                          <a:cs typeface="Times New Roman"/>
                          <a:sym typeface="Times New Roman"/>
                        </a:rPr>
                        <a:t>起</a:t>
                      </a:r>
                      <a:endParaRPr sz="2400">
                        <a:latin typeface="Times New Roman"/>
                        <a:ea typeface="Times New Roman"/>
                        <a:cs typeface="Times New Roman"/>
                        <a:sym typeface="Times New Roman"/>
                      </a:endParaRPr>
                    </a:p>
                    <a:p>
                      <a:pPr marL="0" marR="0" lvl="0" indent="0" algn="l" rtl="0">
                        <a:spcBef>
                          <a:spcPts val="0"/>
                        </a:spcBef>
                        <a:spcAft>
                          <a:spcPts val="0"/>
                        </a:spcAft>
                        <a:buNone/>
                      </a:pPr>
                      <a:r>
                        <a:rPr lang="zh-TW" sz="2400">
                          <a:latin typeface="Times New Roman"/>
                          <a:ea typeface="Times New Roman"/>
                          <a:cs typeface="Times New Roman"/>
                          <a:sym typeface="Times New Roman"/>
                        </a:rPr>
                        <a:t>113年6月</a:t>
                      </a:r>
                      <a:r>
                        <a:rPr lang="zh-TW" sz="2400">
                          <a:solidFill>
                            <a:schemeClr val="dk1"/>
                          </a:solidFill>
                          <a:latin typeface="Times New Roman"/>
                          <a:ea typeface="Times New Roman"/>
                          <a:cs typeface="Times New Roman"/>
                          <a:sym typeface="Times New Roman"/>
                        </a:rPr>
                        <a:t>14日(五)止</a:t>
                      </a:r>
                      <a:endParaRPr sz="2400">
                        <a:latin typeface="Times New Roman"/>
                        <a:ea typeface="Times New Roman"/>
                        <a:cs typeface="Times New Roman"/>
                        <a:sym typeface="Times New Roman"/>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4"/>
                  </a:ext>
                </a:extLst>
              </a:tr>
              <a:tr h="907050">
                <a:tc>
                  <a:txBody>
                    <a:bodyPr/>
                    <a:lstStyle/>
                    <a:p>
                      <a:pPr marL="0" marR="0" lvl="0" indent="0" algn="ctr" rtl="0">
                        <a:spcBef>
                          <a:spcPts val="0"/>
                        </a:spcBef>
                        <a:spcAft>
                          <a:spcPts val="0"/>
                        </a:spcAft>
                        <a:buNone/>
                      </a:pPr>
                      <a:r>
                        <a:rPr lang="zh-TW" sz="2400" b="1">
                          <a:solidFill>
                            <a:srgbClr val="FF0000"/>
                          </a:solidFill>
                          <a:latin typeface="Times New Roman"/>
                          <a:ea typeface="Times New Roman"/>
                          <a:cs typeface="Times New Roman"/>
                          <a:sym typeface="Times New Roman"/>
                        </a:rPr>
                        <a:t>報到後聲明放棄</a:t>
                      </a:r>
                      <a:endParaRPr sz="2400" b="1">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zh-TW" sz="2400" b="1">
                          <a:solidFill>
                            <a:srgbClr val="FF0000"/>
                          </a:solidFill>
                          <a:latin typeface="Times New Roman"/>
                          <a:ea typeface="Times New Roman"/>
                          <a:cs typeface="Times New Roman"/>
                          <a:sym typeface="Times New Roman"/>
                        </a:rPr>
                        <a:t>錄取資格截止日</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400">
                          <a:solidFill>
                            <a:schemeClr val="dk1"/>
                          </a:solidFill>
                          <a:latin typeface="Times New Roman"/>
                          <a:ea typeface="Times New Roman"/>
                          <a:cs typeface="Times New Roman"/>
                          <a:sym typeface="Times New Roman"/>
                        </a:rPr>
                        <a:t>113年6月18日(二)中午12</a:t>
                      </a:r>
                      <a:r>
                        <a:rPr lang="zh-TW" sz="2400">
                          <a:latin typeface="Times New Roman"/>
                          <a:ea typeface="Times New Roman"/>
                          <a:cs typeface="Times New Roman"/>
                          <a:sym typeface="Times New Roman"/>
                        </a:rPr>
                        <a:t>：00止</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129"/>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五專優先免試入學</a:t>
            </a:r>
            <a:endParaRPr/>
          </a:p>
        </p:txBody>
      </p:sp>
      <p:sp>
        <p:nvSpPr>
          <p:cNvPr id="1530" name="Google Shape;1530;p129"/>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國中教育會考</a:t>
            </a:r>
            <a:endParaRPr/>
          </a:p>
        </p:txBody>
      </p:sp>
      <p:sp>
        <p:nvSpPr>
          <p:cNvPr id="216" name="Google Shape;216;p1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30"/>
          <p:cNvSpPr txBox="1">
            <a:spLocks noGrp="1"/>
          </p:cNvSpPr>
          <p:nvPr>
            <p:ph type="title"/>
          </p:nvPr>
        </p:nvSpPr>
        <p:spPr>
          <a:xfrm>
            <a:off x="1040675" y="131562"/>
            <a:ext cx="10058400" cy="9134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113學年度五專優先免試入學</a:t>
            </a:r>
            <a:endParaRPr/>
          </a:p>
        </p:txBody>
      </p:sp>
      <p:sp>
        <p:nvSpPr>
          <p:cNvPr id="1537" name="Google Shape;1537;p130"/>
          <p:cNvSpPr/>
          <p:nvPr/>
        </p:nvSpPr>
        <p:spPr>
          <a:xfrm>
            <a:off x="1254031" y="1045029"/>
            <a:ext cx="9418321" cy="46166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報名資格：</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應屆畢業生、非應屆畢業生及具有同等學力者都可報名。</a:t>
            </a:r>
            <a:endParaRPr sz="2400">
              <a:solidFill>
                <a:srgbClr val="000000"/>
              </a:solidFill>
              <a:latin typeface="Georgia"/>
              <a:ea typeface="Georgia"/>
              <a:cs typeface="Georgia"/>
              <a:sym typeface="Georgia"/>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報名方式：</a:t>
            </a:r>
            <a:br>
              <a:rPr lang="zh-TW" sz="2400">
                <a:solidFill>
                  <a:srgbClr val="000000"/>
                </a:solidFill>
                <a:latin typeface="Georgia"/>
                <a:ea typeface="Georgia"/>
                <a:cs typeface="Georgia"/>
                <a:sym typeface="Georgia"/>
              </a:rPr>
            </a:br>
            <a:r>
              <a:rPr lang="zh-TW" sz="2400" b="1">
                <a:solidFill>
                  <a:srgbClr val="0070C0"/>
                </a:solidFill>
                <a:latin typeface="Georgia"/>
                <a:ea typeface="Georgia"/>
                <a:cs typeface="Georgia"/>
                <a:sym typeface="Georgia"/>
              </a:rPr>
              <a:t>應屆畢業生</a:t>
            </a:r>
            <a:r>
              <a:rPr lang="zh-TW" sz="2400">
                <a:solidFill>
                  <a:srgbClr val="000000"/>
                </a:solidFill>
                <a:latin typeface="Georgia"/>
                <a:ea typeface="Georgia"/>
                <a:cs typeface="Georgia"/>
                <a:sym typeface="Georgia"/>
              </a:rPr>
              <a:t>可採「國中集體報名」或「個別網路報名」。</a:t>
            </a:r>
            <a:br>
              <a:rPr lang="zh-TW" sz="2400">
                <a:solidFill>
                  <a:srgbClr val="000000"/>
                </a:solidFill>
                <a:latin typeface="Georgia"/>
                <a:ea typeface="Georgia"/>
                <a:cs typeface="Georgia"/>
                <a:sym typeface="Georgia"/>
              </a:rPr>
            </a:br>
            <a:r>
              <a:rPr lang="zh-TW" sz="2400" b="1">
                <a:solidFill>
                  <a:srgbClr val="FF0000"/>
                </a:solidFill>
                <a:latin typeface="Georgia"/>
                <a:ea typeface="Georgia"/>
                <a:cs typeface="Georgia"/>
                <a:sym typeface="Georgia"/>
              </a:rPr>
              <a:t>非應屆畢業生</a:t>
            </a:r>
            <a:r>
              <a:rPr lang="zh-TW" sz="2400">
                <a:solidFill>
                  <a:srgbClr val="000000"/>
                </a:solidFill>
                <a:latin typeface="Georgia"/>
                <a:ea typeface="Georgia"/>
                <a:cs typeface="Georgia"/>
                <a:sym typeface="Georgia"/>
              </a:rPr>
              <a:t>或具</a:t>
            </a:r>
            <a:r>
              <a:rPr lang="zh-TW" sz="2400" b="1">
                <a:solidFill>
                  <a:srgbClr val="FF0000"/>
                </a:solidFill>
                <a:latin typeface="Georgia"/>
                <a:ea typeface="Georgia"/>
                <a:cs typeface="Georgia"/>
                <a:sym typeface="Georgia"/>
              </a:rPr>
              <a:t>同等學力</a:t>
            </a:r>
            <a:r>
              <a:rPr lang="zh-TW" sz="2400">
                <a:solidFill>
                  <a:srgbClr val="000000"/>
                </a:solidFill>
                <a:latin typeface="Georgia"/>
                <a:ea typeface="Georgia"/>
                <a:cs typeface="Georgia"/>
                <a:sym typeface="Georgia"/>
              </a:rPr>
              <a:t>者，採「個別網路報名」。</a:t>
            </a:r>
            <a:endParaRPr sz="2400">
              <a:solidFill>
                <a:srgbClr val="000000"/>
              </a:solidFill>
              <a:latin typeface="Georgia"/>
              <a:ea typeface="Georgia"/>
              <a:cs typeface="Georgia"/>
              <a:sym typeface="Georgia"/>
            </a:endParaRPr>
          </a:p>
          <a:p>
            <a:pPr marL="800100" marR="0" lvl="1" indent="-266700" algn="l" rtl="0">
              <a:spcBef>
                <a:spcPts val="0"/>
              </a:spcBef>
              <a:spcAft>
                <a:spcPts val="0"/>
              </a:spcAft>
              <a:buClr>
                <a:schemeClr val="dk1"/>
              </a:buClr>
              <a:buSzPts val="1200"/>
              <a:buFont typeface="Noto Sans Symbols"/>
              <a:buNone/>
            </a:pPr>
            <a:endParaRPr sz="1200" b="0" i="0" u="none" strike="noStrike" cap="none">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招生學校：</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全國</a:t>
            </a:r>
            <a:r>
              <a:rPr lang="zh-TW" sz="2400" b="1">
                <a:solidFill>
                  <a:srgbClr val="00B050"/>
                </a:solidFill>
                <a:latin typeface="Georgia"/>
                <a:ea typeface="Georgia"/>
                <a:cs typeface="Georgia"/>
                <a:sym typeface="Georgia"/>
              </a:rPr>
              <a:t>不分區</a:t>
            </a:r>
            <a:r>
              <a:rPr lang="zh-TW" sz="2400">
                <a:solidFill>
                  <a:srgbClr val="000000"/>
                </a:solidFill>
                <a:latin typeface="Georgia"/>
                <a:ea typeface="Georgia"/>
                <a:cs typeface="Georgia"/>
                <a:sym typeface="Georgia"/>
              </a:rPr>
              <a:t>招生，共41所五專學校參加。</a:t>
            </a:r>
            <a:endParaRPr sz="2400">
              <a:solidFill>
                <a:srgbClr val="000000"/>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錄取方式：</a:t>
            </a:r>
            <a:br>
              <a:rPr lang="zh-TW" sz="2800" b="1">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採</a:t>
            </a:r>
            <a:r>
              <a:rPr lang="zh-TW" sz="2400" b="1">
                <a:solidFill>
                  <a:srgbClr val="7030A0"/>
                </a:solidFill>
                <a:latin typeface="Georgia"/>
                <a:ea typeface="Georgia"/>
                <a:cs typeface="Georgia"/>
                <a:sym typeface="Georgia"/>
              </a:rPr>
              <a:t>網路選填志願</a:t>
            </a:r>
            <a:r>
              <a:rPr lang="zh-TW" sz="2400">
                <a:solidFill>
                  <a:srgbClr val="000000"/>
                </a:solidFill>
                <a:latin typeface="Georgia"/>
                <a:ea typeface="Georgia"/>
                <a:cs typeface="Georgia"/>
                <a:sym typeface="Georgia"/>
              </a:rPr>
              <a:t>辦理</a:t>
            </a:r>
            <a:r>
              <a:rPr lang="zh-TW" sz="2400" b="1">
                <a:solidFill>
                  <a:srgbClr val="7030A0"/>
                </a:solidFill>
                <a:latin typeface="Georgia"/>
                <a:ea typeface="Georgia"/>
                <a:cs typeface="Georgia"/>
                <a:sym typeface="Georgia"/>
              </a:rPr>
              <a:t>分發</a:t>
            </a:r>
            <a:r>
              <a:rPr lang="zh-TW" sz="2400">
                <a:solidFill>
                  <a:srgbClr val="000000"/>
                </a:solidFill>
                <a:latin typeface="Georgia"/>
                <a:ea typeface="Georgia"/>
                <a:cs typeface="Georgia"/>
                <a:sym typeface="Georgia"/>
              </a:rPr>
              <a:t>，可不限地區、學校、科組，至多可選擇</a:t>
            </a:r>
            <a:r>
              <a:rPr lang="zh-TW" sz="2400">
                <a:solidFill>
                  <a:srgbClr val="7030A0"/>
                </a:solidFill>
                <a:latin typeface="Georgia"/>
                <a:ea typeface="Georgia"/>
                <a:cs typeface="Georgia"/>
                <a:sym typeface="Georgia"/>
              </a:rPr>
              <a:t>30個</a:t>
            </a:r>
            <a:r>
              <a:rPr lang="zh-TW" sz="2400">
                <a:solidFill>
                  <a:schemeClr val="dk1"/>
                </a:solidFill>
                <a:latin typeface="Georgia"/>
                <a:ea typeface="Georgia"/>
                <a:cs typeface="Georgia"/>
                <a:sym typeface="Georgia"/>
              </a:rPr>
              <a:t>志願</a:t>
            </a:r>
            <a:r>
              <a:rPr lang="zh-TW" sz="2400">
                <a:solidFill>
                  <a:srgbClr val="000000"/>
                </a:solidFill>
                <a:latin typeface="Georgia"/>
                <a:ea typeface="Georgia"/>
                <a:cs typeface="Georgia"/>
                <a:sym typeface="Georgia"/>
              </a:rPr>
              <a:t>。</a:t>
            </a:r>
            <a:endParaRPr sz="2400">
              <a:solidFill>
                <a:srgbClr val="000000"/>
              </a:solidFill>
              <a:latin typeface="Georgia"/>
              <a:ea typeface="Georgia"/>
              <a:cs typeface="Georgia"/>
              <a:sym typeface="Georgia"/>
            </a:endParaRPr>
          </a:p>
        </p:txBody>
      </p:sp>
      <p:sp>
        <p:nvSpPr>
          <p:cNvPr id="1538" name="Google Shape;1538;p130"/>
          <p:cNvSpPr txBox="1"/>
          <p:nvPr/>
        </p:nvSpPr>
        <p:spPr>
          <a:xfrm>
            <a:off x="1698170" y="5661677"/>
            <a:ext cx="6975567" cy="646331"/>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Georgia"/>
                <a:ea typeface="Georgia"/>
                <a:cs typeface="Georgia"/>
                <a:sym typeface="Georgia"/>
              </a:rPr>
              <a:t>分發順位依超額比序項目核算「總積分」及「同分比序項目順序」進行排定，再按學生所選填登記之志願序進行</a:t>
            </a:r>
            <a:r>
              <a:rPr lang="zh-TW" sz="1800" b="1">
                <a:solidFill>
                  <a:schemeClr val="dk1"/>
                </a:solidFill>
                <a:latin typeface="Georgia"/>
                <a:ea typeface="Georgia"/>
                <a:cs typeface="Georgia"/>
                <a:sym typeface="Georgia"/>
              </a:rPr>
              <a:t>統一電腦分發</a:t>
            </a:r>
            <a:r>
              <a:rPr lang="zh-TW" sz="1800">
                <a:solidFill>
                  <a:schemeClr val="dk1"/>
                </a:solidFill>
                <a:latin typeface="Georgia"/>
                <a:ea typeface="Georgia"/>
                <a:cs typeface="Georgia"/>
                <a:sym typeface="Georgia"/>
              </a:rPr>
              <a:t>。</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31"/>
          <p:cNvSpPr txBox="1">
            <a:spLocks noGrp="1"/>
          </p:cNvSpPr>
          <p:nvPr>
            <p:ph type="title"/>
          </p:nvPr>
        </p:nvSpPr>
        <p:spPr>
          <a:xfrm>
            <a:off x="1206629" y="223375"/>
            <a:ext cx="10058400" cy="9130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113學年度五專優免重要日程表</a:t>
            </a:r>
            <a:endParaRPr/>
          </a:p>
        </p:txBody>
      </p:sp>
      <p:graphicFrame>
        <p:nvGraphicFramePr>
          <p:cNvPr id="1545" name="Google Shape;1545;p131"/>
          <p:cNvGraphicFramePr/>
          <p:nvPr/>
        </p:nvGraphicFramePr>
        <p:xfrm>
          <a:off x="2008311" y="1397726"/>
          <a:ext cx="3000000" cy="3000000"/>
        </p:xfrm>
        <a:graphic>
          <a:graphicData uri="http://schemas.openxmlformats.org/drawingml/2006/table">
            <a:tbl>
              <a:tblPr firstRow="1" bandRow="1">
                <a:noFill/>
                <a:tableStyleId>{AF0F7EEB-FAF5-4D57-9A00-CF9E036A19B2}</a:tableStyleId>
              </a:tblPr>
              <a:tblGrid>
                <a:gridCol w="3107425">
                  <a:extLst>
                    <a:ext uri="{9D8B030D-6E8A-4147-A177-3AD203B41FA5}">
                      <a16:colId xmlns:a16="http://schemas.microsoft.com/office/drawing/2014/main" val="20000"/>
                    </a:ext>
                  </a:extLst>
                </a:gridCol>
                <a:gridCol w="5347600">
                  <a:extLst>
                    <a:ext uri="{9D8B030D-6E8A-4147-A177-3AD203B41FA5}">
                      <a16:colId xmlns:a16="http://schemas.microsoft.com/office/drawing/2014/main" val="20001"/>
                    </a:ext>
                  </a:extLst>
                </a:gridCol>
              </a:tblGrid>
              <a:tr h="490550">
                <a:tc>
                  <a:txBody>
                    <a:bodyPr/>
                    <a:lstStyle/>
                    <a:p>
                      <a:pPr marL="0" marR="0" lvl="0" indent="0" algn="ctr" rtl="0">
                        <a:spcBef>
                          <a:spcPts val="0"/>
                        </a:spcBef>
                        <a:spcAft>
                          <a:spcPts val="0"/>
                        </a:spcAft>
                        <a:buNone/>
                      </a:pPr>
                      <a:r>
                        <a:rPr lang="zh-TW" sz="2800" b="1">
                          <a:solidFill>
                            <a:schemeClr val="lt1"/>
                          </a:solidFill>
                          <a:latin typeface="Microsoft JhengHei"/>
                          <a:ea typeface="Microsoft JhengHei"/>
                          <a:cs typeface="Microsoft JhengHei"/>
                          <a:sym typeface="Microsoft JhengHei"/>
                        </a:rPr>
                        <a:t>項目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zh-TW" sz="2800" b="1">
                          <a:solidFill>
                            <a:schemeClr val="lt1"/>
                          </a:solidFill>
                          <a:latin typeface="Microsoft JhengHei"/>
                          <a:ea typeface="Microsoft JhengHei"/>
                          <a:cs typeface="Microsoft JhengHei"/>
                          <a:sym typeface="Microsoft JhengHei"/>
                        </a:rPr>
                        <a:t>日程</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0100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113年1月15日起發售及開放網路下載</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1"/>
                  </a:ext>
                </a:extLst>
              </a:tr>
              <a:tr h="10245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113年5月20日～113年5月24日</a:t>
                      </a:r>
                      <a:endParaRPr sz="2200">
                        <a:latin typeface="Microsoft JhengHei"/>
                        <a:ea typeface="Microsoft JhengHei"/>
                        <a:cs typeface="Microsoft JhengHei"/>
                        <a:sym typeface="Microsoft JhengHei"/>
                      </a:endParaRPr>
                    </a:p>
                    <a:p>
                      <a:pPr marL="0" marR="0" lvl="0" indent="0" algn="l" rtl="0">
                        <a:spcBef>
                          <a:spcPts val="0"/>
                        </a:spcBef>
                        <a:spcAft>
                          <a:spcPts val="0"/>
                        </a:spcAft>
                        <a:buNone/>
                      </a:pPr>
                      <a:r>
                        <a:rPr lang="zh-TW" sz="2200">
                          <a:latin typeface="Microsoft JhengHei"/>
                          <a:ea typeface="Microsoft JhengHei"/>
                          <a:cs typeface="Microsoft JhengHei"/>
                          <a:sym typeface="Microsoft JhengHei"/>
                        </a:rPr>
                        <a:t>採</a:t>
                      </a:r>
                      <a:r>
                        <a:rPr lang="zh-TW" sz="2200" b="1">
                          <a:latin typeface="Microsoft JhengHei"/>
                          <a:ea typeface="Microsoft JhengHei"/>
                          <a:cs typeface="Microsoft JhengHei"/>
                          <a:sym typeface="Microsoft JhengHei"/>
                        </a:rPr>
                        <a:t>「國中集體報名」</a:t>
                      </a:r>
                      <a:r>
                        <a:rPr lang="zh-TW" sz="2200">
                          <a:latin typeface="Microsoft JhengHei"/>
                          <a:ea typeface="Microsoft JhengHei"/>
                          <a:cs typeface="Microsoft JhengHei"/>
                          <a:sym typeface="Microsoft JhengHei"/>
                        </a:rPr>
                        <a:t>或</a:t>
                      </a:r>
                      <a:r>
                        <a:rPr lang="zh-TW" sz="2200" b="1">
                          <a:latin typeface="Microsoft JhengHei"/>
                          <a:ea typeface="Microsoft JhengHei"/>
                          <a:cs typeface="Microsoft JhengHei"/>
                          <a:sym typeface="Microsoft JhengHei"/>
                        </a:rPr>
                        <a:t>「網路個別報名」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2"/>
                  </a:ext>
                </a:extLst>
              </a:tr>
              <a:tr h="10245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網路選填志願</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113年6月6日(星期四)上午10時起</a:t>
                      </a:r>
                      <a:endParaRPr sz="2200">
                        <a:latin typeface="Microsoft JhengHei"/>
                        <a:ea typeface="Microsoft JhengHei"/>
                        <a:cs typeface="Microsoft JhengHei"/>
                        <a:sym typeface="Microsoft JhengHei"/>
                      </a:endParaRPr>
                    </a:p>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113年6月11日(星期二)下午5時止</a:t>
                      </a:r>
                      <a:endParaRPr sz="2200">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3"/>
                  </a:ext>
                </a:extLst>
              </a:tr>
              <a:tr h="60100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放榜</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113年6月14日(星期五)</a:t>
                      </a:r>
                      <a:r>
                        <a:rPr lang="zh-TW" sz="2200">
                          <a:solidFill>
                            <a:srgbClr val="FF0000"/>
                          </a:solidFill>
                          <a:latin typeface="Microsoft JhengHei"/>
                          <a:ea typeface="Microsoft JhengHei"/>
                          <a:cs typeface="Microsoft JhengHei"/>
                          <a:sym typeface="Microsoft JhengHei"/>
                        </a:rPr>
                        <a:t>上午9時</a:t>
                      </a:r>
                      <a:r>
                        <a:rPr lang="zh-TW" sz="2200">
                          <a:latin typeface="Microsoft JhengHei"/>
                          <a:ea typeface="Microsoft JhengHei"/>
                          <a:cs typeface="Microsoft JhengHei"/>
                          <a:sym typeface="Microsoft JhengHei"/>
                        </a:rPr>
                        <a:t>起</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4"/>
                  </a:ext>
                </a:extLst>
              </a:tr>
              <a:tr h="7766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錄取</a:t>
                      </a:r>
                      <a:r>
                        <a:rPr lang="zh-TW" sz="2200" b="1">
                          <a:solidFill>
                            <a:schemeClr val="dk1"/>
                          </a:solidFill>
                          <a:latin typeface="Microsoft JhengHei"/>
                          <a:ea typeface="Microsoft JhengHei"/>
                          <a:cs typeface="Microsoft JhengHei"/>
                          <a:sym typeface="Microsoft JhengHei"/>
                        </a:rPr>
                        <a:t>報到與</a:t>
                      </a:r>
                      <a:br>
                        <a:rPr lang="zh-TW" sz="2200" b="1">
                          <a:solidFill>
                            <a:schemeClr val="dk1"/>
                          </a:solidFill>
                          <a:latin typeface="Microsoft JhengHei"/>
                          <a:ea typeface="Microsoft JhengHei"/>
                          <a:cs typeface="Microsoft JhengHei"/>
                          <a:sym typeface="Microsoft JhengHei"/>
                        </a:rPr>
                      </a:br>
                      <a:r>
                        <a:rPr lang="zh-TW" sz="2200" b="1">
                          <a:solidFill>
                            <a:srgbClr val="FF0000"/>
                          </a:solidFill>
                          <a:latin typeface="Microsoft JhengHei"/>
                          <a:ea typeface="Microsoft JhengHei"/>
                          <a:cs typeface="Microsoft JhengHei"/>
                          <a:sym typeface="Microsoft JhengHei"/>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113年6月18日(星期二)</a:t>
                      </a:r>
                      <a:r>
                        <a:rPr lang="zh-TW" sz="2200" b="1">
                          <a:latin typeface="Microsoft JhengHei"/>
                          <a:ea typeface="Microsoft JhengHei"/>
                          <a:cs typeface="Microsoft JhengHei"/>
                          <a:sym typeface="Microsoft JhengHei"/>
                        </a:rPr>
                        <a:t>下午2時止</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5"/>
                  </a:ext>
                </a:extLst>
              </a:tr>
            </a:tbl>
          </a:graphicData>
        </a:graphic>
      </p:graphicFrame>
      <p:sp>
        <p:nvSpPr>
          <p:cNvPr id="1546" name="Google Shape;1546;p131"/>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32"/>
          <p:cNvSpPr txBox="1">
            <a:spLocks noGrp="1"/>
          </p:cNvSpPr>
          <p:nvPr>
            <p:ph type="title"/>
          </p:nvPr>
        </p:nvSpPr>
        <p:spPr>
          <a:xfrm>
            <a:off x="1109036" y="236437"/>
            <a:ext cx="10058400" cy="8477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113學年度五專優免超額比序項目</a:t>
            </a:r>
            <a:endParaRPr/>
          </a:p>
        </p:txBody>
      </p:sp>
      <p:grpSp>
        <p:nvGrpSpPr>
          <p:cNvPr id="1553" name="Google Shape;1553;p132"/>
          <p:cNvGrpSpPr/>
          <p:nvPr/>
        </p:nvGrpSpPr>
        <p:grpSpPr>
          <a:xfrm>
            <a:off x="1109036" y="1085703"/>
            <a:ext cx="10126400" cy="5415690"/>
            <a:chOff x="0" y="1488"/>
            <a:chExt cx="10126400" cy="5415690"/>
          </a:xfrm>
        </p:grpSpPr>
        <p:sp>
          <p:nvSpPr>
            <p:cNvPr id="1554" name="Google Shape;1554;p132"/>
            <p:cNvSpPr/>
            <p:nvPr/>
          </p:nvSpPr>
          <p:spPr>
            <a:xfrm rot="5400000">
              <a:off x="6539348" y="-2805704"/>
              <a:ext cx="693208" cy="6480896"/>
            </a:xfrm>
            <a:prstGeom prst="round2SameRect">
              <a:avLst>
                <a:gd name="adj1" fmla="val 16667"/>
                <a:gd name="adj2" fmla="val 0"/>
              </a:avLst>
            </a:prstGeom>
            <a:solidFill>
              <a:srgbClr val="CBD8EA">
                <a:alpha val="89803"/>
              </a:srgbClr>
            </a:solidFill>
            <a:ln w="12700" cap="flat" cmpd="sng">
              <a:solidFill>
                <a:srgbClr val="CBD8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2"/>
            <p:cNvSpPr txBox="1"/>
            <p:nvPr/>
          </p:nvSpPr>
          <p:spPr>
            <a:xfrm>
              <a:off x="3645504" y="121980"/>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競賽(國際性、全國性、區域及縣市競賽等)</a:t>
              </a:r>
              <a:endParaRPr sz="1800" b="0" i="0" u="none" strike="noStrike" cap="none">
                <a:solidFill>
                  <a:schemeClr val="dk1"/>
                </a:solidFill>
                <a:latin typeface="Georgia"/>
                <a:ea typeface="Georgia"/>
                <a:cs typeface="Georgia"/>
                <a:sym typeface="Georgia"/>
              </a:endParaRPr>
            </a:p>
            <a:p>
              <a:pPr marL="171450" marR="0" lvl="1" indent="-171450" algn="l" rtl="0">
                <a:lnSpc>
                  <a:spcPct val="90000"/>
                </a:lnSpc>
                <a:spcBef>
                  <a:spcPts val="27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服務學習(包含班級幹部、小老師及社團幹部等)</a:t>
              </a:r>
              <a:endParaRPr sz="1800" b="0" i="0" u="none" strike="noStrike" cap="none">
                <a:solidFill>
                  <a:schemeClr val="dk1"/>
                </a:solidFill>
                <a:latin typeface="Georgia"/>
                <a:ea typeface="Georgia"/>
                <a:cs typeface="Georgia"/>
                <a:sym typeface="Georgia"/>
              </a:endParaRPr>
            </a:p>
          </p:txBody>
        </p:sp>
        <p:sp>
          <p:nvSpPr>
            <p:cNvPr id="1556" name="Google Shape;1556;p132"/>
            <p:cNvSpPr/>
            <p:nvPr/>
          </p:nvSpPr>
          <p:spPr>
            <a:xfrm>
              <a:off x="0" y="1488"/>
              <a:ext cx="3645504" cy="866510"/>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2"/>
            <p:cNvSpPr txBox="1"/>
            <p:nvPr/>
          </p:nvSpPr>
          <p:spPr>
            <a:xfrm>
              <a:off x="42300" y="43788"/>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多元學習表現</a:t>
              </a:r>
              <a:endParaRPr/>
            </a:p>
          </p:txBody>
        </p:sp>
        <p:sp>
          <p:nvSpPr>
            <p:cNvPr id="1558" name="Google Shape;1558;p132"/>
            <p:cNvSpPr/>
            <p:nvPr/>
          </p:nvSpPr>
          <p:spPr>
            <a:xfrm rot="5400000">
              <a:off x="6539348" y="-1895868"/>
              <a:ext cx="693208" cy="6480896"/>
            </a:xfrm>
            <a:prstGeom prst="round2SameRect">
              <a:avLst>
                <a:gd name="adj1" fmla="val 16667"/>
                <a:gd name="adj2" fmla="val 0"/>
              </a:avLst>
            </a:prstGeom>
            <a:solidFill>
              <a:srgbClr val="CADBEA">
                <a:alpha val="89803"/>
              </a:srgbClr>
            </a:solidFill>
            <a:ln w="12700" cap="flat" cmpd="sng">
              <a:solidFill>
                <a:srgbClr val="CADB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2"/>
            <p:cNvSpPr txBox="1"/>
            <p:nvPr/>
          </p:nvSpPr>
          <p:spPr>
            <a:xfrm>
              <a:off x="3645504" y="1031816"/>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技藝教育課程</a:t>
              </a:r>
              <a:r>
                <a:rPr lang="zh-TW" sz="1800" b="0" i="0" u="none" strike="noStrike" cap="none">
                  <a:solidFill>
                    <a:srgbClr val="FF0000"/>
                  </a:solidFill>
                  <a:latin typeface="Trebuchet MS"/>
                  <a:ea typeface="Trebuchet MS"/>
                  <a:cs typeface="Trebuchet MS"/>
                  <a:sym typeface="Trebuchet MS"/>
                </a:rPr>
                <a:t>以單一學期之百分制成績擇優採計</a:t>
              </a:r>
              <a:endParaRPr sz="1800" b="0" i="0" u="none" strike="noStrike" cap="none">
                <a:solidFill>
                  <a:schemeClr val="dk1"/>
                </a:solidFill>
                <a:latin typeface="Georgia"/>
                <a:ea typeface="Georgia"/>
                <a:cs typeface="Georgia"/>
                <a:sym typeface="Georgia"/>
              </a:endParaRPr>
            </a:p>
          </p:txBody>
        </p:sp>
        <p:sp>
          <p:nvSpPr>
            <p:cNvPr id="1560" name="Google Shape;1560;p132"/>
            <p:cNvSpPr/>
            <p:nvPr/>
          </p:nvSpPr>
          <p:spPr>
            <a:xfrm>
              <a:off x="0" y="911324"/>
              <a:ext cx="3645504" cy="866510"/>
            </a:xfrm>
            <a:prstGeom prst="roundRect">
              <a:avLst>
                <a:gd name="adj" fmla="val 16667"/>
              </a:avLst>
            </a:prstGeom>
            <a:solidFill>
              <a:srgbClr val="2490C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2"/>
            <p:cNvSpPr txBox="1"/>
            <p:nvPr/>
          </p:nvSpPr>
          <p:spPr>
            <a:xfrm>
              <a:off x="42300" y="953624"/>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技藝優良</a:t>
              </a:r>
              <a:endParaRPr/>
            </a:p>
          </p:txBody>
        </p:sp>
        <p:sp>
          <p:nvSpPr>
            <p:cNvPr id="1562" name="Google Shape;1562;p132"/>
            <p:cNvSpPr/>
            <p:nvPr/>
          </p:nvSpPr>
          <p:spPr>
            <a:xfrm rot="5400000">
              <a:off x="6539348" y="-986032"/>
              <a:ext cx="693208" cy="6480896"/>
            </a:xfrm>
            <a:prstGeom prst="round2SameRect">
              <a:avLst>
                <a:gd name="adj1" fmla="val 16667"/>
                <a:gd name="adj2" fmla="val 0"/>
              </a:avLst>
            </a:prstGeom>
            <a:solidFill>
              <a:srgbClr val="CADFEB">
                <a:alpha val="89803"/>
              </a:srgbClr>
            </a:solidFill>
            <a:ln w="12700" cap="flat" cmpd="sng">
              <a:solidFill>
                <a:srgbClr val="CADFE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2"/>
            <p:cNvSpPr txBox="1"/>
            <p:nvPr/>
          </p:nvSpPr>
          <p:spPr>
            <a:xfrm>
              <a:off x="3645504" y="1941652"/>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低收入戶、中低收入戶、直系血親尊親屬支領失業給付之子女及特殊境遇家庭子女</a:t>
              </a:r>
              <a:endParaRPr/>
            </a:p>
          </p:txBody>
        </p:sp>
        <p:sp>
          <p:nvSpPr>
            <p:cNvPr id="1564" name="Google Shape;1564;p132"/>
            <p:cNvSpPr/>
            <p:nvPr/>
          </p:nvSpPr>
          <p:spPr>
            <a:xfrm>
              <a:off x="0" y="1821160"/>
              <a:ext cx="3645504" cy="866510"/>
            </a:xfrm>
            <a:prstGeom prst="roundRect">
              <a:avLst>
                <a:gd name="adj" fmla="val 16667"/>
              </a:avLst>
            </a:prstGeom>
            <a:solidFill>
              <a:srgbClr val="259E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2"/>
            <p:cNvSpPr txBox="1"/>
            <p:nvPr/>
          </p:nvSpPr>
          <p:spPr>
            <a:xfrm>
              <a:off x="42300" y="1863460"/>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弱勢身分</a:t>
              </a:r>
              <a:endParaRPr/>
            </a:p>
          </p:txBody>
        </p:sp>
        <p:sp>
          <p:nvSpPr>
            <p:cNvPr id="1566" name="Google Shape;1566;p132"/>
            <p:cNvSpPr/>
            <p:nvPr/>
          </p:nvSpPr>
          <p:spPr>
            <a:xfrm rot="5400000">
              <a:off x="6539348" y="-76196"/>
              <a:ext cx="693208" cy="6480896"/>
            </a:xfrm>
            <a:prstGeom prst="round2SameRect">
              <a:avLst>
                <a:gd name="adj1" fmla="val 16667"/>
                <a:gd name="adj2" fmla="val 0"/>
              </a:avLst>
            </a:prstGeom>
            <a:solidFill>
              <a:srgbClr val="CAE3EC">
                <a:alpha val="89803"/>
              </a:srgbClr>
            </a:solidFill>
            <a:ln w="12700" cap="flat" cmpd="sng">
              <a:solidFill>
                <a:srgbClr val="CAE3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2"/>
            <p:cNvSpPr txBox="1"/>
            <p:nvPr/>
          </p:nvSpPr>
          <p:spPr>
            <a:xfrm>
              <a:off x="3645504" y="2851488"/>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健康與體育、藝術、綜合活動及</a:t>
              </a:r>
              <a:r>
                <a:rPr lang="zh-TW" sz="1800" b="0" i="0" u="none" strike="noStrike" cap="none">
                  <a:solidFill>
                    <a:srgbClr val="FF0000"/>
                  </a:solidFill>
                  <a:latin typeface="Georgia"/>
                  <a:ea typeface="Georgia"/>
                  <a:cs typeface="Georgia"/>
                  <a:sym typeface="Georgia"/>
                </a:rPr>
                <a:t>科技</a:t>
              </a:r>
              <a:endParaRPr sz="1800" b="0" i="0" u="none" strike="noStrike" cap="none">
                <a:solidFill>
                  <a:srgbClr val="FF0000"/>
                </a:solidFill>
                <a:latin typeface="Georgia"/>
                <a:ea typeface="Georgia"/>
                <a:cs typeface="Georgia"/>
                <a:sym typeface="Georgia"/>
              </a:endParaRPr>
            </a:p>
          </p:txBody>
        </p:sp>
        <p:sp>
          <p:nvSpPr>
            <p:cNvPr id="1568" name="Google Shape;1568;p132"/>
            <p:cNvSpPr/>
            <p:nvPr/>
          </p:nvSpPr>
          <p:spPr>
            <a:xfrm>
              <a:off x="0" y="2730996"/>
              <a:ext cx="3645504" cy="866510"/>
            </a:xfrm>
            <a:prstGeom prst="roundRect">
              <a:avLst>
                <a:gd name="adj" fmla="val 16667"/>
              </a:avLst>
            </a:prstGeom>
            <a:solidFill>
              <a:srgbClr val="24ADD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2"/>
            <p:cNvSpPr txBox="1"/>
            <p:nvPr/>
          </p:nvSpPr>
          <p:spPr>
            <a:xfrm>
              <a:off x="42300" y="2773296"/>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均衡學習</a:t>
              </a:r>
              <a:endParaRPr/>
            </a:p>
          </p:txBody>
        </p:sp>
        <p:sp>
          <p:nvSpPr>
            <p:cNvPr id="1570" name="Google Shape;1570;p132"/>
            <p:cNvSpPr/>
            <p:nvPr/>
          </p:nvSpPr>
          <p:spPr>
            <a:xfrm rot="5400000">
              <a:off x="6539348" y="833639"/>
              <a:ext cx="693208" cy="6480896"/>
            </a:xfrm>
            <a:prstGeom prst="round2SameRect">
              <a:avLst>
                <a:gd name="adj1" fmla="val 16667"/>
                <a:gd name="adj2" fmla="val 0"/>
              </a:avLst>
            </a:prstGeom>
            <a:solidFill>
              <a:srgbClr val="CAE7EE">
                <a:alpha val="89803"/>
              </a:srgbClr>
            </a:solidFill>
            <a:ln w="12700" cap="flat" cmpd="sng">
              <a:solidFill>
                <a:srgbClr val="CAE7E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2"/>
            <p:cNvSpPr txBox="1"/>
            <p:nvPr/>
          </p:nvSpPr>
          <p:spPr>
            <a:xfrm>
              <a:off x="3645504" y="3761323"/>
              <a:ext cx="6447056" cy="625528"/>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國文、數學、英語、自然、社會及寫作測驗</a:t>
              </a:r>
              <a:endParaRPr/>
            </a:p>
          </p:txBody>
        </p:sp>
        <p:sp>
          <p:nvSpPr>
            <p:cNvPr id="1572" name="Google Shape;1572;p132"/>
            <p:cNvSpPr/>
            <p:nvPr/>
          </p:nvSpPr>
          <p:spPr>
            <a:xfrm>
              <a:off x="0" y="3640832"/>
              <a:ext cx="3645504" cy="866510"/>
            </a:xfrm>
            <a:prstGeom prst="roundRect">
              <a:avLst>
                <a:gd name="adj" fmla="val 16667"/>
              </a:avLst>
            </a:prstGeom>
            <a:solidFill>
              <a:srgbClr val="25BED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2"/>
            <p:cNvSpPr txBox="1"/>
            <p:nvPr/>
          </p:nvSpPr>
          <p:spPr>
            <a:xfrm>
              <a:off x="42300" y="3683132"/>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國中教育會考</a:t>
              </a:r>
              <a:endParaRPr/>
            </a:p>
          </p:txBody>
        </p:sp>
        <p:sp>
          <p:nvSpPr>
            <p:cNvPr id="1574" name="Google Shape;1574;p132"/>
            <p:cNvSpPr/>
            <p:nvPr/>
          </p:nvSpPr>
          <p:spPr>
            <a:xfrm rot="5400000">
              <a:off x="6539348" y="1743475"/>
              <a:ext cx="693208" cy="6480896"/>
            </a:xfrm>
            <a:prstGeom prst="round2SameRect">
              <a:avLst>
                <a:gd name="adj1" fmla="val 16667"/>
                <a:gd name="adj2" fmla="val 0"/>
              </a:avLst>
            </a:prstGeom>
            <a:solidFill>
              <a:srgbClr val="CAEBEF">
                <a:alpha val="89803"/>
              </a:srgbClr>
            </a:solidFill>
            <a:ln w="12700" cap="flat" cmpd="sng">
              <a:solidFill>
                <a:srgbClr val="CAEBE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2"/>
            <p:cNvSpPr txBox="1"/>
            <p:nvPr/>
          </p:nvSpPr>
          <p:spPr>
            <a:xfrm>
              <a:off x="3645504" y="4671159"/>
              <a:ext cx="6447056" cy="62552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000"/>
                <a:buFont typeface="Georgia"/>
                <a:buChar char="•"/>
              </a:pPr>
              <a:r>
                <a:rPr lang="zh-TW" sz="2000" b="0" i="0" u="none" strike="noStrike" cap="none">
                  <a:solidFill>
                    <a:schemeClr val="dk1"/>
                  </a:solidFill>
                  <a:latin typeface="Georgia"/>
                  <a:ea typeface="Georgia"/>
                  <a:cs typeface="Georgia"/>
                  <a:sym typeface="Georgia"/>
                </a:rPr>
                <a:t>5個志願為1個群組</a:t>
              </a:r>
              <a:endParaRPr/>
            </a:p>
          </p:txBody>
        </p:sp>
        <p:sp>
          <p:nvSpPr>
            <p:cNvPr id="1576" name="Google Shape;1576;p132"/>
            <p:cNvSpPr/>
            <p:nvPr/>
          </p:nvSpPr>
          <p:spPr>
            <a:xfrm>
              <a:off x="0" y="4550668"/>
              <a:ext cx="3645504" cy="866510"/>
            </a:xfrm>
            <a:prstGeom prst="roundRect">
              <a:avLst>
                <a:gd name="adj" fmla="val 16667"/>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2"/>
            <p:cNvSpPr txBox="1"/>
            <p:nvPr/>
          </p:nvSpPr>
          <p:spPr>
            <a:xfrm>
              <a:off x="42300" y="4592968"/>
              <a:ext cx="3560904" cy="781910"/>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a:solidFill>
                    <a:schemeClr val="lt1"/>
                  </a:solidFill>
                  <a:latin typeface="Georgia"/>
                  <a:ea typeface="Georgia"/>
                  <a:cs typeface="Georgia"/>
                  <a:sym typeface="Georgia"/>
                </a:rPr>
                <a:t>志願序</a:t>
              </a:r>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33"/>
          <p:cNvSpPr txBox="1">
            <a:spLocks noGrp="1"/>
          </p:cNvSpPr>
          <p:nvPr>
            <p:ph type="title"/>
          </p:nvPr>
        </p:nvSpPr>
        <p:spPr>
          <a:xfrm>
            <a:off x="1095973" y="249501"/>
            <a:ext cx="10058400" cy="886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113學年度五專優免超額比序示意圖</a:t>
            </a:r>
            <a:endParaRPr/>
          </a:p>
        </p:txBody>
      </p:sp>
      <p:grpSp>
        <p:nvGrpSpPr>
          <p:cNvPr id="1584" name="Google Shape;1584;p133"/>
          <p:cNvGrpSpPr/>
          <p:nvPr/>
        </p:nvGrpSpPr>
        <p:grpSpPr>
          <a:xfrm>
            <a:off x="1259049" y="1241631"/>
            <a:ext cx="9732247" cy="4866123"/>
            <a:chOff x="10477" y="658"/>
            <a:chExt cx="9732247" cy="4866123"/>
          </a:xfrm>
        </p:grpSpPr>
        <p:sp>
          <p:nvSpPr>
            <p:cNvPr id="1585" name="Google Shape;1585;p133"/>
            <p:cNvSpPr/>
            <p:nvPr/>
          </p:nvSpPr>
          <p:spPr>
            <a:xfrm>
              <a:off x="10477" y="658"/>
              <a:ext cx="1871586" cy="112295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3"/>
            <p:cNvSpPr txBox="1"/>
            <p:nvPr/>
          </p:nvSpPr>
          <p:spPr>
            <a:xfrm>
              <a:off x="43367"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總積分</a:t>
              </a:r>
              <a:endParaRPr/>
            </a:p>
          </p:txBody>
        </p:sp>
        <p:sp>
          <p:nvSpPr>
            <p:cNvPr id="1587" name="Google Shape;1587;p133"/>
            <p:cNvSpPr/>
            <p:nvPr/>
          </p:nvSpPr>
          <p:spPr>
            <a:xfrm>
              <a:off x="2046762" y="330057"/>
              <a:ext cx="396776" cy="464153"/>
            </a:xfrm>
            <a:prstGeom prst="rightArrow">
              <a:avLst>
                <a:gd name="adj1" fmla="val 60000"/>
                <a:gd name="adj2" fmla="val 50000"/>
              </a:avLst>
            </a:prstGeom>
            <a:solidFill>
              <a:srgbClr val="238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3"/>
            <p:cNvSpPr txBox="1"/>
            <p:nvPr/>
          </p:nvSpPr>
          <p:spPr>
            <a:xfrm>
              <a:off x="2046762"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589" name="Google Shape;1589;p133"/>
            <p:cNvSpPr/>
            <p:nvPr/>
          </p:nvSpPr>
          <p:spPr>
            <a:xfrm>
              <a:off x="2630697" y="658"/>
              <a:ext cx="1871586" cy="1122951"/>
            </a:xfrm>
            <a:prstGeom prst="roundRect">
              <a:avLst>
                <a:gd name="adj" fmla="val 10000"/>
              </a:avLst>
            </a:prstGeom>
            <a:solidFill>
              <a:srgbClr val="248AC7"/>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3"/>
            <p:cNvSpPr txBox="1"/>
            <p:nvPr/>
          </p:nvSpPr>
          <p:spPr>
            <a:xfrm>
              <a:off x="2663587"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均衡學習</a:t>
              </a:r>
              <a:endParaRPr/>
            </a:p>
          </p:txBody>
        </p:sp>
        <p:sp>
          <p:nvSpPr>
            <p:cNvPr id="1591" name="Google Shape;1591;p133"/>
            <p:cNvSpPr/>
            <p:nvPr/>
          </p:nvSpPr>
          <p:spPr>
            <a:xfrm>
              <a:off x="4666983" y="330057"/>
              <a:ext cx="396776" cy="464153"/>
            </a:xfrm>
            <a:prstGeom prst="rightArrow">
              <a:avLst>
                <a:gd name="adj1" fmla="val 60000"/>
                <a:gd name="adj2" fmla="val 50000"/>
              </a:avLst>
            </a:prstGeom>
            <a:solidFill>
              <a:srgbClr val="248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3"/>
            <p:cNvSpPr txBox="1"/>
            <p:nvPr/>
          </p:nvSpPr>
          <p:spPr>
            <a:xfrm>
              <a:off x="4666983"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593" name="Google Shape;1593;p133"/>
            <p:cNvSpPr/>
            <p:nvPr/>
          </p:nvSpPr>
          <p:spPr>
            <a:xfrm>
              <a:off x="5250918" y="658"/>
              <a:ext cx="1871586" cy="1122951"/>
            </a:xfrm>
            <a:prstGeom prst="roundRect">
              <a:avLst>
                <a:gd name="adj" fmla="val 10000"/>
              </a:avLst>
            </a:prstGeom>
            <a:solidFill>
              <a:srgbClr val="2492C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3"/>
            <p:cNvSpPr txBox="1"/>
            <p:nvPr/>
          </p:nvSpPr>
          <p:spPr>
            <a:xfrm>
              <a:off x="5283808"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技藝優良</a:t>
              </a:r>
              <a:endParaRPr/>
            </a:p>
          </p:txBody>
        </p:sp>
        <p:sp>
          <p:nvSpPr>
            <p:cNvPr id="1595" name="Google Shape;1595;p133"/>
            <p:cNvSpPr/>
            <p:nvPr/>
          </p:nvSpPr>
          <p:spPr>
            <a:xfrm>
              <a:off x="7287203" y="330057"/>
              <a:ext cx="396776" cy="464153"/>
            </a:xfrm>
            <a:prstGeom prst="rightArrow">
              <a:avLst>
                <a:gd name="adj1" fmla="val 60000"/>
                <a:gd name="adj2" fmla="val 50000"/>
              </a:avLst>
            </a:prstGeom>
            <a:solidFill>
              <a:srgbClr val="249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3"/>
            <p:cNvSpPr txBox="1"/>
            <p:nvPr/>
          </p:nvSpPr>
          <p:spPr>
            <a:xfrm>
              <a:off x="7287203" y="422888"/>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597" name="Google Shape;1597;p133"/>
            <p:cNvSpPr/>
            <p:nvPr/>
          </p:nvSpPr>
          <p:spPr>
            <a:xfrm>
              <a:off x="7871138" y="658"/>
              <a:ext cx="1871586" cy="1122951"/>
            </a:xfrm>
            <a:prstGeom prst="roundRect">
              <a:avLst>
                <a:gd name="adj" fmla="val 10000"/>
              </a:avLst>
            </a:prstGeom>
            <a:solidFill>
              <a:srgbClr val="2499CB"/>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3"/>
            <p:cNvSpPr txBox="1"/>
            <p:nvPr/>
          </p:nvSpPr>
          <p:spPr>
            <a:xfrm>
              <a:off x="7904028" y="33548"/>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志願序</a:t>
              </a:r>
              <a:endParaRPr/>
            </a:p>
          </p:txBody>
        </p:sp>
        <p:sp>
          <p:nvSpPr>
            <p:cNvPr id="1599" name="Google Shape;1599;p133"/>
            <p:cNvSpPr/>
            <p:nvPr/>
          </p:nvSpPr>
          <p:spPr>
            <a:xfrm rot="5400000">
              <a:off x="8608543" y="1254620"/>
              <a:ext cx="396776" cy="464153"/>
            </a:xfrm>
            <a:prstGeom prst="rightArrow">
              <a:avLst>
                <a:gd name="adj1" fmla="val 60000"/>
                <a:gd name="adj2" fmla="val 50000"/>
              </a:avLst>
            </a:prstGeom>
            <a:solidFill>
              <a:srgbClr val="259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3"/>
            <p:cNvSpPr txBox="1"/>
            <p:nvPr/>
          </p:nvSpPr>
          <p:spPr>
            <a:xfrm>
              <a:off x="8667686" y="1288309"/>
              <a:ext cx="278491" cy="27774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01" name="Google Shape;1601;p133"/>
            <p:cNvSpPr/>
            <p:nvPr/>
          </p:nvSpPr>
          <p:spPr>
            <a:xfrm>
              <a:off x="7871138" y="1872244"/>
              <a:ext cx="1871586" cy="1122951"/>
            </a:xfrm>
            <a:prstGeom prst="roundRect">
              <a:avLst>
                <a:gd name="adj" fmla="val 10000"/>
              </a:avLst>
            </a:prstGeom>
            <a:solidFill>
              <a:srgbClr val="25A2C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3"/>
            <p:cNvSpPr txBox="1"/>
            <p:nvPr/>
          </p:nvSpPr>
          <p:spPr>
            <a:xfrm>
              <a:off x="7904028"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弱勢身分</a:t>
              </a:r>
              <a:endParaRPr/>
            </a:p>
          </p:txBody>
        </p:sp>
        <p:sp>
          <p:nvSpPr>
            <p:cNvPr id="1603" name="Google Shape;1603;p133"/>
            <p:cNvSpPr/>
            <p:nvPr/>
          </p:nvSpPr>
          <p:spPr>
            <a:xfrm rot="10800000">
              <a:off x="7309662" y="2201643"/>
              <a:ext cx="396776" cy="464153"/>
            </a:xfrm>
            <a:prstGeom prst="rightArrow">
              <a:avLst>
                <a:gd name="adj1" fmla="val 60000"/>
                <a:gd name="adj2" fmla="val 50000"/>
              </a:avLst>
            </a:prstGeom>
            <a:solidFill>
              <a:srgbClr val="25A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3"/>
            <p:cNvSpPr txBox="1"/>
            <p:nvPr/>
          </p:nvSpPr>
          <p:spPr>
            <a:xfrm>
              <a:off x="7428695"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05" name="Google Shape;1605;p133"/>
            <p:cNvSpPr/>
            <p:nvPr/>
          </p:nvSpPr>
          <p:spPr>
            <a:xfrm>
              <a:off x="5250918" y="1872244"/>
              <a:ext cx="1871586" cy="1122951"/>
            </a:xfrm>
            <a:prstGeom prst="roundRect">
              <a:avLst>
                <a:gd name="adj" fmla="val 10000"/>
              </a:avLst>
            </a:prstGeom>
            <a:solidFill>
              <a:srgbClr val="25A9CE"/>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3"/>
            <p:cNvSpPr txBox="1"/>
            <p:nvPr/>
          </p:nvSpPr>
          <p:spPr>
            <a:xfrm>
              <a:off x="5283808"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多元學習</a:t>
              </a:r>
              <a:br>
                <a:rPr lang="zh-TW" sz="2200" b="0">
                  <a:solidFill>
                    <a:schemeClr val="lt1"/>
                  </a:solidFill>
                  <a:latin typeface="Georgia"/>
                  <a:ea typeface="Georgia"/>
                  <a:cs typeface="Georgia"/>
                  <a:sym typeface="Georgia"/>
                </a:rPr>
              </a:br>
              <a:r>
                <a:rPr lang="zh-TW" sz="2200" b="0">
                  <a:solidFill>
                    <a:schemeClr val="lt1"/>
                  </a:solidFill>
                  <a:latin typeface="Georgia"/>
                  <a:ea typeface="Georgia"/>
                  <a:cs typeface="Georgia"/>
                  <a:sym typeface="Georgia"/>
                </a:rPr>
                <a:t>表現</a:t>
              </a:r>
              <a:endParaRPr/>
            </a:p>
          </p:txBody>
        </p:sp>
        <p:sp>
          <p:nvSpPr>
            <p:cNvPr id="1607" name="Google Shape;1607;p133"/>
            <p:cNvSpPr/>
            <p:nvPr/>
          </p:nvSpPr>
          <p:spPr>
            <a:xfrm rot="10800000">
              <a:off x="4689442" y="2201643"/>
              <a:ext cx="396776" cy="464153"/>
            </a:xfrm>
            <a:prstGeom prst="rightArrow">
              <a:avLst>
                <a:gd name="adj1" fmla="val 60000"/>
                <a:gd name="adj2" fmla="val 50000"/>
              </a:avLst>
            </a:prstGeom>
            <a:solidFill>
              <a:srgbClr val="24A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3"/>
            <p:cNvSpPr txBox="1"/>
            <p:nvPr/>
          </p:nvSpPr>
          <p:spPr>
            <a:xfrm>
              <a:off x="4808475"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09" name="Google Shape;1609;p133"/>
            <p:cNvSpPr/>
            <p:nvPr/>
          </p:nvSpPr>
          <p:spPr>
            <a:xfrm>
              <a:off x="2630697" y="1872244"/>
              <a:ext cx="1871586" cy="1122951"/>
            </a:xfrm>
            <a:prstGeom prst="roundRect">
              <a:avLst>
                <a:gd name="adj" fmla="val 10000"/>
              </a:avLst>
            </a:prstGeom>
            <a:solidFill>
              <a:srgbClr val="24B2D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3"/>
            <p:cNvSpPr txBox="1"/>
            <p:nvPr/>
          </p:nvSpPr>
          <p:spPr>
            <a:xfrm>
              <a:off x="2663587"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會考總積分</a:t>
              </a:r>
              <a:endParaRPr/>
            </a:p>
          </p:txBody>
        </p:sp>
        <p:sp>
          <p:nvSpPr>
            <p:cNvPr id="1611" name="Google Shape;1611;p133"/>
            <p:cNvSpPr/>
            <p:nvPr/>
          </p:nvSpPr>
          <p:spPr>
            <a:xfrm rot="10800000">
              <a:off x="2069221" y="2201643"/>
              <a:ext cx="396776" cy="464153"/>
            </a:xfrm>
            <a:prstGeom prst="rightArrow">
              <a:avLst>
                <a:gd name="adj1" fmla="val 60000"/>
                <a:gd name="adj2" fmla="val 50000"/>
              </a:avLst>
            </a:prstGeom>
            <a:solidFill>
              <a:srgbClr val="25B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3"/>
            <p:cNvSpPr txBox="1"/>
            <p:nvPr/>
          </p:nvSpPr>
          <p:spPr>
            <a:xfrm>
              <a:off x="2188254" y="2294474"/>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13" name="Google Shape;1613;p133"/>
            <p:cNvSpPr/>
            <p:nvPr/>
          </p:nvSpPr>
          <p:spPr>
            <a:xfrm>
              <a:off x="10477" y="1872244"/>
              <a:ext cx="1871586" cy="1122951"/>
            </a:xfrm>
            <a:prstGeom prst="roundRect">
              <a:avLst>
                <a:gd name="adj" fmla="val 10000"/>
              </a:avLst>
            </a:prstGeom>
            <a:solidFill>
              <a:srgbClr val="25BAD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3"/>
            <p:cNvSpPr txBox="1"/>
            <p:nvPr/>
          </p:nvSpPr>
          <p:spPr>
            <a:xfrm>
              <a:off x="43367" y="1905134"/>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服務學習</a:t>
              </a:r>
              <a:endParaRPr/>
            </a:p>
          </p:txBody>
        </p:sp>
        <p:sp>
          <p:nvSpPr>
            <p:cNvPr id="1615" name="Google Shape;1615;p133"/>
            <p:cNvSpPr/>
            <p:nvPr/>
          </p:nvSpPr>
          <p:spPr>
            <a:xfrm rot="5400000">
              <a:off x="747882" y="3126206"/>
              <a:ext cx="396776" cy="464153"/>
            </a:xfrm>
            <a:prstGeom prst="rightArrow">
              <a:avLst>
                <a:gd name="adj1" fmla="val 60000"/>
                <a:gd name="adj2" fmla="val 50000"/>
              </a:avLst>
            </a:prstGeom>
            <a:solidFill>
              <a:srgbClr val="25C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3"/>
            <p:cNvSpPr txBox="1"/>
            <p:nvPr/>
          </p:nvSpPr>
          <p:spPr>
            <a:xfrm>
              <a:off x="807025" y="3159895"/>
              <a:ext cx="278491" cy="27774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17" name="Google Shape;1617;p133"/>
            <p:cNvSpPr/>
            <p:nvPr/>
          </p:nvSpPr>
          <p:spPr>
            <a:xfrm>
              <a:off x="10477" y="3743830"/>
              <a:ext cx="1871586" cy="1122951"/>
            </a:xfrm>
            <a:prstGeom prst="roundRect">
              <a:avLst>
                <a:gd name="adj" fmla="val 10000"/>
              </a:avLst>
            </a:prstGeom>
            <a:solidFill>
              <a:srgbClr val="25C4D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3"/>
            <p:cNvSpPr txBox="1"/>
            <p:nvPr/>
          </p:nvSpPr>
          <p:spPr>
            <a:xfrm>
              <a:off x="43367" y="3776720"/>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競賽</a:t>
              </a:r>
              <a:endParaRPr/>
            </a:p>
          </p:txBody>
        </p:sp>
        <p:sp>
          <p:nvSpPr>
            <p:cNvPr id="1619" name="Google Shape;1619;p133"/>
            <p:cNvSpPr/>
            <p:nvPr/>
          </p:nvSpPr>
          <p:spPr>
            <a:xfrm>
              <a:off x="2046762" y="4073229"/>
              <a:ext cx="396776" cy="464153"/>
            </a:xfrm>
            <a:prstGeom prst="rightArrow">
              <a:avLst>
                <a:gd name="adj1" fmla="val 60000"/>
                <a:gd name="adj2" fmla="val 50000"/>
              </a:avLst>
            </a:prstGeom>
            <a:solidFill>
              <a:srgbClr val="25C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3"/>
            <p:cNvSpPr txBox="1"/>
            <p:nvPr/>
          </p:nvSpPr>
          <p:spPr>
            <a:xfrm>
              <a:off x="2046762" y="4166060"/>
              <a:ext cx="277743" cy="2784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Trebuchet MS"/>
                <a:ea typeface="Trebuchet MS"/>
                <a:cs typeface="Trebuchet MS"/>
                <a:sym typeface="Trebuchet MS"/>
              </a:endParaRPr>
            </a:p>
          </p:txBody>
        </p:sp>
        <p:sp>
          <p:nvSpPr>
            <p:cNvPr id="1621" name="Google Shape;1621;p133"/>
            <p:cNvSpPr/>
            <p:nvPr/>
          </p:nvSpPr>
          <p:spPr>
            <a:xfrm>
              <a:off x="2630697" y="3743830"/>
              <a:ext cx="1871586" cy="1122951"/>
            </a:xfrm>
            <a:prstGeom prst="roundRect">
              <a:avLst>
                <a:gd name="adj" fmla="val 10000"/>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3"/>
            <p:cNvSpPr txBox="1"/>
            <p:nvPr/>
          </p:nvSpPr>
          <p:spPr>
            <a:xfrm>
              <a:off x="2663587" y="3776720"/>
              <a:ext cx="1805806" cy="105717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0">
                  <a:solidFill>
                    <a:schemeClr val="lt1"/>
                  </a:solidFill>
                  <a:latin typeface="Georgia"/>
                  <a:ea typeface="Georgia"/>
                  <a:cs typeface="Georgia"/>
                  <a:sym typeface="Georgia"/>
                </a:rPr>
                <a:t>會考各科</a:t>
              </a:r>
              <a:endParaRPr/>
            </a:p>
          </p:txBody>
        </p:sp>
      </p:grpSp>
      <p:sp>
        <p:nvSpPr>
          <p:cNvPr id="1623" name="Google Shape;1623;p133"/>
          <p:cNvSpPr txBox="1"/>
          <p:nvPr/>
        </p:nvSpPr>
        <p:spPr>
          <a:xfrm>
            <a:off x="1248572" y="6212917"/>
            <a:ext cx="974489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dk1"/>
                </a:solidFill>
                <a:latin typeface="Trebuchet MS"/>
                <a:ea typeface="Trebuchet MS"/>
                <a:cs typeface="Trebuchet MS"/>
                <a:sym typeface="Trebuchet MS"/>
              </a:rPr>
              <a:t>註：積分採計無論是否採計會考成績，同分比序項目皆為一致標準，且均包含會考相關科目之比序。</a:t>
            </a:r>
            <a:endParaRPr/>
          </a:p>
        </p:txBody>
      </p:sp>
      <p:sp>
        <p:nvSpPr>
          <p:cNvPr id="1624" name="Google Shape;1624;p133"/>
          <p:cNvSpPr txBox="1"/>
          <p:nvPr/>
        </p:nvSpPr>
        <p:spPr>
          <a:xfrm>
            <a:off x="5878285" y="5191169"/>
            <a:ext cx="4336869" cy="646331"/>
          </a:xfrm>
          <a:prstGeom prst="rect">
            <a:avLst/>
          </a:prstGeom>
          <a:noFill/>
          <a:ln w="57150" cap="flat" cmpd="sng">
            <a:solidFill>
              <a:srgbClr val="318B7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Georgia"/>
                <a:ea typeface="Georgia"/>
                <a:cs typeface="Georgia"/>
                <a:sym typeface="Georgia"/>
              </a:rPr>
              <a:t>●國文→數學→英語→</a:t>
            </a:r>
            <a:r>
              <a:rPr lang="zh-TW" sz="1800">
                <a:solidFill>
                  <a:srgbClr val="FF0000"/>
                </a:solidFill>
                <a:latin typeface="Georgia"/>
                <a:ea typeface="Georgia"/>
                <a:cs typeface="Georgia"/>
                <a:sym typeface="Georgia"/>
              </a:rPr>
              <a:t>自然</a:t>
            </a:r>
            <a:r>
              <a:rPr lang="zh-TW" sz="1800">
                <a:solidFill>
                  <a:schemeClr val="dk1"/>
                </a:solidFill>
                <a:latin typeface="Georgia"/>
                <a:ea typeface="Georgia"/>
                <a:cs typeface="Georgia"/>
                <a:sym typeface="Georgia"/>
              </a:rPr>
              <a:t>→</a:t>
            </a:r>
            <a:r>
              <a:rPr lang="zh-TW" sz="1800">
                <a:solidFill>
                  <a:srgbClr val="FF0000"/>
                </a:solidFill>
                <a:latin typeface="Georgia"/>
                <a:ea typeface="Georgia"/>
                <a:cs typeface="Georgia"/>
                <a:sym typeface="Georgia"/>
              </a:rPr>
              <a:t>社會</a:t>
            </a:r>
            <a:r>
              <a:rPr lang="zh-TW" sz="1800">
                <a:solidFill>
                  <a:schemeClr val="dk1"/>
                </a:solidFill>
                <a:latin typeface="Georgia"/>
                <a:ea typeface="Georgia"/>
                <a:cs typeface="Georgia"/>
                <a:sym typeface="Georgia"/>
              </a:rPr>
              <a:t>→寫作</a:t>
            </a:r>
            <a:br>
              <a:rPr lang="zh-TW" sz="1800">
                <a:solidFill>
                  <a:schemeClr val="dk1"/>
                </a:solidFill>
                <a:latin typeface="Georgia"/>
                <a:ea typeface="Georgia"/>
                <a:cs typeface="Georgia"/>
                <a:sym typeface="Georgia"/>
              </a:rPr>
            </a:br>
            <a:r>
              <a:rPr lang="zh-TW" sz="1800" b="1">
                <a:solidFill>
                  <a:srgbClr val="2E663E"/>
                </a:solidFill>
                <a:latin typeface="Georgia"/>
                <a:ea typeface="Georgia"/>
                <a:cs typeface="Georgia"/>
                <a:sym typeface="Georgia"/>
              </a:rPr>
              <a:t>(會考各科順序與基北免略有不同)</a:t>
            </a:r>
            <a:endParaRPr sz="1800" b="1">
              <a:solidFill>
                <a:srgbClr val="2E663E"/>
              </a:solidFill>
              <a:latin typeface="Georgia"/>
              <a:ea typeface="Georgia"/>
              <a:cs typeface="Georgia"/>
              <a:sym typeface="Georgi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134"/>
          <p:cNvSpPr txBox="1">
            <a:spLocks noGrp="1"/>
          </p:cNvSpPr>
          <p:nvPr>
            <p:ph type="title"/>
          </p:nvPr>
        </p:nvSpPr>
        <p:spPr>
          <a:xfrm>
            <a:off x="1095973" y="340941"/>
            <a:ext cx="10058400" cy="10829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113學年度五專優免重點提醒</a:t>
            </a:r>
            <a:endParaRPr/>
          </a:p>
        </p:txBody>
      </p:sp>
      <p:sp>
        <p:nvSpPr>
          <p:cNvPr id="1631" name="Google Shape;1631;p134"/>
          <p:cNvSpPr/>
          <p:nvPr/>
        </p:nvSpPr>
        <p:spPr>
          <a:xfrm>
            <a:off x="1206137" y="1613823"/>
            <a:ext cx="9595539" cy="393954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高級中等學校各就學區優先免試入學及五專優先免試入學可同時報名，但二者皆錄取時，</a:t>
            </a:r>
            <a:r>
              <a:rPr lang="zh-TW" sz="2800" b="1">
                <a:solidFill>
                  <a:srgbClr val="FF0000"/>
                </a:solidFill>
                <a:latin typeface="Georgia"/>
                <a:ea typeface="Georgia"/>
                <a:cs typeface="Georgia"/>
                <a:sym typeface="Georgia"/>
              </a:rPr>
              <a:t>僅能擇一</a:t>
            </a:r>
            <a:r>
              <a:rPr lang="zh-TW" sz="2800">
                <a:solidFill>
                  <a:srgbClr val="000000"/>
                </a:solidFill>
                <a:latin typeface="Georgia"/>
                <a:ea typeface="Georgia"/>
                <a:cs typeface="Georgia"/>
                <a:sym typeface="Georgia"/>
              </a:rPr>
              <a:t>報到。</a:t>
            </a:r>
            <a:br>
              <a:rPr lang="zh-TW" sz="2800">
                <a:solidFill>
                  <a:srgbClr val="000000"/>
                </a:solidFill>
                <a:latin typeface="Georgia"/>
                <a:ea typeface="Georgia"/>
                <a:cs typeface="Georgia"/>
                <a:sym typeface="Georgia"/>
              </a:rPr>
            </a:br>
            <a:r>
              <a:rPr lang="zh-TW" sz="2400" b="1">
                <a:solidFill>
                  <a:srgbClr val="2E663E"/>
                </a:solidFill>
                <a:latin typeface="Georgia"/>
                <a:ea typeface="Georgia"/>
                <a:cs typeface="Georgia"/>
                <a:sym typeface="Georgia"/>
              </a:rPr>
              <a:t>報到截止日：113年6月18日(星期二)14:00止</a:t>
            </a:r>
            <a:endParaRPr sz="2400" b="1">
              <a:solidFill>
                <a:srgbClr val="2E663E"/>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b="1">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五專優先免試入學錄取且報到者，若</a:t>
            </a:r>
            <a:r>
              <a:rPr lang="zh-TW" sz="2800">
                <a:solidFill>
                  <a:srgbClr val="FF0000"/>
                </a:solidFill>
                <a:latin typeface="Georgia"/>
                <a:ea typeface="Georgia"/>
                <a:cs typeface="Georgia"/>
                <a:sym typeface="Georgia"/>
              </a:rPr>
              <a:t>未依簡章規定日期前辦理放棄錄取資格</a:t>
            </a:r>
            <a:r>
              <a:rPr lang="zh-TW" sz="2800">
                <a:solidFill>
                  <a:schemeClr val="dk1"/>
                </a:solidFill>
                <a:latin typeface="Georgia"/>
                <a:ea typeface="Georgia"/>
                <a:cs typeface="Georgia"/>
                <a:sym typeface="Georgia"/>
              </a:rPr>
              <a:t>，則</a:t>
            </a:r>
            <a:r>
              <a:rPr lang="zh-TW" sz="2800" b="1">
                <a:solidFill>
                  <a:srgbClr val="FF0000"/>
                </a:solidFill>
                <a:latin typeface="Georgia"/>
                <a:ea typeface="Georgia"/>
                <a:cs typeface="Georgia"/>
                <a:sym typeface="Georgia"/>
              </a:rPr>
              <a:t>不可報名</a:t>
            </a:r>
            <a:r>
              <a:rPr lang="zh-TW" sz="2800">
                <a:solidFill>
                  <a:schemeClr val="dk1"/>
                </a:solidFill>
                <a:latin typeface="Georgia"/>
                <a:ea typeface="Georgia"/>
                <a:cs typeface="Georgia"/>
                <a:sym typeface="Georgia"/>
              </a:rPr>
              <a:t>北、中、南區五專聯合免試入學或其他入學管道</a:t>
            </a:r>
            <a:r>
              <a:rPr lang="zh-TW" sz="2800">
                <a:solidFill>
                  <a:srgbClr val="000000"/>
                </a:solidFill>
                <a:latin typeface="Georgia"/>
                <a:ea typeface="Georgia"/>
                <a:cs typeface="Georgia"/>
                <a:sym typeface="Georgia"/>
              </a:rPr>
              <a:t>。</a:t>
            </a:r>
            <a:endParaRPr sz="2800">
              <a:solidFill>
                <a:srgbClr val="000000"/>
              </a:solidFill>
              <a:latin typeface="Georgia"/>
              <a:ea typeface="Georgia"/>
              <a:cs typeface="Georgia"/>
              <a:sym typeface="Georgia"/>
            </a:endParaRPr>
          </a:p>
          <a:p>
            <a:pPr marL="342900" marR="0" lvl="0" indent="-241300" algn="l" rtl="0">
              <a:spcBef>
                <a:spcPts val="0"/>
              </a:spcBef>
              <a:spcAft>
                <a:spcPts val="0"/>
              </a:spcAft>
              <a:buClr>
                <a:schemeClr val="dk1"/>
              </a:buClr>
              <a:buSzPts val="1600"/>
              <a:buFont typeface="Noto Sans Symbols"/>
              <a:buNone/>
            </a:pPr>
            <a:endParaRPr sz="16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「日常生活評量、體適能、適性輔導」</a:t>
            </a:r>
            <a:r>
              <a:rPr lang="zh-TW" sz="2800" b="1">
                <a:solidFill>
                  <a:srgbClr val="0070C0"/>
                </a:solidFill>
                <a:latin typeface="Georgia"/>
                <a:ea typeface="Georgia"/>
                <a:cs typeface="Georgia"/>
                <a:sym typeface="Georgia"/>
              </a:rPr>
              <a:t>未納入</a:t>
            </a:r>
            <a:r>
              <a:rPr lang="zh-TW" sz="2800">
                <a:solidFill>
                  <a:srgbClr val="000000"/>
                </a:solidFill>
                <a:latin typeface="Georgia"/>
                <a:ea typeface="Georgia"/>
                <a:cs typeface="Georgia"/>
                <a:sym typeface="Georgia"/>
              </a:rPr>
              <a:t>五專優先免試入學之超額比序項目中，亦無招生學校「自訂項目」。</a:t>
            </a:r>
            <a:endParaRPr sz="2800">
              <a:solidFill>
                <a:schemeClr val="dk1"/>
              </a:solidFill>
              <a:latin typeface="Georgia"/>
              <a:ea typeface="Georgia"/>
              <a:cs typeface="Georgia"/>
              <a:sym typeface="Georgia"/>
            </a:endParaRPr>
          </a:p>
        </p:txBody>
      </p:sp>
      <p:pic>
        <p:nvPicPr>
          <p:cNvPr id="1632" name="Google Shape;1632;p134" descr="醫療"/>
          <p:cNvPicPr preferRelativeResize="0"/>
          <p:nvPr/>
        </p:nvPicPr>
        <p:blipFill rotWithShape="1">
          <a:blip r:embed="rId3">
            <a:alphaModFix/>
          </a:blip>
          <a:srcRect/>
          <a:stretch/>
        </p:blipFill>
        <p:spPr>
          <a:xfrm>
            <a:off x="465221" y="5553363"/>
            <a:ext cx="963696" cy="96369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135"/>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北、中、南區五專</a:t>
            </a:r>
            <a:br>
              <a:rPr lang="zh-TW" sz="6000">
                <a:latin typeface="Georgia"/>
                <a:ea typeface="Georgia"/>
                <a:cs typeface="Georgia"/>
                <a:sym typeface="Georgia"/>
              </a:rPr>
            </a:br>
            <a:r>
              <a:rPr lang="zh-TW" sz="6000">
                <a:latin typeface="Georgia"/>
                <a:ea typeface="Georgia"/>
                <a:cs typeface="Georgia"/>
                <a:sym typeface="Georgia"/>
              </a:rPr>
              <a:t>聯合免試入學</a:t>
            </a:r>
            <a:endParaRPr/>
          </a:p>
        </p:txBody>
      </p:sp>
      <p:sp>
        <p:nvSpPr>
          <p:cNvPr id="1639" name="Google Shape;1639;p13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36"/>
          <p:cNvSpPr txBox="1">
            <a:spLocks noGrp="1"/>
          </p:cNvSpPr>
          <p:nvPr>
            <p:ph type="title"/>
          </p:nvPr>
        </p:nvSpPr>
        <p:spPr>
          <a:xfrm>
            <a:off x="1040674" y="157687"/>
            <a:ext cx="10058400" cy="9134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113學年度五專聯合免試入學</a:t>
            </a:r>
            <a:endParaRPr/>
          </a:p>
        </p:txBody>
      </p:sp>
      <p:sp>
        <p:nvSpPr>
          <p:cNvPr id="1646" name="Google Shape;1646;p136"/>
          <p:cNvSpPr/>
          <p:nvPr/>
        </p:nvSpPr>
        <p:spPr>
          <a:xfrm>
            <a:off x="1457052" y="1071154"/>
            <a:ext cx="9642022" cy="473975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報名資格：</a:t>
            </a:r>
            <a:br>
              <a:rPr lang="zh-TW" sz="24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應屆畢業生、非應屆畢業生及具有同等學力者都可報名。</a:t>
            </a:r>
            <a:endParaRPr sz="2400">
              <a:solidFill>
                <a:srgbClr val="000000"/>
              </a:solidFill>
              <a:latin typeface="Georgia"/>
              <a:ea typeface="Georgia"/>
              <a:cs typeface="Georgia"/>
              <a:sym typeface="Georgia"/>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招生學校：</a:t>
            </a:r>
            <a:br>
              <a:rPr lang="zh-TW" sz="2800" b="1">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分</a:t>
            </a:r>
            <a:r>
              <a:rPr lang="zh-TW" sz="2400" b="1">
                <a:solidFill>
                  <a:srgbClr val="000000"/>
                </a:solidFill>
                <a:latin typeface="Georgia"/>
                <a:ea typeface="Georgia"/>
                <a:cs typeface="Georgia"/>
                <a:sym typeface="Georgia"/>
              </a:rPr>
              <a:t>北、中、南3區</a:t>
            </a:r>
            <a:r>
              <a:rPr lang="zh-TW" sz="2400">
                <a:solidFill>
                  <a:srgbClr val="000000"/>
                </a:solidFill>
                <a:latin typeface="Georgia"/>
                <a:ea typeface="Georgia"/>
                <a:cs typeface="Georgia"/>
                <a:sym typeface="Georgia"/>
              </a:rPr>
              <a:t>辦理招生，各區</a:t>
            </a:r>
            <a:r>
              <a:rPr lang="zh-TW" sz="2400" b="1">
                <a:solidFill>
                  <a:srgbClr val="FF0000"/>
                </a:solidFill>
                <a:latin typeface="Georgia"/>
                <a:ea typeface="Georgia"/>
                <a:cs typeface="Georgia"/>
                <a:sym typeface="Georgia"/>
              </a:rPr>
              <a:t>限報名1所五專學校</a:t>
            </a:r>
            <a:r>
              <a:rPr lang="zh-TW" sz="2400">
                <a:solidFill>
                  <a:srgbClr val="000000"/>
                </a:solidFill>
                <a:latin typeface="Georgia"/>
                <a:ea typeface="Georgia"/>
                <a:cs typeface="Georgia"/>
                <a:sym typeface="Georgia"/>
              </a:rPr>
              <a:t>(一區一校)。</a:t>
            </a:r>
            <a:endParaRPr sz="2400">
              <a:solidFill>
                <a:srgbClr val="000000"/>
              </a:solidFill>
              <a:latin typeface="Georgia"/>
              <a:ea typeface="Georgia"/>
              <a:cs typeface="Georgia"/>
              <a:sym typeface="Georgia"/>
            </a:endParaRPr>
          </a:p>
          <a:p>
            <a:pPr marL="342900" marR="0" lvl="0" indent="-254000" algn="l" rtl="0">
              <a:spcBef>
                <a:spcPts val="0"/>
              </a:spcBef>
              <a:spcAft>
                <a:spcPts val="0"/>
              </a:spcAft>
              <a:buClr>
                <a:schemeClr val="dk1"/>
              </a:buClr>
              <a:buSzPts val="1400"/>
              <a:buFont typeface="Noto Sans Symbols"/>
              <a:buNone/>
            </a:pPr>
            <a:endParaRPr sz="14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錄取方式：</a:t>
            </a:r>
            <a:br>
              <a:rPr lang="zh-TW" sz="2800" b="1">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採「</a:t>
            </a:r>
            <a:r>
              <a:rPr lang="zh-TW" sz="2400" b="1">
                <a:solidFill>
                  <a:srgbClr val="FF0000"/>
                </a:solidFill>
                <a:latin typeface="Georgia"/>
                <a:ea typeface="Georgia"/>
                <a:cs typeface="Georgia"/>
                <a:sym typeface="Georgia"/>
              </a:rPr>
              <a:t>現場登記分發報到</a:t>
            </a:r>
            <a:r>
              <a:rPr lang="zh-TW" sz="2400">
                <a:solidFill>
                  <a:srgbClr val="000000"/>
                </a:solidFill>
                <a:latin typeface="Georgia"/>
                <a:ea typeface="Georgia"/>
                <a:cs typeface="Georgia"/>
                <a:sym typeface="Georgia"/>
              </a:rPr>
              <a:t>」方式。</a:t>
            </a:r>
            <a:endParaRPr sz="2400">
              <a:solidFill>
                <a:srgbClr val="000000"/>
              </a:solidFill>
              <a:latin typeface="Georgia"/>
              <a:ea typeface="Georgia"/>
              <a:cs typeface="Georgia"/>
              <a:sym typeface="Georgia"/>
            </a:endParaRPr>
          </a:p>
          <a:p>
            <a:pPr marL="719138" marR="0" lvl="0" indent="-366713" algn="l" rtl="0">
              <a:spcBef>
                <a:spcPts val="0"/>
              </a:spcBef>
              <a:spcAft>
                <a:spcPts val="0"/>
              </a:spcAft>
              <a:buClr>
                <a:srgbClr val="000000"/>
              </a:buClr>
              <a:buSzPts val="2000"/>
              <a:buFont typeface="Arial"/>
              <a:buChar char="•"/>
            </a:pPr>
            <a:r>
              <a:rPr lang="zh-TW" sz="2000">
                <a:solidFill>
                  <a:srgbClr val="000000"/>
                </a:solidFill>
                <a:latin typeface="Georgia"/>
                <a:ea typeface="Georgia"/>
                <a:cs typeface="Georgia"/>
                <a:sym typeface="Georgia"/>
              </a:rPr>
              <a:t>各校訂定</a:t>
            </a:r>
            <a:r>
              <a:rPr lang="zh-TW" sz="2000" b="1">
                <a:solidFill>
                  <a:srgbClr val="000000"/>
                </a:solidFill>
                <a:latin typeface="Georgia"/>
                <a:ea typeface="Georgia"/>
                <a:cs typeface="Georgia"/>
                <a:sym typeface="Georgia"/>
              </a:rPr>
              <a:t>「通知參加現場登記分發人數之倍率」</a:t>
            </a:r>
            <a:br>
              <a:rPr lang="zh-TW" sz="2000">
                <a:solidFill>
                  <a:srgbClr val="000000"/>
                </a:solidFill>
                <a:latin typeface="Georgia"/>
                <a:ea typeface="Georgia"/>
                <a:cs typeface="Georgia"/>
                <a:sym typeface="Georgia"/>
              </a:rPr>
            </a:br>
            <a:r>
              <a:rPr lang="zh-TW" sz="1800" b="1">
                <a:solidFill>
                  <a:srgbClr val="00B050"/>
                </a:solidFill>
                <a:latin typeface="Georgia"/>
                <a:ea typeface="Georgia"/>
                <a:cs typeface="Georgia"/>
                <a:sym typeface="Georgia"/>
              </a:rPr>
              <a:t>※最高為3倍率，例如一般生招生名額為20人，至多可聯絡60人前來撕榜。</a:t>
            </a:r>
            <a:endParaRPr sz="1800" b="1">
              <a:solidFill>
                <a:srgbClr val="00B050"/>
              </a:solidFill>
              <a:latin typeface="Georgia"/>
              <a:ea typeface="Georgia"/>
              <a:cs typeface="Georgia"/>
              <a:sym typeface="Georgia"/>
            </a:endParaRPr>
          </a:p>
          <a:p>
            <a:pPr marL="719138" marR="0" lvl="0" indent="-366713" algn="l" rtl="0">
              <a:spcBef>
                <a:spcPts val="0"/>
              </a:spcBef>
              <a:spcAft>
                <a:spcPts val="0"/>
              </a:spcAft>
              <a:buClr>
                <a:srgbClr val="000000"/>
              </a:buClr>
              <a:buSzPts val="2000"/>
              <a:buFont typeface="Arial"/>
              <a:buChar char="•"/>
            </a:pPr>
            <a:r>
              <a:rPr lang="zh-TW" sz="2000">
                <a:solidFill>
                  <a:srgbClr val="000000"/>
                </a:solidFill>
                <a:latin typeface="Georgia"/>
                <a:ea typeface="Georgia"/>
                <a:cs typeface="Georgia"/>
                <a:sym typeface="Georgia"/>
              </a:rPr>
              <a:t>被通知參加現場登記分發之學生於指定時間至所報名招生學校參加現場登記分發報到，由各招生學校依「超額比序總積分」及「同分比序積分項目順序」所排定之分發順位，依序分發選科錄取。</a:t>
            </a:r>
            <a:endParaRPr sz="2000">
              <a:solidFill>
                <a:srgbClr val="000000"/>
              </a:solidFill>
              <a:latin typeface="Georgia"/>
              <a:ea typeface="Georgia"/>
              <a:cs typeface="Georgia"/>
              <a:sym typeface="Georgia"/>
            </a:endParaRPr>
          </a:p>
          <a:p>
            <a:pPr marL="719138" marR="0" lvl="0" indent="-366713" algn="l" rtl="0">
              <a:spcBef>
                <a:spcPts val="0"/>
              </a:spcBef>
              <a:spcAft>
                <a:spcPts val="0"/>
              </a:spcAft>
              <a:buClr>
                <a:srgbClr val="000000"/>
              </a:buClr>
              <a:buSzPts val="2000"/>
              <a:buFont typeface="Arial"/>
              <a:buChar char="•"/>
            </a:pPr>
            <a:r>
              <a:rPr lang="zh-TW" sz="2000" b="1">
                <a:solidFill>
                  <a:srgbClr val="000000"/>
                </a:solidFill>
                <a:latin typeface="Georgia"/>
                <a:ea typeface="Georgia"/>
                <a:cs typeface="Georgia"/>
                <a:sym typeface="Georgia"/>
              </a:rPr>
              <a:t>分發作業至各科組招生名額額滿或已無可分發學生為止</a:t>
            </a:r>
            <a:r>
              <a:rPr lang="zh-TW" sz="2000" b="1">
                <a:solidFill>
                  <a:srgbClr val="0070C0"/>
                </a:solidFill>
                <a:latin typeface="Georgia"/>
                <a:ea typeface="Georgia"/>
                <a:cs typeface="Georgia"/>
                <a:sym typeface="Georgia"/>
              </a:rPr>
              <a:t>。</a:t>
            </a:r>
            <a:endParaRPr sz="2000" b="1">
              <a:solidFill>
                <a:srgbClr val="000000"/>
              </a:solidFill>
              <a:latin typeface="Georgia"/>
              <a:ea typeface="Georgia"/>
              <a:cs typeface="Georgia"/>
              <a:sym typeface="Georgi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37"/>
          <p:cNvSpPr txBox="1">
            <a:spLocks noGrp="1"/>
          </p:cNvSpPr>
          <p:nvPr>
            <p:ph type="title"/>
          </p:nvPr>
        </p:nvSpPr>
        <p:spPr>
          <a:xfrm>
            <a:off x="1122099" y="301752"/>
            <a:ext cx="10058400" cy="10437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113學年度五專聯免重要日程表</a:t>
            </a:r>
            <a:endParaRPr/>
          </a:p>
        </p:txBody>
      </p:sp>
      <p:graphicFrame>
        <p:nvGraphicFramePr>
          <p:cNvPr id="1653" name="Google Shape;1653;p137"/>
          <p:cNvGraphicFramePr/>
          <p:nvPr/>
        </p:nvGraphicFramePr>
        <p:xfrm>
          <a:off x="1122100" y="1210464"/>
          <a:ext cx="3000000" cy="3000000"/>
        </p:xfrm>
        <a:graphic>
          <a:graphicData uri="http://schemas.openxmlformats.org/drawingml/2006/table">
            <a:tbl>
              <a:tblPr firstRow="1" bandRow="1">
                <a:noFill/>
                <a:tableStyleId>{AF0F7EEB-FAF5-4D57-9A00-CF9E036A19B2}</a:tableStyleId>
              </a:tblPr>
              <a:tblGrid>
                <a:gridCol w="3776475">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520025">
                <a:tc>
                  <a:txBody>
                    <a:bodyPr/>
                    <a:lstStyle/>
                    <a:p>
                      <a:pPr marL="0" marR="0" lvl="0" indent="0" algn="ctr" rtl="0">
                        <a:spcBef>
                          <a:spcPts val="0"/>
                        </a:spcBef>
                        <a:spcAft>
                          <a:spcPts val="0"/>
                        </a:spcAft>
                        <a:buNone/>
                      </a:pPr>
                      <a:r>
                        <a:rPr lang="zh-TW" sz="2800" b="1">
                          <a:solidFill>
                            <a:schemeClr val="lt1"/>
                          </a:solidFill>
                          <a:latin typeface="Georgia"/>
                          <a:ea typeface="Georgia"/>
                          <a:cs typeface="Georgia"/>
                          <a:sym typeface="Georgia"/>
                        </a:rPr>
                        <a:t>項目</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b="1">
                          <a:solidFill>
                            <a:schemeClr val="lt1"/>
                          </a:solidFill>
                          <a:latin typeface="Georgia"/>
                          <a:ea typeface="Georgia"/>
                          <a:cs typeface="Georgia"/>
                          <a:sym typeface="Georgia"/>
                        </a:rPr>
                        <a:t>日程</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20025">
                <a:tc>
                  <a:txBody>
                    <a:bodyPr/>
                    <a:lstStyle/>
                    <a:p>
                      <a:pPr marL="0" marR="0" lvl="0" indent="0" algn="ctr" rtl="0">
                        <a:spcBef>
                          <a:spcPts val="0"/>
                        </a:spcBef>
                        <a:spcAft>
                          <a:spcPts val="0"/>
                        </a:spcAft>
                        <a:buNone/>
                      </a:pPr>
                      <a:r>
                        <a:rPr lang="zh-TW" sz="1800">
                          <a:latin typeface="Georgia"/>
                          <a:ea typeface="Georgia"/>
                          <a:cs typeface="Georgia"/>
                          <a:sym typeface="Georgia"/>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113年1月15日起發售及開放網路下載</a:t>
                      </a:r>
                      <a:endParaRPr sz="1800">
                        <a:latin typeface="Georgia"/>
                        <a:ea typeface="Georgia"/>
                        <a:cs typeface="Georgia"/>
                        <a:sym typeface="Georgia"/>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1"/>
                  </a:ext>
                </a:extLst>
              </a:tr>
              <a:tr h="1524650">
                <a:tc>
                  <a:txBody>
                    <a:bodyPr/>
                    <a:lstStyle/>
                    <a:p>
                      <a:pPr marL="0" marR="0" lvl="0" indent="0" algn="ctr" rtl="0">
                        <a:spcBef>
                          <a:spcPts val="0"/>
                        </a:spcBef>
                        <a:spcAft>
                          <a:spcPts val="0"/>
                        </a:spcAft>
                        <a:buNone/>
                      </a:pPr>
                      <a:r>
                        <a:rPr lang="zh-TW" sz="1800">
                          <a:latin typeface="Georgia"/>
                          <a:ea typeface="Georgia"/>
                          <a:cs typeface="Georgia"/>
                          <a:sym typeface="Georgia"/>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國中集體通訊報名、個別網路與通訊報名：</a:t>
                      </a:r>
                      <a:br>
                        <a:rPr lang="zh-TW" sz="1800">
                          <a:latin typeface="Georgia"/>
                          <a:ea typeface="Georgia"/>
                          <a:cs typeface="Georgia"/>
                          <a:sym typeface="Georgia"/>
                        </a:rPr>
                      </a:br>
                      <a:r>
                        <a:rPr lang="zh-TW" sz="1800">
                          <a:latin typeface="Georgia"/>
                          <a:ea typeface="Georgia"/>
                          <a:cs typeface="Georgia"/>
                          <a:sym typeface="Georgia"/>
                        </a:rPr>
                        <a:t>113年6月20日(星期四)～113年6月28日(星期五)</a:t>
                      </a:r>
                      <a:endParaRPr/>
                    </a:p>
                    <a:p>
                      <a:pPr marL="0" marR="0" lvl="0" indent="0" algn="l" rtl="0">
                        <a:spcBef>
                          <a:spcPts val="1200"/>
                        </a:spcBef>
                        <a:spcAft>
                          <a:spcPts val="0"/>
                        </a:spcAft>
                        <a:buNone/>
                      </a:pPr>
                      <a:r>
                        <a:rPr lang="zh-TW" sz="1800">
                          <a:solidFill>
                            <a:srgbClr val="FF0000"/>
                          </a:solidFill>
                          <a:latin typeface="Georgia"/>
                          <a:ea typeface="Georgia"/>
                          <a:cs typeface="Georgia"/>
                          <a:sym typeface="Georgia"/>
                        </a:rPr>
                        <a:t>現場報名</a:t>
                      </a:r>
                      <a:r>
                        <a:rPr lang="zh-TW" sz="1800">
                          <a:latin typeface="Georgia"/>
                          <a:ea typeface="Georgia"/>
                          <a:cs typeface="Georgia"/>
                          <a:sym typeface="Georgia"/>
                        </a:rPr>
                        <a:t>：</a:t>
                      </a:r>
                      <a:br>
                        <a:rPr lang="zh-TW" sz="1800">
                          <a:latin typeface="Georgia"/>
                          <a:ea typeface="Georgia"/>
                          <a:cs typeface="Georgia"/>
                          <a:sym typeface="Georgia"/>
                        </a:rPr>
                      </a:br>
                      <a:r>
                        <a:rPr lang="zh-TW" sz="1800">
                          <a:latin typeface="Georgia"/>
                          <a:ea typeface="Georgia"/>
                          <a:cs typeface="Georgia"/>
                          <a:sym typeface="Georgia"/>
                        </a:rPr>
                        <a:t>113年6月30日(星期日)</a:t>
                      </a:r>
                      <a:endParaRPr sz="1800">
                        <a:latin typeface="Georgia"/>
                        <a:ea typeface="Georgia"/>
                        <a:cs typeface="Georgia"/>
                        <a:sym typeface="Georgia"/>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2"/>
                  </a:ext>
                </a:extLst>
              </a:tr>
              <a:tr h="897475">
                <a:tc>
                  <a:txBody>
                    <a:bodyPr/>
                    <a:lstStyle/>
                    <a:p>
                      <a:pPr marL="0" marR="0" lvl="0" indent="0" algn="ctr" rtl="0">
                        <a:spcBef>
                          <a:spcPts val="0"/>
                        </a:spcBef>
                        <a:spcAft>
                          <a:spcPts val="0"/>
                        </a:spcAft>
                        <a:buNone/>
                      </a:pPr>
                      <a:r>
                        <a:rPr lang="zh-TW" sz="1800">
                          <a:latin typeface="Georgia"/>
                          <a:ea typeface="Georgia"/>
                          <a:cs typeface="Georgia"/>
                          <a:sym typeface="Georgia"/>
                        </a:rPr>
                        <a:t>寄發現場登記分發報到通知單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spcBef>
                          <a:spcPts val="0"/>
                        </a:spcBef>
                        <a:spcAft>
                          <a:spcPts val="0"/>
                        </a:spcAft>
                        <a:buNone/>
                      </a:pPr>
                      <a:r>
                        <a:rPr lang="zh-TW" sz="1800">
                          <a:latin typeface="Georgia"/>
                          <a:ea typeface="Georgia"/>
                          <a:cs typeface="Georgia"/>
                          <a:sym typeface="Georgia"/>
                        </a:rPr>
                        <a:t>113年7月5日(星期五)</a:t>
                      </a:r>
                      <a:endParaRPr/>
                    </a:p>
                    <a:p>
                      <a:pPr marL="0" marR="0" lvl="0" indent="0" algn="l" rtl="0">
                        <a:spcBef>
                          <a:spcPts val="0"/>
                        </a:spcBef>
                        <a:spcAft>
                          <a:spcPts val="0"/>
                        </a:spcAft>
                        <a:buNone/>
                      </a:pPr>
                      <a:r>
                        <a:rPr lang="zh-TW" sz="1600">
                          <a:latin typeface="Georgia"/>
                          <a:ea typeface="Georgia"/>
                          <a:cs typeface="Georgia"/>
                          <a:sym typeface="Georgia"/>
                        </a:rPr>
                        <a:t>(註：</a:t>
                      </a:r>
                      <a:r>
                        <a:rPr lang="zh-TW" sz="1600" b="1">
                          <a:solidFill>
                            <a:srgbClr val="FF0000"/>
                          </a:solidFill>
                          <a:latin typeface="Georgia"/>
                          <a:ea typeface="Georgia"/>
                          <a:cs typeface="Georgia"/>
                          <a:sym typeface="Georgia"/>
                        </a:rPr>
                        <a:t>113年7月8日下午5時前</a:t>
                      </a:r>
                      <a:r>
                        <a:rPr lang="zh-TW" sz="1600">
                          <a:latin typeface="Georgia"/>
                          <a:ea typeface="Georgia"/>
                          <a:cs typeface="Georgia"/>
                          <a:sym typeface="Georgia"/>
                        </a:rPr>
                        <a:t>免試生確認是否收到通知單，</a:t>
                      </a:r>
                      <a:r>
                        <a:rPr lang="zh-TW" sz="1600" b="0" i="0" u="none" strike="noStrike">
                          <a:solidFill>
                            <a:schemeClr val="dk1"/>
                          </a:solidFill>
                          <a:latin typeface="Georgia"/>
                          <a:ea typeface="Georgia"/>
                          <a:cs typeface="Georgia"/>
                          <a:sym typeface="Georgia"/>
                        </a:rPr>
                        <a:t>若未收到逕向各招生學校查詢</a:t>
                      </a:r>
                      <a:r>
                        <a:rPr lang="zh-TW" sz="1600">
                          <a:latin typeface="Georgia"/>
                          <a:ea typeface="Georgia"/>
                          <a:cs typeface="Georgia"/>
                          <a:sym typeface="Georgia"/>
                        </a:rPr>
                        <a:t>)</a:t>
                      </a:r>
                      <a:endParaRPr sz="1600">
                        <a:latin typeface="Georgia"/>
                        <a:ea typeface="Georgia"/>
                        <a:cs typeface="Georgia"/>
                        <a:sym typeface="Georgia"/>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3"/>
                  </a:ext>
                </a:extLst>
              </a:tr>
              <a:tr h="702175">
                <a:tc>
                  <a:txBody>
                    <a:bodyPr/>
                    <a:lstStyle/>
                    <a:p>
                      <a:pPr marL="0" marR="0" lvl="0" indent="0" algn="ctr" rtl="0">
                        <a:lnSpc>
                          <a:spcPct val="150000"/>
                        </a:lnSpc>
                        <a:spcBef>
                          <a:spcPts val="0"/>
                        </a:spcBef>
                        <a:spcAft>
                          <a:spcPts val="0"/>
                        </a:spcAft>
                        <a:buNone/>
                      </a:pPr>
                      <a:r>
                        <a:rPr lang="zh-TW" sz="1800">
                          <a:latin typeface="Georgia"/>
                          <a:ea typeface="Georgia"/>
                          <a:cs typeface="Georgia"/>
                          <a:sym typeface="Georgia"/>
                        </a:rPr>
                        <a:t>現場登記分發報到</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tc>
                  <a:txBody>
                    <a:bodyPr/>
                    <a:lstStyle/>
                    <a:p>
                      <a:pPr marL="0" marR="0" lvl="0" indent="0" algn="l" rtl="0">
                        <a:lnSpc>
                          <a:spcPct val="150000"/>
                        </a:lnSpc>
                        <a:spcBef>
                          <a:spcPts val="0"/>
                        </a:spcBef>
                        <a:spcAft>
                          <a:spcPts val="0"/>
                        </a:spcAft>
                        <a:buNone/>
                      </a:pPr>
                      <a:r>
                        <a:rPr lang="zh-TW" sz="1800">
                          <a:latin typeface="Georgia"/>
                          <a:ea typeface="Georgia"/>
                          <a:cs typeface="Georgia"/>
                          <a:sym typeface="Georgia"/>
                        </a:rPr>
                        <a:t>113年7月10日(星期三)</a:t>
                      </a:r>
                      <a:endParaRPr sz="1800">
                        <a:latin typeface="Georgia"/>
                        <a:ea typeface="Georgia"/>
                        <a:cs typeface="Georgia"/>
                        <a:sym typeface="Georgia"/>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7FF"/>
                    </a:solidFill>
                  </a:tcPr>
                </a:tc>
                <a:extLst>
                  <a:ext uri="{0D108BD9-81ED-4DB2-BD59-A6C34878D82A}">
                    <a16:rowId xmlns:a16="http://schemas.microsoft.com/office/drawing/2014/main" val="10004"/>
                  </a:ext>
                </a:extLst>
              </a:tr>
              <a:tr h="702175">
                <a:tc>
                  <a:txBody>
                    <a:bodyPr/>
                    <a:lstStyle/>
                    <a:p>
                      <a:pPr marL="0" marR="0" lvl="0" indent="0" algn="ctr" rtl="0">
                        <a:lnSpc>
                          <a:spcPct val="150000"/>
                        </a:lnSpc>
                        <a:spcBef>
                          <a:spcPts val="0"/>
                        </a:spcBef>
                        <a:spcAft>
                          <a:spcPts val="0"/>
                        </a:spcAft>
                        <a:buClr>
                          <a:schemeClr val="dk1"/>
                        </a:buClr>
                        <a:buSzPts val="1800"/>
                        <a:buFont typeface="Georgia"/>
                        <a:buNone/>
                      </a:pPr>
                      <a:r>
                        <a:rPr lang="zh-TW" sz="1800">
                          <a:solidFill>
                            <a:schemeClr val="dk1"/>
                          </a:solidFill>
                          <a:latin typeface="Georgia"/>
                          <a:ea typeface="Georgia"/>
                          <a:cs typeface="Georgia"/>
                          <a:sym typeface="Georgia"/>
                        </a:rPr>
                        <a:t>錄取生</a:t>
                      </a:r>
                      <a:r>
                        <a:rPr lang="zh-TW" sz="1800">
                          <a:solidFill>
                            <a:srgbClr val="FF0000"/>
                          </a:solidFill>
                          <a:latin typeface="Georgia"/>
                          <a:ea typeface="Georgia"/>
                          <a:cs typeface="Georgia"/>
                          <a:sym typeface="Georgia"/>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tc>
                  <a:txBody>
                    <a:bodyPr/>
                    <a:lstStyle/>
                    <a:p>
                      <a:pPr marL="0" marR="0" lvl="0" indent="0" algn="l" rtl="0">
                        <a:lnSpc>
                          <a:spcPct val="150000"/>
                        </a:lnSpc>
                        <a:spcBef>
                          <a:spcPts val="0"/>
                        </a:spcBef>
                        <a:spcAft>
                          <a:spcPts val="0"/>
                        </a:spcAft>
                        <a:buNone/>
                      </a:pPr>
                      <a:r>
                        <a:rPr lang="zh-TW" sz="1800">
                          <a:latin typeface="Georgia"/>
                          <a:ea typeface="Georgia"/>
                          <a:cs typeface="Georgia"/>
                          <a:sym typeface="Georgia"/>
                        </a:rPr>
                        <a:t>113年7月15日(星期一)中午12時止。</a:t>
                      </a:r>
                      <a:endParaRPr/>
                    </a:p>
                  </a:txBody>
                  <a:tcPr marL="91425" marR="914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EF"/>
                    </a:solidFill>
                  </a:tcPr>
                </a:tc>
                <a:extLst>
                  <a:ext uri="{0D108BD9-81ED-4DB2-BD59-A6C34878D82A}">
                    <a16:rowId xmlns:a16="http://schemas.microsoft.com/office/drawing/2014/main" val="10005"/>
                  </a:ext>
                </a:extLst>
              </a:tr>
            </a:tbl>
          </a:graphicData>
        </a:graphic>
      </p:graphicFrame>
      <p:sp>
        <p:nvSpPr>
          <p:cNvPr id="1654" name="Google Shape;1654;p13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38"/>
          <p:cNvSpPr txBox="1">
            <a:spLocks noGrp="1"/>
          </p:cNvSpPr>
          <p:nvPr>
            <p:ph type="title"/>
          </p:nvPr>
        </p:nvSpPr>
        <p:spPr>
          <a:xfrm>
            <a:off x="1109036" y="236437"/>
            <a:ext cx="10058400" cy="8477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113學年度五專聯免超額比序項目</a:t>
            </a:r>
            <a:endParaRPr/>
          </a:p>
        </p:txBody>
      </p:sp>
      <p:grpSp>
        <p:nvGrpSpPr>
          <p:cNvPr id="1661" name="Google Shape;1661;p138"/>
          <p:cNvGrpSpPr/>
          <p:nvPr/>
        </p:nvGrpSpPr>
        <p:grpSpPr>
          <a:xfrm>
            <a:off x="1109036" y="1084678"/>
            <a:ext cx="10126400" cy="5417740"/>
            <a:chOff x="0" y="463"/>
            <a:chExt cx="10126400" cy="5417740"/>
          </a:xfrm>
        </p:grpSpPr>
        <p:sp>
          <p:nvSpPr>
            <p:cNvPr id="1662" name="Google Shape;1662;p138"/>
            <p:cNvSpPr/>
            <p:nvPr/>
          </p:nvSpPr>
          <p:spPr>
            <a:xfrm rot="5400000">
              <a:off x="6589090" y="-2868907"/>
              <a:ext cx="593725" cy="6480896"/>
            </a:xfrm>
            <a:prstGeom prst="round2SameRect">
              <a:avLst>
                <a:gd name="adj1" fmla="val 16667"/>
                <a:gd name="adj2" fmla="val 0"/>
              </a:avLst>
            </a:prstGeom>
            <a:solidFill>
              <a:srgbClr val="CBD8EA">
                <a:alpha val="89803"/>
              </a:srgbClr>
            </a:solidFill>
            <a:ln w="12700" cap="flat" cmpd="sng">
              <a:solidFill>
                <a:srgbClr val="CBD8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38"/>
            <p:cNvSpPr txBox="1"/>
            <p:nvPr/>
          </p:nvSpPr>
          <p:spPr>
            <a:xfrm>
              <a:off x="3645505" y="103661"/>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服務學習、競賽、日常生活表現評量、體適能</a:t>
              </a:r>
              <a:endParaRPr/>
            </a:p>
          </p:txBody>
        </p:sp>
        <p:sp>
          <p:nvSpPr>
            <p:cNvPr id="1664" name="Google Shape;1664;p138"/>
            <p:cNvSpPr/>
            <p:nvPr/>
          </p:nvSpPr>
          <p:spPr>
            <a:xfrm>
              <a:off x="0" y="463"/>
              <a:ext cx="3645504" cy="742156"/>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38"/>
            <p:cNvSpPr txBox="1"/>
            <p:nvPr/>
          </p:nvSpPr>
          <p:spPr>
            <a:xfrm>
              <a:off x="36229" y="36692"/>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多元學習表現</a:t>
              </a:r>
              <a:endParaRPr/>
            </a:p>
          </p:txBody>
        </p:sp>
        <p:sp>
          <p:nvSpPr>
            <p:cNvPr id="1666" name="Google Shape;1666;p138"/>
            <p:cNvSpPr/>
            <p:nvPr/>
          </p:nvSpPr>
          <p:spPr>
            <a:xfrm rot="5400000">
              <a:off x="6589090" y="-2089643"/>
              <a:ext cx="593725" cy="6480896"/>
            </a:xfrm>
            <a:prstGeom prst="round2SameRect">
              <a:avLst>
                <a:gd name="adj1" fmla="val 16667"/>
                <a:gd name="adj2" fmla="val 0"/>
              </a:avLst>
            </a:prstGeom>
            <a:solidFill>
              <a:srgbClr val="CAD9EA">
                <a:alpha val="89803"/>
              </a:srgbClr>
            </a:solidFill>
            <a:ln w="12700" cap="flat" cmpd="sng">
              <a:solidFill>
                <a:srgbClr val="CAD9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38"/>
            <p:cNvSpPr txBox="1"/>
            <p:nvPr/>
          </p:nvSpPr>
          <p:spPr>
            <a:xfrm>
              <a:off x="3645505" y="882925"/>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技藝教育課程</a:t>
              </a:r>
              <a:r>
                <a:rPr lang="zh-TW" sz="1800" b="0" i="0" u="none" strike="noStrike" cap="none">
                  <a:solidFill>
                    <a:srgbClr val="FF0000"/>
                  </a:solidFill>
                  <a:latin typeface="Trebuchet MS"/>
                  <a:ea typeface="Trebuchet MS"/>
                  <a:cs typeface="Trebuchet MS"/>
                  <a:sym typeface="Trebuchet MS"/>
                </a:rPr>
                <a:t>以單一學期之百分制成績擇優採計</a:t>
              </a:r>
              <a:endParaRPr sz="1800" b="0" i="0" u="none" strike="noStrike" cap="none">
                <a:solidFill>
                  <a:srgbClr val="FF0000"/>
                </a:solidFill>
                <a:latin typeface="Georgia"/>
                <a:ea typeface="Georgia"/>
                <a:cs typeface="Georgia"/>
                <a:sym typeface="Georgia"/>
              </a:endParaRPr>
            </a:p>
          </p:txBody>
        </p:sp>
        <p:sp>
          <p:nvSpPr>
            <p:cNvPr id="1668" name="Google Shape;1668;p138"/>
            <p:cNvSpPr/>
            <p:nvPr/>
          </p:nvSpPr>
          <p:spPr>
            <a:xfrm>
              <a:off x="0" y="779727"/>
              <a:ext cx="3645504" cy="742156"/>
            </a:xfrm>
            <a:prstGeom prst="roundRect">
              <a:avLst>
                <a:gd name="adj" fmla="val 16667"/>
              </a:avLst>
            </a:prstGeom>
            <a:solidFill>
              <a:srgbClr val="248DC8"/>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38"/>
            <p:cNvSpPr txBox="1"/>
            <p:nvPr/>
          </p:nvSpPr>
          <p:spPr>
            <a:xfrm>
              <a:off x="36229" y="815956"/>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技藝優良</a:t>
              </a:r>
              <a:endParaRPr/>
            </a:p>
          </p:txBody>
        </p:sp>
        <p:sp>
          <p:nvSpPr>
            <p:cNvPr id="1670" name="Google Shape;1670;p138"/>
            <p:cNvSpPr/>
            <p:nvPr/>
          </p:nvSpPr>
          <p:spPr>
            <a:xfrm rot="5400000">
              <a:off x="6589090" y="-1310378"/>
              <a:ext cx="593725" cy="6480896"/>
            </a:xfrm>
            <a:prstGeom prst="round2SameRect">
              <a:avLst>
                <a:gd name="adj1" fmla="val 16667"/>
                <a:gd name="adj2" fmla="val 0"/>
              </a:avLst>
            </a:prstGeom>
            <a:solidFill>
              <a:srgbClr val="CADDEB">
                <a:alpha val="89803"/>
              </a:srgbClr>
            </a:solidFill>
            <a:ln w="12700" cap="flat" cmpd="sng">
              <a:solidFill>
                <a:srgbClr val="CADDE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38"/>
            <p:cNvSpPr txBox="1"/>
            <p:nvPr/>
          </p:nvSpPr>
          <p:spPr>
            <a:xfrm>
              <a:off x="3645505" y="1662190"/>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600"/>
                <a:buFont typeface="Georgia"/>
                <a:buChar char="•"/>
              </a:pPr>
              <a:r>
                <a:rPr lang="zh-TW" sz="1600" b="0" i="0" u="none" strike="noStrike" cap="none">
                  <a:solidFill>
                    <a:schemeClr val="dk1"/>
                  </a:solidFill>
                  <a:latin typeface="Georgia"/>
                  <a:ea typeface="Georgia"/>
                  <a:cs typeface="Georgia"/>
                  <a:sym typeface="Georgia"/>
                </a:rPr>
                <a:t>低收入戶、中低收入戶、直系血親尊親屬支領失業給付之子女及特殊境遇家庭子女</a:t>
              </a:r>
              <a:endParaRPr/>
            </a:p>
          </p:txBody>
        </p:sp>
        <p:sp>
          <p:nvSpPr>
            <p:cNvPr id="1672" name="Google Shape;1672;p138"/>
            <p:cNvSpPr/>
            <p:nvPr/>
          </p:nvSpPr>
          <p:spPr>
            <a:xfrm>
              <a:off x="0" y="1558991"/>
              <a:ext cx="3645504" cy="742156"/>
            </a:xfrm>
            <a:prstGeom prst="roundRect">
              <a:avLst>
                <a:gd name="adj" fmla="val 16667"/>
              </a:avLst>
            </a:prstGeom>
            <a:solidFill>
              <a:srgbClr val="2499CB"/>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38"/>
            <p:cNvSpPr txBox="1"/>
            <p:nvPr/>
          </p:nvSpPr>
          <p:spPr>
            <a:xfrm>
              <a:off x="36229" y="1595220"/>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弱勢身分</a:t>
              </a:r>
              <a:endParaRPr/>
            </a:p>
          </p:txBody>
        </p:sp>
        <p:sp>
          <p:nvSpPr>
            <p:cNvPr id="1674" name="Google Shape;1674;p138"/>
            <p:cNvSpPr/>
            <p:nvPr/>
          </p:nvSpPr>
          <p:spPr>
            <a:xfrm rot="5400000">
              <a:off x="6589090" y="-531114"/>
              <a:ext cx="593725" cy="6480896"/>
            </a:xfrm>
            <a:prstGeom prst="round2SameRect">
              <a:avLst>
                <a:gd name="adj1" fmla="val 16667"/>
                <a:gd name="adj2" fmla="val 0"/>
              </a:avLst>
            </a:prstGeom>
            <a:solidFill>
              <a:srgbClr val="CAE0EC">
                <a:alpha val="89803"/>
              </a:srgbClr>
            </a:solidFill>
            <a:ln w="12700" cap="flat" cmpd="sng">
              <a:solidFill>
                <a:srgbClr val="CAE0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38"/>
            <p:cNvSpPr txBox="1"/>
            <p:nvPr/>
          </p:nvSpPr>
          <p:spPr>
            <a:xfrm>
              <a:off x="3645505" y="2441454"/>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健康與體育、藝術、綜合活動及</a:t>
              </a:r>
              <a:r>
                <a:rPr lang="zh-TW" sz="1800" b="0" i="0" u="none" strike="noStrike" cap="none">
                  <a:solidFill>
                    <a:srgbClr val="FF0000"/>
                  </a:solidFill>
                  <a:latin typeface="Georgia"/>
                  <a:ea typeface="Georgia"/>
                  <a:cs typeface="Georgia"/>
                  <a:sym typeface="Georgia"/>
                </a:rPr>
                <a:t>科技</a:t>
              </a:r>
              <a:endParaRPr sz="1800" b="0" i="0" u="none" strike="noStrike" cap="none">
                <a:solidFill>
                  <a:srgbClr val="FF0000"/>
                </a:solidFill>
                <a:latin typeface="Georgia"/>
                <a:ea typeface="Georgia"/>
                <a:cs typeface="Georgia"/>
                <a:sym typeface="Georgia"/>
              </a:endParaRPr>
            </a:p>
          </p:txBody>
        </p:sp>
        <p:sp>
          <p:nvSpPr>
            <p:cNvPr id="1676" name="Google Shape;1676;p138"/>
            <p:cNvSpPr/>
            <p:nvPr/>
          </p:nvSpPr>
          <p:spPr>
            <a:xfrm>
              <a:off x="0" y="2338255"/>
              <a:ext cx="3645504" cy="742156"/>
            </a:xfrm>
            <a:prstGeom prst="roundRect">
              <a:avLst>
                <a:gd name="adj" fmla="val 16667"/>
              </a:avLst>
            </a:prstGeom>
            <a:solidFill>
              <a:srgbClr val="25A6CD"/>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38"/>
            <p:cNvSpPr txBox="1"/>
            <p:nvPr/>
          </p:nvSpPr>
          <p:spPr>
            <a:xfrm>
              <a:off x="36229" y="2374484"/>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均衡學習</a:t>
              </a:r>
              <a:endParaRPr/>
            </a:p>
          </p:txBody>
        </p:sp>
        <p:sp>
          <p:nvSpPr>
            <p:cNvPr id="1678" name="Google Shape;1678;p138"/>
            <p:cNvSpPr/>
            <p:nvPr/>
          </p:nvSpPr>
          <p:spPr>
            <a:xfrm rot="5400000">
              <a:off x="6589090" y="248149"/>
              <a:ext cx="593725" cy="6480896"/>
            </a:xfrm>
            <a:prstGeom prst="round2SameRect">
              <a:avLst>
                <a:gd name="adj1" fmla="val 16667"/>
                <a:gd name="adj2" fmla="val 0"/>
              </a:avLst>
            </a:prstGeom>
            <a:solidFill>
              <a:srgbClr val="CAE4EC">
                <a:alpha val="89803"/>
              </a:srgbClr>
            </a:solidFill>
            <a:ln w="12700" cap="flat" cmpd="sng">
              <a:solidFill>
                <a:srgbClr val="CAE4E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38"/>
            <p:cNvSpPr txBox="1"/>
            <p:nvPr/>
          </p:nvSpPr>
          <p:spPr>
            <a:xfrm>
              <a:off x="3645505" y="3220718"/>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生涯發展規劃書(家長、導師及輔導教師意見)</a:t>
              </a:r>
              <a:endParaRPr sz="1800" b="0" i="0" u="none" strike="noStrike" cap="none">
                <a:solidFill>
                  <a:schemeClr val="dk1"/>
                </a:solidFill>
                <a:latin typeface="Georgia"/>
                <a:ea typeface="Georgia"/>
                <a:cs typeface="Georgia"/>
                <a:sym typeface="Georgia"/>
              </a:endParaRPr>
            </a:p>
          </p:txBody>
        </p:sp>
        <p:sp>
          <p:nvSpPr>
            <p:cNvPr id="1680" name="Google Shape;1680;p138"/>
            <p:cNvSpPr/>
            <p:nvPr/>
          </p:nvSpPr>
          <p:spPr>
            <a:xfrm>
              <a:off x="0" y="3117519"/>
              <a:ext cx="3645504" cy="742156"/>
            </a:xfrm>
            <a:prstGeom prst="roundRect">
              <a:avLst>
                <a:gd name="adj" fmla="val 16667"/>
              </a:avLst>
            </a:prstGeom>
            <a:solidFill>
              <a:srgbClr val="24B2D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38"/>
            <p:cNvSpPr txBox="1"/>
            <p:nvPr/>
          </p:nvSpPr>
          <p:spPr>
            <a:xfrm>
              <a:off x="36229" y="3153748"/>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適性輔導</a:t>
              </a:r>
              <a:endParaRPr/>
            </a:p>
          </p:txBody>
        </p:sp>
        <p:sp>
          <p:nvSpPr>
            <p:cNvPr id="1682" name="Google Shape;1682;p138"/>
            <p:cNvSpPr/>
            <p:nvPr/>
          </p:nvSpPr>
          <p:spPr>
            <a:xfrm rot="5400000">
              <a:off x="6589090" y="1027413"/>
              <a:ext cx="593725" cy="6480896"/>
            </a:xfrm>
            <a:prstGeom prst="round2SameRect">
              <a:avLst>
                <a:gd name="adj1" fmla="val 16667"/>
                <a:gd name="adj2" fmla="val 0"/>
              </a:avLst>
            </a:prstGeom>
            <a:solidFill>
              <a:srgbClr val="CAE8EE">
                <a:alpha val="89803"/>
              </a:srgbClr>
            </a:solidFill>
            <a:ln w="12700" cap="flat" cmpd="sng">
              <a:solidFill>
                <a:srgbClr val="CAE8E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38"/>
            <p:cNvSpPr txBox="1"/>
            <p:nvPr/>
          </p:nvSpPr>
          <p:spPr>
            <a:xfrm>
              <a:off x="3645505" y="3999982"/>
              <a:ext cx="6451913" cy="53575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chemeClr val="dk1"/>
                </a:buClr>
                <a:buSzPts val="1800"/>
                <a:buFont typeface="Georgia"/>
                <a:buChar char="•"/>
              </a:pPr>
              <a:r>
                <a:rPr lang="zh-TW" sz="1800" b="0" i="0" u="none" strike="noStrike" cap="none">
                  <a:solidFill>
                    <a:schemeClr val="dk1"/>
                  </a:solidFill>
                  <a:latin typeface="Georgia"/>
                  <a:ea typeface="Georgia"/>
                  <a:cs typeface="Georgia"/>
                  <a:sym typeface="Georgia"/>
                </a:rPr>
                <a:t>國文、數學、英語、自然、社會</a:t>
              </a:r>
              <a:endParaRPr/>
            </a:p>
          </p:txBody>
        </p:sp>
        <p:sp>
          <p:nvSpPr>
            <p:cNvPr id="1684" name="Google Shape;1684;p138"/>
            <p:cNvSpPr/>
            <p:nvPr/>
          </p:nvSpPr>
          <p:spPr>
            <a:xfrm>
              <a:off x="0" y="3896783"/>
              <a:ext cx="3645504" cy="742156"/>
            </a:xfrm>
            <a:prstGeom prst="roundRect">
              <a:avLst>
                <a:gd name="adj" fmla="val 16667"/>
              </a:avLst>
            </a:prstGeom>
            <a:solidFill>
              <a:srgbClr val="25C0D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8"/>
            <p:cNvSpPr txBox="1"/>
            <p:nvPr/>
          </p:nvSpPr>
          <p:spPr>
            <a:xfrm>
              <a:off x="36229" y="3933012"/>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國中教育會考</a:t>
              </a:r>
              <a:endParaRPr/>
            </a:p>
          </p:txBody>
        </p:sp>
        <p:sp>
          <p:nvSpPr>
            <p:cNvPr id="1686" name="Google Shape;1686;p138"/>
            <p:cNvSpPr/>
            <p:nvPr/>
          </p:nvSpPr>
          <p:spPr>
            <a:xfrm rot="5400000">
              <a:off x="6589090" y="1806677"/>
              <a:ext cx="593725" cy="6480896"/>
            </a:xfrm>
            <a:prstGeom prst="round2SameRect">
              <a:avLst>
                <a:gd name="adj1" fmla="val 16667"/>
                <a:gd name="adj2" fmla="val 0"/>
              </a:avLst>
            </a:prstGeom>
            <a:solidFill>
              <a:srgbClr val="CAEBEF">
                <a:alpha val="89803"/>
              </a:srgbClr>
            </a:solidFill>
            <a:ln w="12700" cap="flat" cmpd="sng">
              <a:solidFill>
                <a:srgbClr val="CAEBE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38"/>
            <p:cNvSpPr txBox="1"/>
            <p:nvPr/>
          </p:nvSpPr>
          <p:spPr>
            <a:xfrm>
              <a:off x="3645505" y="4779246"/>
              <a:ext cx="6451913" cy="535759"/>
            </a:xfrm>
            <a:prstGeom prst="rect">
              <a:avLst/>
            </a:prstGeom>
            <a:noFill/>
            <a:ln>
              <a:noFill/>
            </a:ln>
          </p:spPr>
          <p:txBody>
            <a:bodyPr spcFirstLastPara="1" wrap="square" lIns="83800" tIns="41900" rIns="83800" bIns="41900" anchor="ctr" anchorCtr="0">
              <a:noAutofit/>
            </a:bodyPr>
            <a:lstStyle/>
            <a:p>
              <a:pPr marL="228600" marR="0" lvl="1" indent="-88900" algn="l" rtl="0">
                <a:lnSpc>
                  <a:spcPct val="90000"/>
                </a:lnSpc>
                <a:spcBef>
                  <a:spcPts val="0"/>
                </a:spcBef>
                <a:spcAft>
                  <a:spcPts val="0"/>
                </a:spcAft>
                <a:buClr>
                  <a:schemeClr val="dk1"/>
                </a:buClr>
                <a:buSzPts val="2200"/>
                <a:buFont typeface="Trebuchet MS"/>
                <a:buNone/>
              </a:pPr>
              <a:endParaRPr sz="2200" b="0" i="0" u="none" strike="noStrike" cap="none">
                <a:solidFill>
                  <a:schemeClr val="dk1"/>
                </a:solidFill>
                <a:latin typeface="Georgia"/>
                <a:ea typeface="Georgia"/>
                <a:cs typeface="Georgia"/>
                <a:sym typeface="Georgia"/>
              </a:endParaRPr>
            </a:p>
          </p:txBody>
        </p:sp>
        <p:sp>
          <p:nvSpPr>
            <p:cNvPr id="1688" name="Google Shape;1688;p138"/>
            <p:cNvSpPr/>
            <p:nvPr/>
          </p:nvSpPr>
          <p:spPr>
            <a:xfrm>
              <a:off x="0" y="4676047"/>
              <a:ext cx="3645504" cy="742156"/>
            </a:xfrm>
            <a:prstGeom prst="roundRect">
              <a:avLst>
                <a:gd name="adj" fmla="val 16667"/>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8"/>
            <p:cNvSpPr txBox="1"/>
            <p:nvPr/>
          </p:nvSpPr>
          <p:spPr>
            <a:xfrm>
              <a:off x="36229" y="4712276"/>
              <a:ext cx="3573046" cy="669698"/>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None/>
              </a:pPr>
              <a:r>
                <a:rPr lang="zh-TW" sz="2700">
                  <a:solidFill>
                    <a:schemeClr val="lt1"/>
                  </a:solidFill>
                  <a:latin typeface="Georgia"/>
                  <a:ea typeface="Georgia"/>
                  <a:cs typeface="Georgia"/>
                  <a:sym typeface="Georgia"/>
                </a:rPr>
                <a:t>其他(招生學校自訂)</a:t>
              </a:r>
              <a:endParaRPr sz="2700">
                <a:solidFill>
                  <a:schemeClr val="lt1"/>
                </a:solidFill>
                <a:latin typeface="Georgia"/>
                <a:ea typeface="Georgia"/>
                <a:cs typeface="Georgia"/>
                <a:sym typeface="Georgia"/>
              </a:endParaRPr>
            </a:p>
          </p:txBody>
        </p:sp>
      </p:grpSp>
      <p:sp>
        <p:nvSpPr>
          <p:cNvPr id="1690" name="Google Shape;1690;p138"/>
          <p:cNvSpPr/>
          <p:nvPr/>
        </p:nvSpPr>
        <p:spPr>
          <a:xfrm>
            <a:off x="4953869" y="6015726"/>
            <a:ext cx="6213567" cy="646331"/>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各招生學校訂定各項目積分採計</a:t>
            </a:r>
            <a:r>
              <a:rPr lang="zh-TW" sz="1800">
                <a:solidFill>
                  <a:srgbClr val="FF0000"/>
                </a:solidFill>
                <a:latin typeface="Georgia"/>
                <a:ea typeface="Georgia"/>
                <a:cs typeface="Georgia"/>
                <a:sym typeface="Georgia"/>
              </a:rPr>
              <a:t>權重</a:t>
            </a:r>
            <a:r>
              <a:rPr lang="zh-TW" sz="1800">
                <a:solidFill>
                  <a:srgbClr val="000000"/>
                </a:solidFill>
                <a:latin typeface="Georgia"/>
                <a:ea typeface="Georgia"/>
                <a:cs typeface="Georgia"/>
                <a:sym typeface="Georgia"/>
              </a:rPr>
              <a:t>及同分比序項目</a:t>
            </a:r>
            <a:r>
              <a:rPr lang="zh-TW" sz="1800">
                <a:solidFill>
                  <a:srgbClr val="FF0000"/>
                </a:solidFill>
                <a:latin typeface="Georgia"/>
                <a:ea typeface="Georgia"/>
                <a:cs typeface="Georgia"/>
                <a:sym typeface="Georgia"/>
              </a:rPr>
              <a:t>順序</a:t>
            </a:r>
            <a:r>
              <a:rPr lang="zh-TW" sz="1800">
                <a:solidFill>
                  <a:srgbClr val="000000"/>
                </a:solidFill>
                <a:latin typeface="Georgia"/>
                <a:ea typeface="Georgia"/>
                <a:cs typeface="Georgia"/>
                <a:sym typeface="Georgia"/>
              </a:rPr>
              <a:t>，依此計算各項目積分所得之超額比序總積分與分發順位。</a:t>
            </a:r>
            <a:endParaRPr sz="1800">
              <a:solidFill>
                <a:schemeClr val="dk1"/>
              </a:solidFill>
              <a:latin typeface="Georgia"/>
              <a:ea typeface="Georgia"/>
              <a:cs typeface="Georgia"/>
              <a:sym typeface="Georgi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139"/>
          <p:cNvSpPr txBox="1">
            <a:spLocks noGrp="1"/>
          </p:cNvSpPr>
          <p:nvPr>
            <p:ph type="title"/>
          </p:nvPr>
        </p:nvSpPr>
        <p:spPr>
          <a:xfrm>
            <a:off x="1095973" y="340941"/>
            <a:ext cx="10058400" cy="10829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113學年度五專聯免重點提醒</a:t>
            </a:r>
            <a:endParaRPr/>
          </a:p>
        </p:txBody>
      </p:sp>
      <p:sp>
        <p:nvSpPr>
          <p:cNvPr id="1697" name="Google Shape;1697;p139"/>
          <p:cNvSpPr/>
          <p:nvPr/>
        </p:nvSpPr>
        <p:spPr>
          <a:xfrm>
            <a:off x="1206137" y="1613823"/>
            <a:ext cx="9753600" cy="397031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高級中等學校各就學區免試入學及各區五專聯合免試入學可同時報名，但二者皆錄取時，</a:t>
            </a:r>
            <a:r>
              <a:rPr lang="zh-TW" sz="2800" b="1">
                <a:solidFill>
                  <a:srgbClr val="FF0000"/>
                </a:solidFill>
                <a:latin typeface="Georgia"/>
                <a:ea typeface="Georgia"/>
                <a:cs typeface="Georgia"/>
                <a:sym typeface="Georgia"/>
              </a:rPr>
              <a:t>僅能擇一</a:t>
            </a:r>
            <a:r>
              <a:rPr lang="zh-TW" sz="2800">
                <a:solidFill>
                  <a:srgbClr val="000000"/>
                </a:solidFill>
                <a:latin typeface="Georgia"/>
                <a:ea typeface="Georgia"/>
                <a:cs typeface="Georgia"/>
                <a:sym typeface="Georgia"/>
              </a:rPr>
              <a:t>報到。</a:t>
            </a:r>
            <a:endParaRPr sz="28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雖可同時報名多區之五專聯合免試入學，但各區招生學校現場登記分發日期皆訂於同一天辦理且須攜帶</a:t>
            </a:r>
            <a:r>
              <a:rPr lang="zh-TW" sz="2800" b="1">
                <a:solidFill>
                  <a:srgbClr val="00B050"/>
                </a:solidFill>
                <a:latin typeface="Georgia"/>
                <a:ea typeface="Georgia"/>
                <a:cs typeface="Georgia"/>
                <a:sym typeface="Georgia"/>
              </a:rPr>
              <a:t>學歷(力)證件正本</a:t>
            </a:r>
            <a:r>
              <a:rPr lang="zh-TW" sz="2800">
                <a:solidFill>
                  <a:srgbClr val="000000"/>
                </a:solidFill>
                <a:latin typeface="Georgia"/>
                <a:ea typeface="Georgia"/>
                <a:cs typeface="Georgia"/>
                <a:sym typeface="Georgia"/>
              </a:rPr>
              <a:t>，故同時被多區通知到現場時，僅能擇一所招生學校參加現場登記分發。</a:t>
            </a:r>
            <a:endParaRPr sz="28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請務必注意現場登記分發報到通知單寄送時間，若於</a:t>
            </a:r>
            <a:r>
              <a:rPr lang="zh-TW" sz="2800" b="1">
                <a:solidFill>
                  <a:srgbClr val="0070C0"/>
                </a:solidFill>
                <a:latin typeface="Georgia"/>
                <a:ea typeface="Georgia"/>
                <a:cs typeface="Georgia"/>
                <a:sym typeface="Georgia"/>
              </a:rPr>
              <a:t>113年7月8日(一)</a:t>
            </a:r>
            <a:r>
              <a:rPr lang="zh-TW" sz="2800">
                <a:solidFill>
                  <a:srgbClr val="000000"/>
                </a:solidFill>
                <a:latin typeface="Georgia"/>
                <a:ea typeface="Georgia"/>
                <a:cs typeface="Georgia"/>
                <a:sym typeface="Georgia"/>
              </a:rPr>
              <a:t>下午5時前尚未收到通知單，逕向</a:t>
            </a:r>
            <a:r>
              <a:rPr lang="zh-TW" sz="2800">
                <a:solidFill>
                  <a:srgbClr val="7030A0"/>
                </a:solidFill>
                <a:latin typeface="Georgia"/>
                <a:ea typeface="Georgia"/>
                <a:cs typeface="Georgia"/>
                <a:sym typeface="Georgia"/>
              </a:rPr>
              <a:t>各招生學校</a:t>
            </a:r>
            <a:r>
              <a:rPr lang="zh-TW" sz="2800">
                <a:solidFill>
                  <a:srgbClr val="000000"/>
                </a:solidFill>
                <a:latin typeface="Georgia"/>
                <a:ea typeface="Georgia"/>
                <a:cs typeface="Georgia"/>
                <a:sym typeface="Georgia"/>
              </a:rPr>
              <a:t>洽詢，並請於</a:t>
            </a:r>
            <a:r>
              <a:rPr lang="zh-TW" sz="2800" b="1">
                <a:solidFill>
                  <a:srgbClr val="0070C0"/>
                </a:solidFill>
                <a:latin typeface="Georgia"/>
                <a:ea typeface="Georgia"/>
                <a:cs typeface="Georgia"/>
                <a:sym typeface="Georgia"/>
              </a:rPr>
              <a:t>113年7月10日(三)</a:t>
            </a:r>
            <a:r>
              <a:rPr lang="zh-TW" sz="2800">
                <a:solidFill>
                  <a:srgbClr val="000000"/>
                </a:solidFill>
                <a:latin typeface="Georgia"/>
                <a:ea typeface="Georgia"/>
                <a:cs typeface="Georgia"/>
                <a:sym typeface="Georgia"/>
              </a:rPr>
              <a:t>準時前往參加現場分發。</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445301" y="1515649"/>
            <a:ext cx="8059871" cy="377684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國中教育會考</a:t>
            </a:r>
            <a:br>
              <a:rPr lang="zh-TW" sz="6600">
                <a:latin typeface="Georgia"/>
                <a:ea typeface="Georgia"/>
                <a:cs typeface="Georgia"/>
                <a:sym typeface="Georgia"/>
              </a:rPr>
            </a:br>
            <a:r>
              <a:rPr lang="zh-TW" sz="6600">
                <a:latin typeface="Georgia"/>
                <a:ea typeface="Georgia"/>
                <a:cs typeface="Georgia"/>
                <a:sym typeface="Georgia"/>
              </a:rPr>
              <a:t>為</a:t>
            </a:r>
            <a:r>
              <a:rPr lang="zh-TW" sz="6600">
                <a:solidFill>
                  <a:srgbClr val="FF0000"/>
                </a:solidFill>
                <a:latin typeface="Georgia"/>
                <a:ea typeface="Georgia"/>
                <a:cs typeface="Georgia"/>
                <a:sym typeface="Georgia"/>
              </a:rPr>
              <a:t>學力品質測驗</a:t>
            </a:r>
            <a:br>
              <a:rPr lang="zh-TW" sz="6600">
                <a:latin typeface="Georgia"/>
                <a:ea typeface="Georgia"/>
                <a:cs typeface="Georgia"/>
                <a:sym typeface="Georgia"/>
              </a:rPr>
            </a:br>
            <a:r>
              <a:rPr lang="zh-TW" sz="5400">
                <a:solidFill>
                  <a:srgbClr val="1C6294"/>
                </a:solidFill>
                <a:latin typeface="Georgia"/>
                <a:ea typeface="Georgia"/>
                <a:cs typeface="Georgia"/>
                <a:sym typeface="Georgia"/>
              </a:rPr>
              <a:t>所有國中九年級同學</a:t>
            </a:r>
            <a:br>
              <a:rPr lang="zh-TW" sz="5400">
                <a:solidFill>
                  <a:srgbClr val="1C6294"/>
                </a:solidFill>
                <a:latin typeface="Georgia"/>
                <a:ea typeface="Georgia"/>
                <a:cs typeface="Georgia"/>
                <a:sym typeface="Georgia"/>
              </a:rPr>
            </a:br>
            <a:r>
              <a:rPr lang="zh-TW" sz="5400">
                <a:solidFill>
                  <a:srgbClr val="1C6294"/>
                </a:solidFill>
                <a:latin typeface="Georgia"/>
                <a:ea typeface="Georgia"/>
                <a:cs typeface="Georgia"/>
                <a:sym typeface="Georgia"/>
              </a:rPr>
              <a:t>都必須參加國中教育會考</a:t>
            </a:r>
            <a:endParaRPr/>
          </a:p>
        </p:txBody>
      </p:sp>
      <p:pic>
        <p:nvPicPr>
          <p:cNvPr id="223" name="Google Shape;223;p16" descr="鉛筆"/>
          <p:cNvPicPr preferRelativeResize="0"/>
          <p:nvPr/>
        </p:nvPicPr>
        <p:blipFill rotWithShape="1">
          <a:blip r:embed="rId3">
            <a:alphaModFix/>
          </a:blip>
          <a:srcRect/>
          <a:stretch/>
        </p:blipFill>
        <p:spPr>
          <a:xfrm>
            <a:off x="5756293" y="2038570"/>
            <a:ext cx="649929" cy="64992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40"/>
          <p:cNvSpPr/>
          <p:nvPr/>
        </p:nvSpPr>
        <p:spPr>
          <a:xfrm rot="10800000">
            <a:off x="5048660" y="1051900"/>
            <a:ext cx="6936862" cy="2005926"/>
          </a:xfrm>
          <a:prstGeom prst="rightArrow">
            <a:avLst>
              <a:gd name="adj1" fmla="val 50000"/>
              <a:gd name="adj2" fmla="val 57964"/>
            </a:avLst>
          </a:prstGeom>
          <a:solidFill>
            <a:srgbClr val="F2F8FC"/>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04" name="Google Shape;1704;p140"/>
          <p:cNvSpPr txBox="1">
            <a:spLocks noGrp="1"/>
          </p:cNvSpPr>
          <p:nvPr>
            <p:ph type="title"/>
          </p:nvPr>
        </p:nvSpPr>
        <p:spPr>
          <a:xfrm>
            <a:off x="1292480" y="-48724"/>
            <a:ext cx="10058400" cy="10045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優免、聯免、完免比較</a:t>
            </a:r>
            <a:endParaRPr/>
          </a:p>
        </p:txBody>
      </p:sp>
      <p:sp>
        <p:nvSpPr>
          <p:cNvPr id="1705" name="Google Shape;1705;p140"/>
          <p:cNvSpPr/>
          <p:nvPr/>
        </p:nvSpPr>
        <p:spPr>
          <a:xfrm>
            <a:off x="295694" y="1195784"/>
            <a:ext cx="4546483" cy="1468757"/>
          </a:xfrm>
          <a:prstGeom prst="flowChartProcess">
            <a:avLst/>
          </a:prstGeom>
          <a:solidFill>
            <a:srgbClr val="F2F8F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342900" marR="0" lvl="0" indent="-241300" algn="l" rtl="0">
              <a:spcBef>
                <a:spcPts val="0"/>
              </a:spcBef>
              <a:spcAft>
                <a:spcPts val="0"/>
              </a:spcAft>
              <a:buClr>
                <a:schemeClr val="dk1"/>
              </a:buClr>
              <a:buSzPts val="1600"/>
              <a:buFont typeface="Noto Sans Symbols"/>
              <a:buNone/>
            </a:pPr>
            <a:endParaRPr sz="1600">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Microsoft JhengHei"/>
                <a:ea typeface="Microsoft JhengHei"/>
                <a:cs typeface="Microsoft JhengHei"/>
                <a:sym typeface="Microsoft JhengHei"/>
              </a:rPr>
              <a:t>五專優先免試入學之免試就學區為</a:t>
            </a:r>
            <a:r>
              <a:rPr lang="zh-TW" sz="1600" b="0" i="0" u="none" strike="noStrike" cap="none">
                <a:solidFill>
                  <a:srgbClr val="FF0000"/>
                </a:solidFill>
                <a:latin typeface="Microsoft JhengHei"/>
                <a:ea typeface="Microsoft JhengHei"/>
                <a:cs typeface="Microsoft JhengHei"/>
                <a:sym typeface="Microsoft JhengHei"/>
              </a:rPr>
              <a:t>全國一區</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chemeClr val="dk1"/>
              </a:solidFill>
              <a:latin typeface="Microsoft JhengHei"/>
              <a:ea typeface="Microsoft JhengHei"/>
              <a:cs typeface="Microsoft JhengHei"/>
              <a:sym typeface="Microsoft JhengHei"/>
            </a:endParaRPr>
          </a:p>
          <a:p>
            <a:pPr marL="342900" marR="0" lvl="0" indent="-342900" algn="l" rtl="0">
              <a:lnSpc>
                <a:spcPct val="125000"/>
              </a:lnSpc>
              <a:spcBef>
                <a:spcPts val="0"/>
              </a:spcBef>
              <a:spcAft>
                <a:spcPts val="0"/>
              </a:spcAft>
              <a:buClr>
                <a:schemeClr val="dk1"/>
              </a:buClr>
              <a:buSzPts val="1600"/>
              <a:buFont typeface="Noto Sans Symbols"/>
              <a:buChar char="✔"/>
            </a:pPr>
            <a:r>
              <a:rPr lang="zh-TW" sz="1600">
                <a:solidFill>
                  <a:schemeClr val="dk1"/>
                </a:solidFill>
                <a:latin typeface="Microsoft JhengHei"/>
                <a:ea typeface="Microsoft JhengHei"/>
                <a:cs typeface="Microsoft JhengHei"/>
                <a:sym typeface="Microsoft JhengHei"/>
              </a:rPr>
              <a:t>可依志向網路</a:t>
            </a:r>
            <a:r>
              <a:rPr lang="zh-TW" sz="1600">
                <a:solidFill>
                  <a:srgbClr val="FF0000"/>
                </a:solidFill>
                <a:latin typeface="Microsoft JhengHei"/>
                <a:ea typeface="Microsoft JhengHei"/>
                <a:cs typeface="Microsoft JhengHei"/>
                <a:sym typeface="Microsoft JhengHei"/>
              </a:rPr>
              <a:t>選填</a:t>
            </a:r>
            <a:r>
              <a:rPr lang="zh-TW" sz="1600">
                <a:solidFill>
                  <a:schemeClr val="dk1"/>
                </a:solidFill>
                <a:latin typeface="Microsoft JhengHei"/>
                <a:ea typeface="Microsoft JhengHei"/>
                <a:cs typeface="Microsoft JhengHei"/>
                <a:sym typeface="Microsoft JhengHei"/>
              </a:rPr>
              <a:t>30個校科（組）為</a:t>
            </a:r>
            <a:r>
              <a:rPr lang="zh-TW" sz="1600">
                <a:solidFill>
                  <a:srgbClr val="FF0000"/>
                </a:solidFill>
                <a:latin typeface="Microsoft JhengHei"/>
                <a:ea typeface="Microsoft JhengHei"/>
                <a:cs typeface="Microsoft JhengHei"/>
                <a:sym typeface="Microsoft JhengHei"/>
              </a:rPr>
              <a:t>志願</a:t>
            </a:r>
            <a:r>
              <a:rPr lang="zh-TW" sz="1600">
                <a:solidFill>
                  <a:schemeClr val="dk1"/>
                </a:solidFill>
                <a:latin typeface="Microsoft JhengHei"/>
                <a:ea typeface="Microsoft JhengHei"/>
                <a:cs typeface="Microsoft JhengHei"/>
                <a:sym typeface="Microsoft JhengHei"/>
              </a:rPr>
              <a:t>，經由招生委員會以電腦</a:t>
            </a:r>
            <a:r>
              <a:rPr lang="zh-TW" sz="1600">
                <a:solidFill>
                  <a:srgbClr val="FF0000"/>
                </a:solidFill>
                <a:latin typeface="Microsoft JhengHei"/>
                <a:ea typeface="Microsoft JhengHei"/>
                <a:cs typeface="Microsoft JhengHei"/>
                <a:sym typeface="Microsoft JhengHei"/>
              </a:rPr>
              <a:t>統一分發</a:t>
            </a:r>
            <a:r>
              <a:rPr lang="zh-TW" sz="1600">
                <a:solidFill>
                  <a:schemeClr val="dk1"/>
                </a:solidFill>
                <a:latin typeface="Microsoft JhengHei"/>
                <a:ea typeface="Microsoft JhengHei"/>
                <a:cs typeface="Microsoft JhengHei"/>
                <a:sym typeface="Microsoft JhengHei"/>
              </a:rPr>
              <a:t>。</a:t>
            </a:r>
            <a:endParaRPr sz="1600">
              <a:solidFill>
                <a:schemeClr val="dk1"/>
              </a:solidFill>
              <a:latin typeface="Microsoft JhengHei"/>
              <a:ea typeface="Microsoft JhengHei"/>
              <a:cs typeface="Microsoft JhengHei"/>
              <a:sym typeface="Microsoft JhengHei"/>
            </a:endParaRPr>
          </a:p>
        </p:txBody>
      </p:sp>
      <p:sp>
        <p:nvSpPr>
          <p:cNvPr id="1706" name="Google Shape;1706;p140"/>
          <p:cNvSpPr/>
          <p:nvPr/>
        </p:nvSpPr>
        <p:spPr>
          <a:xfrm>
            <a:off x="295694" y="3046806"/>
            <a:ext cx="4556314" cy="2046304"/>
          </a:xfrm>
          <a:prstGeom prst="flowChartProcess">
            <a:avLst/>
          </a:prstGeom>
          <a:solidFill>
            <a:srgbClr val="E5FFF2"/>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342900" marR="0" lvl="1" indent="-215900" algn="l" rtl="0">
              <a:lnSpc>
                <a:spcPct val="125000"/>
              </a:lnSpc>
              <a:spcBef>
                <a:spcPts val="0"/>
              </a:spcBef>
              <a:spcAft>
                <a:spcPts val="0"/>
              </a:spcAft>
              <a:buClr>
                <a:schemeClr val="dk1"/>
              </a:buClr>
              <a:buSzPts val="2000"/>
              <a:buFont typeface="Noto Sans Symbols"/>
              <a:buNone/>
            </a:pPr>
            <a:endParaRPr sz="2000" b="0" i="0" u="none" strike="noStrike" cap="none">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Microsoft JhengHei"/>
                <a:ea typeface="Microsoft JhengHei"/>
                <a:cs typeface="Microsoft JhengHei"/>
                <a:sym typeface="Microsoft JhengHei"/>
              </a:rPr>
              <a:t>全國一區，分北、中、南三個招生委員會辦理。學生可分別向北、中、南區聯合免試入學招生委員會報名，但</a:t>
            </a:r>
            <a:r>
              <a:rPr lang="zh-TW" sz="1600" b="0" i="0" u="none" strike="noStrike" cap="none">
                <a:solidFill>
                  <a:srgbClr val="FF0000"/>
                </a:solidFill>
                <a:latin typeface="Microsoft JhengHei"/>
                <a:ea typeface="Microsoft JhengHei"/>
                <a:cs typeface="Microsoft JhengHei"/>
                <a:sym typeface="Microsoft JhengHei"/>
              </a:rPr>
              <a:t>各區</a:t>
            </a:r>
            <a:r>
              <a:rPr lang="zh-TW" sz="1600" b="0" i="0" u="none" strike="noStrike" cap="none">
                <a:solidFill>
                  <a:schemeClr val="dk1"/>
                </a:solidFill>
                <a:latin typeface="Microsoft JhengHei"/>
                <a:ea typeface="Microsoft JhengHei"/>
                <a:cs typeface="Microsoft JhengHei"/>
                <a:sym typeface="Microsoft JhengHei"/>
              </a:rPr>
              <a:t>限選擇</a:t>
            </a:r>
            <a:r>
              <a:rPr lang="zh-TW" sz="1600" b="0" i="0" u="none" strike="noStrike" cap="none">
                <a:solidFill>
                  <a:srgbClr val="FF0000"/>
                </a:solidFill>
                <a:latin typeface="Microsoft JhengHei"/>
                <a:ea typeface="Microsoft JhengHei"/>
                <a:cs typeface="Microsoft JhengHei"/>
                <a:sym typeface="Microsoft JhengHei"/>
              </a:rPr>
              <a:t>一所五專招生學校</a:t>
            </a:r>
            <a:r>
              <a:rPr lang="zh-TW" sz="1600" b="0" i="0" u="none" strike="noStrike" cap="none">
                <a:solidFill>
                  <a:schemeClr val="dk1"/>
                </a:solidFill>
                <a:latin typeface="Microsoft JhengHei"/>
                <a:ea typeface="Microsoft JhengHei"/>
                <a:cs typeface="Microsoft JhengHei"/>
                <a:sym typeface="Microsoft JhengHei"/>
              </a:rPr>
              <a:t>申請。</a:t>
            </a:r>
            <a:endParaRPr sz="1600" b="0"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rgbClr val="FF0000"/>
                </a:solidFill>
                <a:latin typeface="Microsoft JhengHei"/>
                <a:ea typeface="Microsoft JhengHei"/>
                <a:cs typeface="Microsoft JhengHei"/>
                <a:sym typeface="Microsoft JhengHei"/>
              </a:rPr>
              <a:t>現場登記分發報到</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rgbClr val="FF0000"/>
              </a:solidFill>
              <a:latin typeface="Microsoft JhengHei"/>
              <a:ea typeface="Microsoft JhengHei"/>
              <a:cs typeface="Microsoft JhengHei"/>
              <a:sym typeface="Microsoft JhengHei"/>
            </a:endParaRPr>
          </a:p>
          <a:p>
            <a:pPr marL="342900" marR="0" lvl="1" indent="-203200" algn="l" rtl="0">
              <a:lnSpc>
                <a:spcPct val="125000"/>
              </a:lnSpc>
              <a:spcBef>
                <a:spcPts val="0"/>
              </a:spcBef>
              <a:spcAft>
                <a:spcPts val="0"/>
              </a:spcAft>
              <a:buClr>
                <a:schemeClr val="dk1"/>
              </a:buClr>
              <a:buSzPts val="2200"/>
              <a:buFont typeface="Noto Sans Symbols"/>
              <a:buNone/>
            </a:pPr>
            <a:endParaRPr sz="2200" b="0" i="0" u="none" strike="noStrike" cap="none">
              <a:solidFill>
                <a:schemeClr val="dk1"/>
              </a:solidFill>
              <a:latin typeface="Microsoft JhengHei"/>
              <a:ea typeface="Microsoft JhengHei"/>
              <a:cs typeface="Microsoft JhengHei"/>
              <a:sym typeface="Microsoft JhengHei"/>
            </a:endParaRPr>
          </a:p>
        </p:txBody>
      </p:sp>
      <p:sp>
        <p:nvSpPr>
          <p:cNvPr id="1707" name="Google Shape;1707;p140"/>
          <p:cNvSpPr/>
          <p:nvPr/>
        </p:nvSpPr>
        <p:spPr>
          <a:xfrm>
            <a:off x="442473" y="935015"/>
            <a:ext cx="2952328" cy="528623"/>
          </a:xfrm>
          <a:prstGeom prst="flowChartProcess">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優先免試</a:t>
            </a:r>
            <a:endParaRPr/>
          </a:p>
        </p:txBody>
      </p:sp>
      <p:sp>
        <p:nvSpPr>
          <p:cNvPr id="1708" name="Google Shape;1708;p140"/>
          <p:cNvSpPr/>
          <p:nvPr/>
        </p:nvSpPr>
        <p:spPr>
          <a:xfrm>
            <a:off x="442473" y="2730981"/>
            <a:ext cx="2952328" cy="513653"/>
          </a:xfrm>
          <a:prstGeom prst="flowChartProcess">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聯合免試</a:t>
            </a:r>
            <a:endParaRPr/>
          </a:p>
        </p:txBody>
      </p:sp>
      <p:sp>
        <p:nvSpPr>
          <p:cNvPr id="1709" name="Google Shape;1709;p140"/>
          <p:cNvSpPr/>
          <p:nvPr/>
        </p:nvSpPr>
        <p:spPr>
          <a:xfrm>
            <a:off x="5933564" y="1664930"/>
            <a:ext cx="62289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若學生對於「</a:t>
            </a:r>
            <a:r>
              <a:rPr lang="zh-TW" sz="1800">
                <a:solidFill>
                  <a:srgbClr val="FF0000"/>
                </a:solidFill>
                <a:latin typeface="Georgia"/>
                <a:ea typeface="Georgia"/>
                <a:cs typeface="Georgia"/>
                <a:sym typeface="Georgia"/>
              </a:rPr>
              <a:t>科組</a:t>
            </a:r>
            <a:r>
              <a:rPr lang="zh-TW" sz="1800">
                <a:solidFill>
                  <a:srgbClr val="000000"/>
                </a:solidFill>
                <a:latin typeface="Georgia"/>
                <a:ea typeface="Georgia"/>
                <a:cs typeface="Georgia"/>
                <a:sym typeface="Georgia"/>
              </a:rPr>
              <a:t>」的需求較為明確，則建議可以參加五專</a:t>
            </a:r>
            <a:r>
              <a:rPr lang="zh-TW" sz="1800">
                <a:solidFill>
                  <a:srgbClr val="FF0000"/>
                </a:solidFill>
                <a:latin typeface="Georgia"/>
                <a:ea typeface="Georgia"/>
                <a:cs typeface="Georgia"/>
                <a:sym typeface="Georgia"/>
              </a:rPr>
              <a:t>優先免試入學</a:t>
            </a:r>
            <a:r>
              <a:rPr lang="zh-TW" sz="1800">
                <a:solidFill>
                  <a:srgbClr val="000000"/>
                </a:solidFill>
                <a:latin typeface="Georgia"/>
                <a:ea typeface="Georgia"/>
                <a:cs typeface="Georgia"/>
                <a:sym typeface="Georgia"/>
              </a:rPr>
              <a:t>，全國不分區，可選填30個志願。</a:t>
            </a:r>
            <a:endParaRPr sz="1800">
              <a:solidFill>
                <a:schemeClr val="dk1"/>
              </a:solidFill>
              <a:latin typeface="Georgia"/>
              <a:ea typeface="Georgia"/>
              <a:cs typeface="Georgia"/>
              <a:sym typeface="Georgia"/>
            </a:endParaRPr>
          </a:p>
        </p:txBody>
      </p:sp>
      <p:sp>
        <p:nvSpPr>
          <p:cNvPr id="1710" name="Google Shape;1710;p140"/>
          <p:cNvSpPr/>
          <p:nvPr/>
        </p:nvSpPr>
        <p:spPr>
          <a:xfrm flipH="1">
            <a:off x="4899724" y="3165979"/>
            <a:ext cx="7105462" cy="1892712"/>
          </a:xfrm>
          <a:prstGeom prst="rightArrow">
            <a:avLst>
              <a:gd name="adj1" fmla="val 50000"/>
              <a:gd name="adj2" fmla="val 50000"/>
            </a:avLst>
          </a:prstGeom>
          <a:solidFill>
            <a:srgbClr val="E5FFF2"/>
          </a:solidFill>
          <a:ln w="127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11" name="Google Shape;1711;p140"/>
          <p:cNvSpPr/>
          <p:nvPr/>
        </p:nvSpPr>
        <p:spPr>
          <a:xfrm>
            <a:off x="6115664" y="3648436"/>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rgbClr val="000000"/>
                </a:solidFill>
                <a:latin typeface="Georgia"/>
                <a:ea typeface="Georgia"/>
                <a:cs typeface="Georgia"/>
                <a:sym typeface="Georgia"/>
              </a:rPr>
              <a:t>若</a:t>
            </a:r>
            <a:r>
              <a:rPr lang="zh-TW" sz="1800">
                <a:solidFill>
                  <a:schemeClr val="dk1"/>
                </a:solidFill>
                <a:latin typeface="Trebuchet MS"/>
                <a:ea typeface="Trebuchet MS"/>
                <a:cs typeface="Trebuchet MS"/>
                <a:sym typeface="Trebuchet MS"/>
              </a:rPr>
              <a:t>學生對於「</a:t>
            </a:r>
            <a:r>
              <a:rPr lang="zh-TW" sz="1800">
                <a:solidFill>
                  <a:srgbClr val="FF0000"/>
                </a:solidFill>
                <a:latin typeface="Trebuchet MS"/>
                <a:ea typeface="Trebuchet MS"/>
                <a:cs typeface="Trebuchet MS"/>
                <a:sym typeface="Trebuchet MS"/>
              </a:rPr>
              <a:t>學校</a:t>
            </a:r>
            <a:r>
              <a:rPr lang="zh-TW" sz="1800">
                <a:solidFill>
                  <a:schemeClr val="dk1"/>
                </a:solidFill>
                <a:latin typeface="Trebuchet MS"/>
                <a:ea typeface="Trebuchet MS"/>
                <a:cs typeface="Trebuchet MS"/>
                <a:sym typeface="Trebuchet MS"/>
              </a:rPr>
              <a:t>」的需求較為明確，則建議可以參加五專</a:t>
            </a:r>
            <a:r>
              <a:rPr lang="zh-TW" sz="1800">
                <a:solidFill>
                  <a:srgbClr val="FF0000"/>
                </a:solidFill>
                <a:latin typeface="Trebuchet MS"/>
                <a:ea typeface="Trebuchet MS"/>
                <a:cs typeface="Trebuchet MS"/>
                <a:sym typeface="Trebuchet MS"/>
              </a:rPr>
              <a:t>聯合免試入學</a:t>
            </a:r>
            <a:r>
              <a:rPr lang="zh-TW" sz="1800">
                <a:solidFill>
                  <a:schemeClr val="dk1"/>
                </a:solidFill>
                <a:latin typeface="Trebuchet MS"/>
                <a:ea typeface="Trebuchet MS"/>
                <a:cs typeface="Trebuchet MS"/>
                <a:sym typeface="Trebuchet MS"/>
              </a:rPr>
              <a:t>，鎖定志願學校，該校所有招生科組皆可撕榜。</a:t>
            </a:r>
            <a:endParaRPr sz="1800">
              <a:solidFill>
                <a:schemeClr val="dk1"/>
              </a:solidFill>
              <a:latin typeface="Georgia"/>
              <a:ea typeface="Georgia"/>
              <a:cs typeface="Georgia"/>
              <a:sym typeface="Georgia"/>
            </a:endParaRPr>
          </a:p>
        </p:txBody>
      </p:sp>
      <p:sp>
        <p:nvSpPr>
          <p:cNvPr id="1712" name="Google Shape;1712;p140"/>
          <p:cNvSpPr/>
          <p:nvPr/>
        </p:nvSpPr>
        <p:spPr>
          <a:xfrm>
            <a:off x="285863" y="5545394"/>
            <a:ext cx="4556314" cy="1052052"/>
          </a:xfrm>
          <a:prstGeom prst="flowChartProcess">
            <a:avLst/>
          </a:prstGeom>
          <a:solidFill>
            <a:srgbClr val="CCCCFF"/>
          </a:solidFill>
          <a:ln w="9525" cap="flat" cmpd="sng">
            <a:solidFill>
              <a:srgbClr val="6600CC"/>
            </a:solidFill>
            <a:prstDash val="solid"/>
            <a:round/>
            <a:headEnd type="none" w="sm" len="sm"/>
            <a:tailEnd type="none" w="sm" len="sm"/>
          </a:ln>
        </p:spPr>
        <p:txBody>
          <a:bodyPr spcFirstLastPara="1" wrap="square" lIns="91425" tIns="45700" rIns="91425" bIns="45700" anchor="ctr" anchorCtr="0">
            <a:noAutofit/>
          </a:bodyPr>
          <a:lstStyle/>
          <a:p>
            <a:pPr marL="342900" marR="0" lvl="1" indent="-215900" algn="l" rtl="0">
              <a:lnSpc>
                <a:spcPct val="125000"/>
              </a:lnSpc>
              <a:spcBef>
                <a:spcPts val="0"/>
              </a:spcBef>
              <a:spcAft>
                <a:spcPts val="0"/>
              </a:spcAft>
              <a:buClr>
                <a:schemeClr val="dk1"/>
              </a:buClr>
              <a:buSzPts val="2000"/>
              <a:buFont typeface="Noto Sans Symbols"/>
              <a:buNone/>
            </a:pPr>
            <a:endParaRPr sz="2000" b="0" i="0" u="none" strike="noStrike" cap="none">
              <a:solidFill>
                <a:schemeClr val="dk1"/>
              </a:solidFill>
              <a:latin typeface="Trebuchet MS"/>
              <a:ea typeface="Trebuchet MS"/>
              <a:cs typeface="Trebuchet MS"/>
              <a:sym typeface="Trebuchet MS"/>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chemeClr val="dk1"/>
                </a:solidFill>
                <a:latin typeface="Trebuchet MS"/>
                <a:ea typeface="Trebuchet MS"/>
                <a:cs typeface="Trebuchet MS"/>
                <a:sym typeface="Trebuchet MS"/>
              </a:rPr>
              <a:t>不限學校、地區，但限1校1科組</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125000"/>
              </a:lnSpc>
              <a:spcBef>
                <a:spcPts val="0"/>
              </a:spcBef>
              <a:spcAft>
                <a:spcPts val="0"/>
              </a:spcAft>
              <a:buClr>
                <a:schemeClr val="dk1"/>
              </a:buClr>
              <a:buSzPts val="1600"/>
              <a:buFont typeface="Noto Sans Symbols"/>
              <a:buChar char="✔"/>
            </a:pPr>
            <a:r>
              <a:rPr lang="zh-TW" sz="1600" b="0" i="0" u="none" strike="noStrike" cap="none">
                <a:solidFill>
                  <a:srgbClr val="FF0000"/>
                </a:solidFill>
                <a:latin typeface="Microsoft JhengHei"/>
                <a:ea typeface="Microsoft JhengHei"/>
                <a:cs typeface="Microsoft JhengHei"/>
                <a:sym typeface="Microsoft JhengHei"/>
              </a:rPr>
              <a:t>現場登記分發報到。</a:t>
            </a:r>
            <a:endParaRPr sz="1600" b="0" i="0" u="none" strike="noStrike" cap="none">
              <a:solidFill>
                <a:srgbClr val="FF0000"/>
              </a:solidFill>
              <a:latin typeface="Microsoft JhengHei"/>
              <a:ea typeface="Microsoft JhengHei"/>
              <a:cs typeface="Microsoft JhengHei"/>
              <a:sym typeface="Microsoft JhengHei"/>
            </a:endParaRPr>
          </a:p>
          <a:p>
            <a:pPr marL="342900" marR="0" lvl="1" indent="-203200" algn="l" rtl="0">
              <a:lnSpc>
                <a:spcPct val="125000"/>
              </a:lnSpc>
              <a:spcBef>
                <a:spcPts val="0"/>
              </a:spcBef>
              <a:spcAft>
                <a:spcPts val="0"/>
              </a:spcAft>
              <a:buClr>
                <a:schemeClr val="dk1"/>
              </a:buClr>
              <a:buSzPts val="2200"/>
              <a:buFont typeface="Noto Sans Symbols"/>
              <a:buNone/>
            </a:pPr>
            <a:endParaRPr sz="2200" b="0" i="0" u="none" strike="noStrike" cap="none">
              <a:solidFill>
                <a:schemeClr val="dk1"/>
              </a:solidFill>
              <a:latin typeface="Microsoft JhengHei"/>
              <a:ea typeface="Microsoft JhengHei"/>
              <a:cs typeface="Microsoft JhengHei"/>
              <a:sym typeface="Microsoft JhengHei"/>
            </a:endParaRPr>
          </a:p>
        </p:txBody>
      </p:sp>
      <p:sp>
        <p:nvSpPr>
          <p:cNvPr id="1713" name="Google Shape;1713;p140"/>
          <p:cNvSpPr/>
          <p:nvPr/>
        </p:nvSpPr>
        <p:spPr>
          <a:xfrm>
            <a:off x="442473" y="5152571"/>
            <a:ext cx="2952328" cy="513653"/>
          </a:xfrm>
          <a:prstGeom prst="flowChartProcess">
            <a:avLst/>
          </a:prstGeom>
          <a:solidFill>
            <a:srgbClr val="9999FF"/>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完全免試</a:t>
            </a:r>
            <a:endParaRPr sz="3200">
              <a:solidFill>
                <a:schemeClr val="lt1"/>
              </a:solidFill>
              <a:latin typeface="Microsoft JhengHei"/>
              <a:ea typeface="Microsoft JhengHei"/>
              <a:cs typeface="Microsoft JhengHei"/>
              <a:sym typeface="Microsoft JhengHei"/>
            </a:endParaRPr>
          </a:p>
        </p:txBody>
      </p:sp>
      <p:sp>
        <p:nvSpPr>
          <p:cNvPr id="1714" name="Google Shape;1714;p140"/>
          <p:cNvSpPr/>
          <p:nvPr/>
        </p:nvSpPr>
        <p:spPr>
          <a:xfrm flipH="1">
            <a:off x="5150448" y="5147183"/>
            <a:ext cx="6953062" cy="1646904"/>
          </a:xfrm>
          <a:prstGeom prst="rightArrow">
            <a:avLst>
              <a:gd name="adj1" fmla="val 50000"/>
              <a:gd name="adj2" fmla="val 50000"/>
            </a:avLst>
          </a:prstGeom>
          <a:solidFill>
            <a:srgbClr val="CCCCFF"/>
          </a:solidFill>
          <a:ln w="12700" cap="flat" cmpd="sng">
            <a:solidFill>
              <a:srgbClr val="6600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15" name="Google Shape;1715;p140"/>
          <p:cNvSpPr/>
          <p:nvPr/>
        </p:nvSpPr>
        <p:spPr>
          <a:xfrm>
            <a:off x="6066503" y="5587626"/>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若學生對於「</a:t>
            </a:r>
            <a:r>
              <a:rPr lang="zh-TW" sz="1800">
                <a:solidFill>
                  <a:srgbClr val="FF0000"/>
                </a:solidFill>
                <a:latin typeface="Trebuchet MS"/>
                <a:ea typeface="Trebuchet MS"/>
                <a:cs typeface="Trebuchet MS"/>
                <a:sym typeface="Trebuchet MS"/>
              </a:rPr>
              <a:t>就近入學</a:t>
            </a:r>
            <a:r>
              <a:rPr lang="zh-TW" sz="1800">
                <a:solidFill>
                  <a:schemeClr val="dk1"/>
                </a:solidFill>
                <a:latin typeface="Trebuchet MS"/>
                <a:ea typeface="Trebuchet MS"/>
                <a:cs typeface="Trebuchet MS"/>
                <a:sym typeface="Trebuchet MS"/>
              </a:rPr>
              <a:t>」的需求較為明確，則可參加五專</a:t>
            </a:r>
            <a:r>
              <a:rPr lang="zh-TW" sz="1800">
                <a:solidFill>
                  <a:srgbClr val="FF0000"/>
                </a:solidFill>
                <a:latin typeface="Trebuchet MS"/>
                <a:ea typeface="Trebuchet MS"/>
                <a:cs typeface="Trebuchet MS"/>
                <a:sym typeface="Trebuchet MS"/>
              </a:rPr>
              <a:t>完全免試入學</a:t>
            </a:r>
            <a:r>
              <a:rPr lang="zh-TW" sz="1800">
                <a:solidFill>
                  <a:schemeClr val="dk1"/>
                </a:solidFill>
                <a:latin typeface="Trebuchet MS"/>
                <a:ea typeface="Trebuchet MS"/>
                <a:cs typeface="Trebuchet MS"/>
                <a:sym typeface="Trebuchet MS"/>
              </a:rPr>
              <a:t>， 選擇離家近的學校報名。 </a:t>
            </a:r>
            <a:endParaRPr sz="1800">
              <a:solidFill>
                <a:schemeClr val="dk1"/>
              </a:solidFill>
              <a:latin typeface="Georgia"/>
              <a:ea typeface="Georgia"/>
              <a:cs typeface="Georgia"/>
              <a:sym typeface="Georgia"/>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141"/>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其他五專招生管道</a:t>
            </a:r>
            <a:endParaRPr/>
          </a:p>
        </p:txBody>
      </p:sp>
      <p:sp>
        <p:nvSpPr>
          <p:cNvPr id="1722" name="Google Shape;1722;p141"/>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42"/>
          <p:cNvSpPr txBox="1">
            <a:spLocks noGrp="1"/>
          </p:cNvSpPr>
          <p:nvPr>
            <p:ph type="title"/>
          </p:nvPr>
        </p:nvSpPr>
        <p:spPr>
          <a:xfrm>
            <a:off x="1069848" y="484632"/>
            <a:ext cx="10058400"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五專免試續招</a:t>
            </a:r>
            <a:endParaRPr/>
          </a:p>
        </p:txBody>
      </p:sp>
      <p:sp>
        <p:nvSpPr>
          <p:cNvPr id="1729" name="Google Shape;1729;p142"/>
          <p:cNvSpPr/>
          <p:nvPr/>
        </p:nvSpPr>
        <p:spPr>
          <a:xfrm>
            <a:off x="1820090" y="1647821"/>
            <a:ext cx="8800013" cy="353943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經五專優先免試入學及各區五專聯合免試入學招生後，仍有招生名額之五專招生學校得經教育部核准辦理續招，</a:t>
            </a:r>
            <a:r>
              <a:rPr lang="zh-TW" sz="2800" b="1">
                <a:solidFill>
                  <a:srgbClr val="000000"/>
                </a:solidFill>
                <a:latin typeface="Georgia"/>
                <a:ea typeface="Georgia"/>
                <a:cs typeface="Georgia"/>
                <a:sym typeface="Georgia"/>
              </a:rPr>
              <a:t>分發作業由五專續招學校自行訂定之招生規定辦理</a:t>
            </a:r>
            <a:r>
              <a:rPr lang="zh-TW" sz="2800">
                <a:solidFill>
                  <a:srgbClr val="000000"/>
                </a:solidFill>
                <a:latin typeface="Georgia"/>
                <a:ea typeface="Georgia"/>
                <a:cs typeface="Georgia"/>
                <a:sym typeface="Georgia"/>
              </a:rPr>
              <a:t>。</a:t>
            </a:r>
            <a:endParaRPr sz="2800">
              <a:solidFill>
                <a:srgbClr val="000000"/>
              </a:solidFill>
              <a:latin typeface="Georgia"/>
              <a:ea typeface="Georgia"/>
              <a:cs typeface="Georgia"/>
              <a:sym typeface="Georgia"/>
            </a:endParaRPr>
          </a:p>
          <a:p>
            <a:pPr marL="457200" marR="0" lvl="0" indent="-45720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各校辦理五專免試續招時間，</a:t>
            </a:r>
            <a:r>
              <a:rPr lang="zh-TW" sz="2800">
                <a:solidFill>
                  <a:srgbClr val="FF0000"/>
                </a:solidFill>
                <a:latin typeface="Georgia"/>
                <a:ea typeface="Georgia"/>
                <a:cs typeface="Georgia"/>
                <a:sym typeface="Georgia"/>
              </a:rPr>
              <a:t>與高級中等學校相同時間</a:t>
            </a:r>
            <a:r>
              <a:rPr lang="zh-TW" sz="2800">
                <a:solidFill>
                  <a:srgbClr val="000000"/>
                </a:solidFill>
                <a:latin typeface="Georgia"/>
                <a:ea typeface="Georgia"/>
                <a:cs typeface="Georgia"/>
                <a:sym typeface="Georgia"/>
              </a:rPr>
              <a:t>開始辦理，有意報名者可至</a:t>
            </a:r>
            <a:r>
              <a:rPr lang="zh-TW" sz="2800" b="1">
                <a:solidFill>
                  <a:srgbClr val="0070C0"/>
                </a:solidFill>
                <a:latin typeface="Georgia"/>
                <a:ea typeface="Georgia"/>
                <a:cs typeface="Georgia"/>
                <a:sym typeface="Georgia"/>
              </a:rPr>
              <a:t>技專校院招生策略委員會</a:t>
            </a:r>
            <a:r>
              <a:rPr lang="zh-TW" sz="2800">
                <a:solidFill>
                  <a:srgbClr val="000000"/>
                </a:solidFill>
                <a:latin typeface="Georgia"/>
                <a:ea typeface="Georgia"/>
                <a:cs typeface="Georgia"/>
                <a:sym typeface="Georgia"/>
              </a:rPr>
              <a:t>網站(</a:t>
            </a:r>
            <a:r>
              <a:rPr lang="zh-TW" sz="2800">
                <a:solidFill>
                  <a:srgbClr val="0070C0"/>
                </a:solidFill>
                <a:latin typeface="Georgia"/>
                <a:ea typeface="Georgia"/>
                <a:cs typeface="Georgia"/>
                <a:sym typeface="Georgia"/>
              </a:rPr>
              <a:t>http://www.techadmi.edu.tw</a:t>
            </a:r>
            <a:r>
              <a:rPr lang="zh-TW" sz="2800">
                <a:solidFill>
                  <a:srgbClr val="000000"/>
                </a:solidFill>
                <a:latin typeface="Georgia"/>
                <a:ea typeface="Georgia"/>
                <a:cs typeface="Georgia"/>
                <a:sym typeface="Georgia"/>
              </a:rPr>
              <a:t>)查詢招生學校科組名額等資訊。</a:t>
            </a:r>
            <a:endParaRPr sz="2800">
              <a:solidFill>
                <a:schemeClr val="dk1"/>
              </a:solidFill>
              <a:latin typeface="Georgia"/>
              <a:ea typeface="Georgia"/>
              <a:cs typeface="Georgia"/>
              <a:sym typeface="Georgia"/>
            </a:endParaRPr>
          </a:p>
        </p:txBody>
      </p:sp>
      <p:pic>
        <p:nvPicPr>
          <p:cNvPr id="1730" name="Google Shape;1730;p142" descr="救護車"/>
          <p:cNvPicPr preferRelativeResize="0"/>
          <p:nvPr/>
        </p:nvPicPr>
        <p:blipFill rotWithShape="1">
          <a:blip r:embed="rId3">
            <a:alphaModFix/>
          </a:blip>
          <a:srcRect/>
          <a:stretch/>
        </p:blipFill>
        <p:spPr>
          <a:xfrm>
            <a:off x="516669" y="5187251"/>
            <a:ext cx="1303421" cy="1303421"/>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43"/>
          <p:cNvSpPr txBox="1">
            <a:spLocks noGrp="1"/>
          </p:cNvSpPr>
          <p:nvPr>
            <p:ph type="title"/>
          </p:nvPr>
        </p:nvSpPr>
        <p:spPr>
          <a:xfrm>
            <a:off x="1069848" y="484632"/>
            <a:ext cx="10058400" cy="939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特色招生甄選入學(七年一貫制)</a:t>
            </a:r>
            <a:endParaRPr>
              <a:latin typeface="Georgia"/>
              <a:ea typeface="Georgia"/>
              <a:cs typeface="Georgia"/>
              <a:sym typeface="Georgia"/>
            </a:endParaRPr>
          </a:p>
        </p:txBody>
      </p:sp>
      <p:sp>
        <p:nvSpPr>
          <p:cNvPr id="1737" name="Google Shape;1737;p143"/>
          <p:cNvSpPr txBox="1"/>
          <p:nvPr/>
        </p:nvSpPr>
        <p:spPr>
          <a:xfrm>
            <a:off x="1711235" y="1423851"/>
            <a:ext cx="8399417" cy="5159829"/>
          </a:xfrm>
          <a:prstGeom prst="rect">
            <a:avLst/>
          </a:prstGeom>
          <a:noFill/>
          <a:ln>
            <a:noFill/>
          </a:ln>
        </p:spPr>
        <p:txBody>
          <a:bodyPr spcFirstLastPara="1" wrap="square" lIns="91425" tIns="45700" rIns="91425" bIns="45700" anchor="t" anchorCtr="0">
            <a:noAutofit/>
          </a:bodyPr>
          <a:lstStyle/>
          <a:p>
            <a:pPr marL="352425" marR="0" lvl="0" indent="-352425" algn="just" rtl="0">
              <a:lnSpc>
                <a:spcPct val="90000"/>
              </a:lnSpc>
              <a:spcBef>
                <a:spcPts val="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七年一貫制為特殊的藝術類科教育學制，學生修業期間</a:t>
            </a:r>
            <a:r>
              <a:rPr lang="zh-TW" sz="2800" b="1">
                <a:solidFill>
                  <a:srgbClr val="0070C0"/>
                </a:solidFill>
                <a:latin typeface="Microsoft JhengHei"/>
                <a:ea typeface="Microsoft JhengHei"/>
                <a:cs typeface="Microsoft JhengHei"/>
                <a:sym typeface="Microsoft JhengHei"/>
              </a:rPr>
              <a:t>前5年視同五專生</a:t>
            </a:r>
            <a:r>
              <a:rPr lang="zh-TW" sz="2800">
                <a:solidFill>
                  <a:schemeClr val="dk1"/>
                </a:solidFill>
                <a:latin typeface="Microsoft JhengHei"/>
                <a:ea typeface="Microsoft JhengHei"/>
                <a:cs typeface="Microsoft JhengHei"/>
                <a:sym typeface="Microsoft JhengHei"/>
              </a:rPr>
              <a:t>，五年級在校生成績及格者，應參加</a:t>
            </a:r>
            <a:r>
              <a:rPr lang="zh-TW" sz="2800" b="1">
                <a:solidFill>
                  <a:schemeClr val="dk1"/>
                </a:solidFill>
                <a:latin typeface="Microsoft JhengHei"/>
                <a:ea typeface="Microsoft JhengHei"/>
                <a:cs typeface="Microsoft JhengHei"/>
                <a:sym typeface="Microsoft JhengHei"/>
              </a:rPr>
              <a:t>公開升級甄試</a:t>
            </a:r>
            <a:r>
              <a:rPr lang="zh-TW" sz="2800">
                <a:solidFill>
                  <a:schemeClr val="dk1"/>
                </a:solidFill>
                <a:latin typeface="Microsoft JhengHei"/>
                <a:ea typeface="Microsoft JhengHei"/>
                <a:cs typeface="Microsoft JhengHei"/>
                <a:sym typeface="Microsoft JhengHei"/>
              </a:rPr>
              <a:t>；通過甄試者得直升並繼續後2年大學部(二技)學業。</a:t>
            </a:r>
            <a:endParaRPr sz="2800">
              <a:solidFill>
                <a:schemeClr val="dk1"/>
              </a:solidFill>
              <a:latin typeface="Microsoft JhengHei"/>
              <a:ea typeface="Microsoft JhengHei"/>
              <a:cs typeface="Microsoft JhengHei"/>
              <a:sym typeface="Microsoft JhengHei"/>
            </a:endParaRPr>
          </a:p>
          <a:p>
            <a:pPr marL="352425" marR="0" lvl="0" indent="-352425" algn="just"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未參加或未通過升級甄試者，由學校視其修業情形，發給</a:t>
            </a:r>
            <a:r>
              <a:rPr lang="zh-TW" sz="2800">
                <a:solidFill>
                  <a:srgbClr val="00B050"/>
                </a:solidFill>
                <a:latin typeface="Microsoft JhengHei"/>
                <a:ea typeface="Microsoft JhengHei"/>
                <a:cs typeface="Microsoft JhengHei"/>
                <a:sym typeface="Microsoft JhengHei"/>
              </a:rPr>
              <a:t>修業證明</a:t>
            </a:r>
            <a:r>
              <a:rPr lang="zh-TW" sz="2800">
                <a:solidFill>
                  <a:schemeClr val="dk1"/>
                </a:solidFill>
                <a:latin typeface="Microsoft JhengHei"/>
                <a:ea typeface="Microsoft JhengHei"/>
                <a:cs typeface="Microsoft JhengHei"/>
                <a:sym typeface="Microsoft JhengHei"/>
              </a:rPr>
              <a:t>或</a:t>
            </a:r>
            <a:r>
              <a:rPr lang="zh-TW" sz="2800">
                <a:solidFill>
                  <a:srgbClr val="00B050"/>
                </a:solidFill>
                <a:latin typeface="Microsoft JhengHei"/>
                <a:ea typeface="Microsoft JhengHei"/>
                <a:cs typeface="Microsoft JhengHei"/>
                <a:sym typeface="Microsoft JhengHei"/>
              </a:rPr>
              <a:t>五專副學士學位</a:t>
            </a:r>
            <a:r>
              <a:rPr lang="zh-TW" sz="2800">
                <a:solidFill>
                  <a:schemeClr val="dk1"/>
                </a:solidFill>
                <a:latin typeface="Microsoft JhengHei"/>
                <a:ea typeface="Microsoft JhengHei"/>
                <a:cs typeface="Microsoft JhengHei"/>
                <a:sym typeface="Microsoft JhengHei"/>
              </a:rPr>
              <a:t>證書</a:t>
            </a:r>
            <a:endParaRPr sz="2800">
              <a:solidFill>
                <a:schemeClr val="dk1"/>
              </a:solidFill>
              <a:latin typeface="Microsoft JhengHei"/>
              <a:ea typeface="Microsoft JhengHei"/>
              <a:cs typeface="Microsoft JhengHei"/>
              <a:sym typeface="Microsoft JhengHei"/>
            </a:endParaRPr>
          </a:p>
          <a:p>
            <a:pPr marL="352425" marR="0" lvl="0" indent="-352425" algn="just"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學生完成七年一貫制學業，成績及格者，授予</a:t>
            </a:r>
            <a:r>
              <a:rPr lang="zh-TW" sz="2800">
                <a:solidFill>
                  <a:srgbClr val="FF66CC"/>
                </a:solidFill>
                <a:latin typeface="Microsoft JhengHei"/>
                <a:ea typeface="Microsoft JhengHei"/>
                <a:cs typeface="Microsoft JhengHei"/>
                <a:sym typeface="Microsoft JhengHei"/>
              </a:rPr>
              <a:t>藝術學學士學位</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12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招生學校：</a:t>
            </a:r>
            <a:br>
              <a:rPr lang="zh-TW" sz="2800">
                <a:solidFill>
                  <a:schemeClr val="dk1"/>
                </a:solidFill>
                <a:latin typeface="Microsoft JhengHei"/>
                <a:ea typeface="Microsoft JhengHei"/>
                <a:cs typeface="Microsoft JhengHei"/>
                <a:sym typeface="Microsoft JhengHei"/>
              </a:rPr>
            </a:br>
            <a:r>
              <a:rPr lang="zh-TW" sz="3200" b="1">
                <a:solidFill>
                  <a:schemeClr val="dk1"/>
                </a:solidFill>
                <a:latin typeface="Microsoft JhengHei"/>
                <a:ea typeface="Microsoft JhengHei"/>
                <a:cs typeface="Microsoft JhengHei"/>
                <a:sym typeface="Microsoft JhengHei"/>
              </a:rPr>
              <a:t>臺南應用科技大學</a:t>
            </a:r>
            <a:endParaRPr sz="3200" b="1">
              <a:solidFill>
                <a:schemeClr val="dk1"/>
              </a:solidFill>
              <a:latin typeface="Microsoft JhengHei"/>
              <a:ea typeface="Microsoft JhengHei"/>
              <a:cs typeface="Microsoft JhengHei"/>
              <a:sym typeface="Microsoft JhengHei"/>
            </a:endParaRPr>
          </a:p>
        </p:txBody>
      </p:sp>
      <p:sp>
        <p:nvSpPr>
          <p:cNvPr id="1738" name="Google Shape;1738;p143"/>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pic>
        <p:nvPicPr>
          <p:cNvPr id="1739" name="Google Shape;1739;p143" descr="藝術家"/>
          <p:cNvPicPr preferRelativeResize="0"/>
          <p:nvPr/>
        </p:nvPicPr>
        <p:blipFill rotWithShape="1">
          <a:blip r:embed="rId3">
            <a:alphaModFix/>
          </a:blip>
          <a:srcRect/>
          <a:stretch/>
        </p:blipFill>
        <p:spPr>
          <a:xfrm>
            <a:off x="494016" y="5351850"/>
            <a:ext cx="1151663" cy="1151663"/>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144"/>
          <p:cNvSpPr txBox="1">
            <a:spLocks noGrp="1"/>
          </p:cNvSpPr>
          <p:nvPr>
            <p:ph type="title"/>
          </p:nvPr>
        </p:nvSpPr>
        <p:spPr>
          <a:xfrm>
            <a:off x="1256224" y="140093"/>
            <a:ext cx="10058400" cy="1161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其他特殊專班招生</a:t>
            </a:r>
            <a:endParaRPr/>
          </a:p>
        </p:txBody>
      </p:sp>
      <p:sp>
        <p:nvSpPr>
          <p:cNvPr id="1746" name="Google Shape;1746;p144"/>
          <p:cNvSpPr txBox="1"/>
          <p:nvPr/>
        </p:nvSpPr>
        <p:spPr>
          <a:xfrm>
            <a:off x="1711235" y="1423851"/>
            <a:ext cx="8399417" cy="5159829"/>
          </a:xfrm>
          <a:prstGeom prst="rect">
            <a:avLst/>
          </a:prstGeom>
          <a:noFill/>
          <a:ln>
            <a:noFill/>
          </a:ln>
        </p:spPr>
        <p:txBody>
          <a:bodyPr spcFirstLastPara="1" wrap="square" lIns="91425" tIns="45700" rIns="91425" bIns="45700" anchor="t" anchorCtr="0">
            <a:noAutofit/>
          </a:bodyPr>
          <a:lstStyle/>
          <a:p>
            <a:pPr marL="352425" marR="0" lvl="0" indent="-179705" algn="l" rtl="0">
              <a:lnSpc>
                <a:spcPct val="90000"/>
              </a:lnSpc>
              <a:spcBef>
                <a:spcPts val="0"/>
              </a:spcBef>
              <a:spcAft>
                <a:spcPts val="0"/>
              </a:spcAft>
              <a:buClr>
                <a:schemeClr val="dk1"/>
              </a:buClr>
              <a:buSzPts val="2720"/>
              <a:buFont typeface="Noto Sans Symbols"/>
              <a:buNone/>
            </a:pPr>
            <a:endParaRPr sz="3200" b="1">
              <a:solidFill>
                <a:schemeClr val="dk1"/>
              </a:solidFill>
              <a:latin typeface="Microsoft JhengHei"/>
              <a:ea typeface="Microsoft JhengHei"/>
              <a:cs typeface="Microsoft JhengHei"/>
              <a:sym typeface="Microsoft JhengHei"/>
            </a:endParaRPr>
          </a:p>
        </p:txBody>
      </p:sp>
      <p:sp>
        <p:nvSpPr>
          <p:cNvPr id="1747" name="Google Shape;1747;p144"/>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grpSp>
        <p:nvGrpSpPr>
          <p:cNvPr id="1748" name="Google Shape;1748;p144"/>
          <p:cNvGrpSpPr/>
          <p:nvPr/>
        </p:nvGrpSpPr>
        <p:grpSpPr>
          <a:xfrm>
            <a:off x="496676" y="1341474"/>
            <a:ext cx="11274846" cy="4862919"/>
            <a:chOff x="1376" y="0"/>
            <a:chExt cx="11274846" cy="4862919"/>
          </a:xfrm>
        </p:grpSpPr>
        <p:sp>
          <p:nvSpPr>
            <p:cNvPr id="1749" name="Google Shape;1749;p144"/>
            <p:cNvSpPr/>
            <p:nvPr/>
          </p:nvSpPr>
          <p:spPr>
            <a:xfrm>
              <a:off x="1376"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4"/>
            <p:cNvSpPr txBox="1"/>
            <p:nvPr/>
          </p:nvSpPr>
          <p:spPr>
            <a:xfrm>
              <a:off x="1376" y="0"/>
              <a:ext cx="3579316" cy="145887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1">
                  <a:solidFill>
                    <a:schemeClr val="dk1"/>
                  </a:solidFill>
                  <a:latin typeface="Trebuchet MS"/>
                  <a:ea typeface="Trebuchet MS"/>
                  <a:cs typeface="Trebuchet MS"/>
                  <a:sym typeface="Trebuchet MS"/>
                </a:rPr>
                <a:t>德育護理健康學院</a:t>
              </a:r>
              <a:br>
                <a:rPr lang="zh-TW" sz="2200" b="1">
                  <a:solidFill>
                    <a:schemeClr val="dk1"/>
                  </a:solidFill>
                  <a:latin typeface="Trebuchet MS"/>
                  <a:ea typeface="Trebuchet MS"/>
                  <a:cs typeface="Trebuchet MS"/>
                  <a:sym typeface="Trebuchet MS"/>
                </a:rPr>
              </a:br>
              <a:r>
                <a:rPr lang="zh-TW" sz="2200">
                  <a:solidFill>
                    <a:schemeClr val="dk1"/>
                  </a:solidFill>
                  <a:latin typeface="Trebuchet MS"/>
                  <a:ea typeface="Trebuchet MS"/>
                  <a:cs typeface="Trebuchet MS"/>
                  <a:sym typeface="Trebuchet MS"/>
                </a:rPr>
                <a:t>澎湖地區五專護理科</a:t>
              </a:r>
              <a:br>
                <a:rPr lang="zh-TW" sz="2200">
                  <a:solidFill>
                    <a:schemeClr val="dk1"/>
                  </a:solidFill>
                  <a:latin typeface="Trebuchet MS"/>
                  <a:ea typeface="Trebuchet MS"/>
                  <a:cs typeface="Trebuchet MS"/>
                  <a:sym typeface="Trebuchet MS"/>
                </a:rPr>
              </a:br>
              <a:r>
                <a:rPr lang="zh-TW" sz="2200">
                  <a:solidFill>
                    <a:schemeClr val="dk1"/>
                  </a:solidFill>
                  <a:latin typeface="Trebuchet MS"/>
                  <a:ea typeface="Trebuchet MS"/>
                  <a:cs typeface="Trebuchet MS"/>
                  <a:sym typeface="Trebuchet MS"/>
                </a:rPr>
                <a:t>單獨招生</a:t>
              </a:r>
              <a:endParaRPr sz="2200">
                <a:solidFill>
                  <a:schemeClr val="dk1"/>
                </a:solidFill>
                <a:latin typeface="Georgia"/>
                <a:ea typeface="Georgia"/>
                <a:cs typeface="Georgia"/>
                <a:sym typeface="Georgia"/>
              </a:endParaRPr>
            </a:p>
          </p:txBody>
        </p:sp>
        <p:sp>
          <p:nvSpPr>
            <p:cNvPr id="1751" name="Google Shape;1751;p144"/>
            <p:cNvSpPr/>
            <p:nvPr/>
          </p:nvSpPr>
          <p:spPr>
            <a:xfrm>
              <a:off x="359308"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4"/>
            <p:cNvSpPr txBox="1"/>
            <p:nvPr/>
          </p:nvSpPr>
          <p:spPr>
            <a:xfrm>
              <a:off x="443176" y="1542743"/>
              <a:ext cx="2695717" cy="2993161"/>
            </a:xfrm>
            <a:prstGeom prst="rect">
              <a:avLst/>
            </a:prstGeom>
            <a:noFill/>
            <a:ln>
              <a:noFill/>
            </a:ln>
          </p:spPr>
          <p:txBody>
            <a:bodyPr spcFirstLastPara="1" wrap="square" lIns="50800" tIns="38100" rIns="50800" bIns="3810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澎湖縣公私立國民中學應屆或非應屆畢業生，或具同等學力資格者</a:t>
              </a:r>
              <a:endParaRPr sz="2000">
                <a:solidFill>
                  <a:schemeClr val="lt1"/>
                </a:solidFill>
                <a:latin typeface="Trebuchet MS"/>
                <a:ea typeface="Trebuchet MS"/>
                <a:cs typeface="Trebuchet MS"/>
                <a:sym typeface="Trebuchet MS"/>
              </a:endParaRPr>
            </a:p>
            <a:p>
              <a:pPr marL="0" marR="0" lvl="0" indent="0" algn="l" rtl="0">
                <a:lnSpc>
                  <a:spcPct val="90000"/>
                </a:lnSpc>
                <a:spcBef>
                  <a:spcPts val="700"/>
                </a:spcBef>
                <a:spcAft>
                  <a:spcPts val="0"/>
                </a:spcAft>
                <a:buNone/>
              </a:pPr>
              <a:r>
                <a:rPr lang="zh-TW" sz="2000">
                  <a:solidFill>
                    <a:schemeClr val="lt1"/>
                  </a:solidFill>
                  <a:latin typeface="Trebuchet MS"/>
                  <a:ea typeface="Trebuchet MS"/>
                  <a:cs typeface="Trebuchet MS"/>
                  <a:sym typeface="Trebuchet MS"/>
                </a:rPr>
                <a:t>五專畢業後需留在澎湖縣醫療機構服務者，服務年限4年(</a:t>
              </a:r>
              <a:r>
                <a:rPr lang="zh-TW" sz="2000" b="1">
                  <a:solidFill>
                    <a:srgbClr val="FF0000"/>
                  </a:solidFill>
                  <a:latin typeface="Trebuchet MS"/>
                  <a:ea typeface="Trebuchet MS"/>
                  <a:cs typeface="Trebuchet MS"/>
                  <a:sym typeface="Trebuchet MS"/>
                </a:rPr>
                <a:t>依教育部核准後實施</a:t>
              </a:r>
              <a:r>
                <a:rPr lang="zh-TW" sz="2000">
                  <a:solidFill>
                    <a:schemeClr val="lt1"/>
                  </a:solidFill>
                  <a:latin typeface="Trebuchet MS"/>
                  <a:ea typeface="Trebuchet MS"/>
                  <a:cs typeface="Trebuchet MS"/>
                  <a:sym typeface="Trebuchet MS"/>
                </a:rPr>
                <a:t>)</a:t>
              </a:r>
              <a:endParaRPr sz="2000">
                <a:solidFill>
                  <a:srgbClr val="FF0000"/>
                </a:solidFill>
                <a:latin typeface="Trebuchet MS"/>
                <a:ea typeface="Trebuchet MS"/>
                <a:cs typeface="Trebuchet MS"/>
                <a:sym typeface="Trebuchet MS"/>
              </a:endParaRPr>
            </a:p>
          </p:txBody>
        </p:sp>
        <p:sp>
          <p:nvSpPr>
            <p:cNvPr id="1753" name="Google Shape;1753;p144"/>
            <p:cNvSpPr/>
            <p:nvPr/>
          </p:nvSpPr>
          <p:spPr>
            <a:xfrm>
              <a:off x="3849141"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4"/>
            <p:cNvSpPr txBox="1"/>
            <p:nvPr/>
          </p:nvSpPr>
          <p:spPr>
            <a:xfrm>
              <a:off x="3849141" y="0"/>
              <a:ext cx="3579316" cy="145887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dk1"/>
                  </a:solidFill>
                  <a:latin typeface="Trebuchet MS"/>
                  <a:ea typeface="Trebuchet MS"/>
                  <a:cs typeface="Trebuchet MS"/>
                  <a:sym typeface="Trebuchet MS"/>
                </a:rPr>
                <a:t>慈濟科技大學</a:t>
              </a:r>
              <a:br>
                <a:rPr lang="zh-TW" sz="2400" b="1">
                  <a:solidFill>
                    <a:schemeClr val="dk1"/>
                  </a:solidFill>
                  <a:latin typeface="Trebuchet MS"/>
                  <a:ea typeface="Trebuchet MS"/>
                  <a:cs typeface="Trebuchet MS"/>
                  <a:sym typeface="Trebuchet MS"/>
                </a:rPr>
              </a:br>
              <a:r>
                <a:rPr lang="zh-TW" sz="2000">
                  <a:solidFill>
                    <a:schemeClr val="dk1"/>
                  </a:solidFill>
                  <a:latin typeface="Trebuchet MS"/>
                  <a:ea typeface="Trebuchet MS"/>
                  <a:cs typeface="Trebuchet MS"/>
                  <a:sym typeface="Trebuchet MS"/>
                </a:rPr>
                <a:t>衛生福利部玉里醫院五專護理科花東專班獎助生單獨招生</a:t>
              </a:r>
              <a:endParaRPr sz="2000">
                <a:solidFill>
                  <a:schemeClr val="dk1"/>
                </a:solidFill>
                <a:latin typeface="Georgia"/>
                <a:ea typeface="Georgia"/>
                <a:cs typeface="Georgia"/>
                <a:sym typeface="Georgia"/>
              </a:endParaRPr>
            </a:p>
          </p:txBody>
        </p:sp>
        <p:sp>
          <p:nvSpPr>
            <p:cNvPr id="1755" name="Google Shape;1755;p144"/>
            <p:cNvSpPr/>
            <p:nvPr/>
          </p:nvSpPr>
          <p:spPr>
            <a:xfrm>
              <a:off x="4207073"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4"/>
            <p:cNvSpPr txBox="1"/>
            <p:nvPr/>
          </p:nvSpPr>
          <p:spPr>
            <a:xfrm>
              <a:off x="4290941" y="1542743"/>
              <a:ext cx="2695717" cy="2993161"/>
            </a:xfrm>
            <a:prstGeom prst="rect">
              <a:avLst/>
            </a:prstGeom>
            <a:noFill/>
            <a:ln>
              <a:noFill/>
            </a:ln>
          </p:spPr>
          <p:txBody>
            <a:bodyPr spcFirstLastPara="1" wrap="square" lIns="50800" tIns="38100" rIns="50800" bIns="38100" anchor="ctr" anchorCtr="0">
              <a:noAutofit/>
            </a:bodyPr>
            <a:lstStyle/>
            <a:p>
              <a:pPr marL="0" marR="0" lvl="0" indent="0" algn="l" rtl="0">
                <a:lnSpc>
                  <a:spcPct val="90000"/>
                </a:lnSpc>
                <a:spcBef>
                  <a:spcPts val="0"/>
                </a:spcBef>
                <a:spcAft>
                  <a:spcPts val="0"/>
                </a:spcAft>
                <a:buNone/>
              </a:pPr>
              <a:r>
                <a:rPr lang="zh-TW" sz="2000">
                  <a:solidFill>
                    <a:schemeClr val="lt1"/>
                  </a:solidFill>
                  <a:latin typeface="Trebuchet MS"/>
                  <a:ea typeface="Trebuchet MS"/>
                  <a:cs typeface="Trebuchet MS"/>
                  <a:sym typeface="Trebuchet MS"/>
                </a:rPr>
                <a:t>限設籍在臺東或花蓮地區</a:t>
              </a:r>
              <a:endParaRPr sz="2000">
                <a:solidFill>
                  <a:schemeClr val="lt1"/>
                </a:solidFill>
                <a:latin typeface="Trebuchet MS"/>
                <a:ea typeface="Trebuchet MS"/>
                <a:cs typeface="Trebuchet MS"/>
                <a:sym typeface="Trebuchet MS"/>
              </a:endParaRPr>
            </a:p>
            <a:p>
              <a:pPr marL="0" marR="0" lvl="0" indent="0" algn="l" rtl="0">
                <a:lnSpc>
                  <a:spcPct val="90000"/>
                </a:lnSpc>
                <a:spcBef>
                  <a:spcPts val="700"/>
                </a:spcBef>
                <a:spcAft>
                  <a:spcPts val="0"/>
                </a:spcAft>
                <a:buNone/>
              </a:pPr>
              <a:r>
                <a:rPr lang="zh-TW" sz="2000">
                  <a:solidFill>
                    <a:schemeClr val="lt1"/>
                  </a:solidFill>
                  <a:latin typeface="Trebuchet MS"/>
                  <a:ea typeface="Trebuchet MS"/>
                  <a:cs typeface="Trebuchet MS"/>
                  <a:sym typeface="Trebuchet MS"/>
                </a:rPr>
                <a:t>在校期間由衛生福利部玉里醫院提供學雜費獎助金，畢業後在該醫院服務</a:t>
              </a:r>
              <a:endParaRPr sz="2000">
                <a:solidFill>
                  <a:schemeClr val="lt1"/>
                </a:solidFill>
                <a:latin typeface="Georgia"/>
                <a:ea typeface="Georgia"/>
                <a:cs typeface="Georgia"/>
                <a:sym typeface="Georgia"/>
              </a:endParaRPr>
            </a:p>
          </p:txBody>
        </p:sp>
        <p:sp>
          <p:nvSpPr>
            <p:cNvPr id="1757" name="Google Shape;1757;p144"/>
            <p:cNvSpPr/>
            <p:nvPr/>
          </p:nvSpPr>
          <p:spPr>
            <a:xfrm>
              <a:off x="7696906" y="0"/>
              <a:ext cx="3579316"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4"/>
            <p:cNvSpPr txBox="1"/>
            <p:nvPr/>
          </p:nvSpPr>
          <p:spPr>
            <a:xfrm>
              <a:off x="7696906" y="0"/>
              <a:ext cx="3579316" cy="145887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b="1">
                  <a:solidFill>
                    <a:schemeClr val="dk1"/>
                  </a:solidFill>
                  <a:latin typeface="Georgia"/>
                  <a:ea typeface="Georgia"/>
                  <a:cs typeface="Georgia"/>
                  <a:sym typeface="Georgia"/>
                </a:rPr>
                <a:t>馬偕醫護管理專科學校</a:t>
              </a:r>
              <a:br>
                <a:rPr lang="zh-TW" sz="2200" b="1">
                  <a:solidFill>
                    <a:schemeClr val="dk1"/>
                  </a:solidFill>
                  <a:latin typeface="Georgia"/>
                  <a:ea typeface="Georgia"/>
                  <a:cs typeface="Georgia"/>
                  <a:sym typeface="Georgia"/>
                </a:rPr>
              </a:br>
              <a:r>
                <a:rPr lang="zh-TW" sz="2000" b="1">
                  <a:solidFill>
                    <a:schemeClr val="dk1"/>
                  </a:solidFill>
                  <a:latin typeface="Georgia"/>
                  <a:ea typeface="Georgia"/>
                  <a:cs typeface="Georgia"/>
                  <a:sym typeface="Georgia"/>
                </a:rPr>
                <a:t>東部地區</a:t>
              </a:r>
              <a:r>
                <a:rPr lang="zh-TW" sz="2000">
                  <a:solidFill>
                    <a:schemeClr val="dk1"/>
                  </a:solidFill>
                  <a:latin typeface="Georgia"/>
                  <a:ea typeface="Georgia"/>
                  <a:cs typeface="Georgia"/>
                  <a:sym typeface="Georgia"/>
                </a:rPr>
                <a:t>五專護理科</a:t>
              </a:r>
              <a:br>
                <a:rPr lang="zh-TW" sz="2000">
                  <a:solidFill>
                    <a:schemeClr val="dk1"/>
                  </a:solidFill>
                  <a:latin typeface="Georgia"/>
                  <a:ea typeface="Georgia"/>
                  <a:cs typeface="Georgia"/>
                  <a:sym typeface="Georgia"/>
                </a:rPr>
              </a:br>
              <a:r>
                <a:rPr lang="zh-TW" sz="2000">
                  <a:solidFill>
                    <a:schemeClr val="dk1"/>
                  </a:solidFill>
                  <a:latin typeface="Georgia"/>
                  <a:ea typeface="Georgia"/>
                  <a:cs typeface="Georgia"/>
                  <a:sym typeface="Georgia"/>
                </a:rPr>
                <a:t>獎助生甄選入學招生</a:t>
              </a:r>
              <a:endParaRPr/>
            </a:p>
          </p:txBody>
        </p:sp>
        <p:sp>
          <p:nvSpPr>
            <p:cNvPr id="1759" name="Google Shape;1759;p144"/>
            <p:cNvSpPr/>
            <p:nvPr/>
          </p:nvSpPr>
          <p:spPr>
            <a:xfrm>
              <a:off x="8054838" y="1458875"/>
              <a:ext cx="2863453"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4"/>
            <p:cNvSpPr txBox="1"/>
            <p:nvPr/>
          </p:nvSpPr>
          <p:spPr>
            <a:xfrm>
              <a:off x="8138706" y="1542743"/>
              <a:ext cx="2695717" cy="2993161"/>
            </a:xfrm>
            <a:prstGeom prst="rect">
              <a:avLst/>
            </a:prstGeom>
            <a:noFill/>
            <a:ln>
              <a:noFill/>
            </a:ln>
          </p:spPr>
          <p:txBody>
            <a:bodyPr spcFirstLastPara="1" wrap="square" lIns="45700" tIns="34275" rIns="45700" bIns="34275" anchor="ctr" anchorCtr="0">
              <a:noAutofit/>
            </a:bodyPr>
            <a:lstStyle/>
            <a:p>
              <a:pPr marL="0" marR="0" lvl="0" indent="0" algn="l" rtl="0">
                <a:lnSpc>
                  <a:spcPct val="90000"/>
                </a:lnSpc>
                <a:spcBef>
                  <a:spcPts val="0"/>
                </a:spcBef>
                <a:spcAft>
                  <a:spcPts val="0"/>
                </a:spcAft>
                <a:buNone/>
              </a:pPr>
              <a:r>
                <a:rPr lang="zh-TW" sz="1800">
                  <a:solidFill>
                    <a:schemeClr val="lt1"/>
                  </a:solidFill>
                  <a:latin typeface="Trebuchet MS"/>
                  <a:ea typeface="Trebuchet MS"/>
                  <a:cs typeface="Trebuchet MS"/>
                  <a:sym typeface="Trebuchet MS"/>
                </a:rPr>
                <a:t>限設籍在臺東或花蓮地區</a:t>
              </a:r>
              <a:br>
                <a:rPr lang="zh-TW" sz="1800">
                  <a:solidFill>
                    <a:schemeClr val="lt1"/>
                  </a:solidFill>
                  <a:latin typeface="Trebuchet MS"/>
                  <a:ea typeface="Trebuchet MS"/>
                  <a:cs typeface="Trebuchet MS"/>
                  <a:sym typeface="Trebuchet MS"/>
                </a:rPr>
              </a:br>
              <a:r>
                <a:rPr lang="zh-TW" sz="1800">
                  <a:solidFill>
                    <a:schemeClr val="lt1"/>
                  </a:solidFill>
                  <a:latin typeface="Trebuchet MS"/>
                  <a:ea typeface="Trebuchet MS"/>
                  <a:cs typeface="Trebuchet MS"/>
                  <a:sym typeface="Trebuchet MS"/>
                </a:rPr>
                <a:t>在校期間由台東馬偕紀念醫院、台東基督教醫院及花蓮門諾醫院提供學雜費獎助金，畢業後在以上醫院服務，其服務年限</a:t>
              </a:r>
              <a:r>
                <a:rPr lang="zh-TW" sz="1800">
                  <a:solidFill>
                    <a:srgbClr val="FF0000"/>
                  </a:solidFill>
                  <a:latin typeface="Trebuchet MS"/>
                  <a:ea typeface="Trebuchet MS"/>
                  <a:cs typeface="Trebuchet MS"/>
                  <a:sym typeface="Trebuchet MS"/>
                </a:rPr>
                <a:t>依獎助金支領年限</a:t>
              </a:r>
              <a:r>
                <a:rPr lang="zh-TW" sz="1800">
                  <a:solidFill>
                    <a:schemeClr val="lt1"/>
                  </a:solidFill>
                  <a:latin typeface="Trebuchet MS"/>
                  <a:ea typeface="Trebuchet MS"/>
                  <a:cs typeface="Trebuchet MS"/>
                  <a:sym typeface="Trebuchet MS"/>
                </a:rPr>
                <a:t>而定</a:t>
              </a:r>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45"/>
          <p:cNvSpPr txBox="1"/>
          <p:nvPr/>
        </p:nvSpPr>
        <p:spPr>
          <a:xfrm>
            <a:off x="1256224" y="140093"/>
            <a:ext cx="10058400" cy="116128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Georgia"/>
              <a:buNone/>
            </a:pPr>
            <a:r>
              <a:rPr lang="zh-TW" sz="4800" b="1" cap="none">
                <a:latin typeface="Georgia"/>
                <a:ea typeface="Georgia"/>
                <a:cs typeface="Georgia"/>
                <a:sym typeface="Georgia"/>
              </a:rPr>
              <a:t>其他特殊專班招生</a:t>
            </a:r>
            <a:endParaRPr sz="4800" b="1" cap="none">
              <a:latin typeface="Georgia"/>
              <a:ea typeface="Georgia"/>
              <a:cs typeface="Georgia"/>
              <a:sym typeface="Georgia"/>
            </a:endParaRPr>
          </a:p>
        </p:txBody>
      </p:sp>
      <p:grpSp>
        <p:nvGrpSpPr>
          <p:cNvPr id="1767" name="Google Shape;1767;p145"/>
          <p:cNvGrpSpPr/>
          <p:nvPr/>
        </p:nvGrpSpPr>
        <p:grpSpPr>
          <a:xfrm>
            <a:off x="500944" y="1341474"/>
            <a:ext cx="11266311" cy="4862919"/>
            <a:chOff x="5644" y="0"/>
            <a:chExt cx="11266311" cy="4862919"/>
          </a:xfrm>
        </p:grpSpPr>
        <p:sp>
          <p:nvSpPr>
            <p:cNvPr id="1768" name="Google Shape;1768;p145"/>
            <p:cNvSpPr/>
            <p:nvPr/>
          </p:nvSpPr>
          <p:spPr>
            <a:xfrm>
              <a:off x="5644" y="0"/>
              <a:ext cx="5429547"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5"/>
            <p:cNvSpPr txBox="1"/>
            <p:nvPr/>
          </p:nvSpPr>
          <p:spPr>
            <a:xfrm>
              <a:off x="5644" y="0"/>
              <a:ext cx="5429547" cy="145887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dk1"/>
                  </a:solidFill>
                  <a:latin typeface="Georgia"/>
                  <a:ea typeface="Georgia"/>
                  <a:cs typeface="Georgia"/>
                  <a:sym typeface="Georgia"/>
                </a:rPr>
                <a:t>國立臺南護理專科學校</a:t>
              </a:r>
              <a:br>
                <a:rPr lang="zh-TW" sz="2400" b="1">
                  <a:solidFill>
                    <a:schemeClr val="dk1"/>
                  </a:solidFill>
                  <a:latin typeface="Georgia"/>
                  <a:ea typeface="Georgia"/>
                  <a:cs typeface="Georgia"/>
                  <a:sym typeface="Georgia"/>
                </a:rPr>
              </a:br>
              <a:r>
                <a:rPr lang="zh-TW" sz="2200">
                  <a:solidFill>
                    <a:schemeClr val="dk1"/>
                  </a:solidFill>
                  <a:latin typeface="Georgia"/>
                  <a:ea typeface="Georgia"/>
                  <a:cs typeface="Georgia"/>
                  <a:sym typeface="Georgia"/>
                </a:rPr>
                <a:t>五專老人事業服務科原住民</a:t>
              </a:r>
              <a:br>
                <a:rPr lang="zh-TW" sz="2200">
                  <a:solidFill>
                    <a:schemeClr val="dk1"/>
                  </a:solidFill>
                  <a:latin typeface="Georgia"/>
                  <a:ea typeface="Georgia"/>
                  <a:cs typeface="Georgia"/>
                  <a:sym typeface="Georgia"/>
                </a:rPr>
              </a:br>
              <a:r>
                <a:rPr lang="zh-TW" sz="2200">
                  <a:solidFill>
                    <a:schemeClr val="dk1"/>
                  </a:solidFill>
                  <a:latin typeface="Georgia"/>
                  <a:ea typeface="Georgia"/>
                  <a:cs typeface="Georgia"/>
                  <a:sym typeface="Georgia"/>
                </a:rPr>
                <a:t>單獨招生</a:t>
              </a:r>
              <a:endParaRPr/>
            </a:p>
          </p:txBody>
        </p:sp>
        <p:sp>
          <p:nvSpPr>
            <p:cNvPr id="1770" name="Google Shape;1770;p145"/>
            <p:cNvSpPr/>
            <p:nvPr/>
          </p:nvSpPr>
          <p:spPr>
            <a:xfrm>
              <a:off x="548599" y="1458875"/>
              <a:ext cx="4343638"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5"/>
            <p:cNvSpPr txBox="1"/>
            <p:nvPr/>
          </p:nvSpPr>
          <p:spPr>
            <a:xfrm>
              <a:off x="641179" y="1551455"/>
              <a:ext cx="4158478" cy="2975737"/>
            </a:xfrm>
            <a:prstGeom prst="rect">
              <a:avLst/>
            </a:prstGeom>
            <a:noFill/>
            <a:ln>
              <a:noFill/>
            </a:ln>
          </p:spPr>
          <p:txBody>
            <a:bodyPr spcFirstLastPara="1" wrap="square" lIns="55875" tIns="41900" rIns="55875" bIns="41900" anchor="ctr" anchorCtr="0">
              <a:noAutofit/>
            </a:bodyPr>
            <a:lstStyle/>
            <a:p>
              <a:pPr marL="0" marR="0" lvl="0" indent="0" algn="l" rtl="0">
                <a:lnSpc>
                  <a:spcPct val="90000"/>
                </a:lnSpc>
                <a:spcBef>
                  <a:spcPts val="0"/>
                </a:spcBef>
                <a:spcAft>
                  <a:spcPts val="0"/>
                </a:spcAft>
                <a:buNone/>
              </a:pPr>
              <a:r>
                <a:rPr lang="zh-TW" sz="2200">
                  <a:solidFill>
                    <a:schemeClr val="dk1"/>
                  </a:solidFill>
                  <a:latin typeface="Trebuchet MS"/>
                  <a:ea typeface="Trebuchet MS"/>
                  <a:cs typeface="Trebuchet MS"/>
                  <a:sym typeface="Trebuchet MS"/>
                </a:rPr>
                <a:t>限25歲以下具原住民身分</a:t>
              </a:r>
              <a:endParaRPr sz="2200">
                <a:solidFill>
                  <a:schemeClr val="dk1"/>
                </a:solidFill>
                <a:latin typeface="Trebuchet MS"/>
                <a:ea typeface="Trebuchet MS"/>
                <a:cs typeface="Trebuchet MS"/>
                <a:sym typeface="Trebuchet MS"/>
              </a:endParaRPr>
            </a:p>
          </p:txBody>
        </p:sp>
        <p:sp>
          <p:nvSpPr>
            <p:cNvPr id="1772" name="Google Shape;1772;p145"/>
            <p:cNvSpPr/>
            <p:nvPr/>
          </p:nvSpPr>
          <p:spPr>
            <a:xfrm>
              <a:off x="5842408" y="0"/>
              <a:ext cx="5429547" cy="4862919"/>
            </a:xfrm>
            <a:prstGeom prst="roundRect">
              <a:avLst>
                <a:gd name="adj" fmla="val 10000"/>
              </a:avLst>
            </a:prstGeom>
            <a:solidFill>
              <a:srgbClr val="CBE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5"/>
            <p:cNvSpPr txBox="1"/>
            <p:nvPr/>
          </p:nvSpPr>
          <p:spPr>
            <a:xfrm>
              <a:off x="5842408" y="0"/>
              <a:ext cx="5429547" cy="14588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dk1"/>
                  </a:solidFill>
                  <a:latin typeface="Georgia"/>
                  <a:ea typeface="Georgia"/>
                  <a:cs typeface="Georgia"/>
                  <a:sym typeface="Georgia"/>
                </a:rPr>
                <a:t>慈濟科技大學</a:t>
              </a:r>
              <a:br>
                <a:rPr lang="zh-TW" sz="2800" b="1">
                  <a:solidFill>
                    <a:schemeClr val="dk1"/>
                  </a:solidFill>
                  <a:latin typeface="Georgia"/>
                  <a:ea typeface="Georgia"/>
                  <a:cs typeface="Georgia"/>
                  <a:sym typeface="Georgia"/>
                </a:rPr>
              </a:br>
              <a:r>
                <a:rPr lang="zh-TW" sz="2800">
                  <a:solidFill>
                    <a:schemeClr val="dk1"/>
                  </a:solidFill>
                  <a:latin typeface="Georgia"/>
                  <a:ea typeface="Georgia"/>
                  <a:cs typeface="Georgia"/>
                  <a:sym typeface="Georgia"/>
                </a:rPr>
                <a:t>五專護理科</a:t>
              </a:r>
              <a:r>
                <a:rPr lang="zh-TW" sz="2800" b="1">
                  <a:solidFill>
                    <a:schemeClr val="dk1"/>
                  </a:solidFill>
                  <a:latin typeface="Georgia"/>
                  <a:ea typeface="Georgia"/>
                  <a:cs typeface="Georgia"/>
                  <a:sym typeface="Georgia"/>
                </a:rPr>
                <a:t>原住民</a:t>
              </a:r>
              <a:br>
                <a:rPr lang="zh-TW" sz="2800">
                  <a:solidFill>
                    <a:schemeClr val="dk1"/>
                  </a:solidFill>
                  <a:latin typeface="Georgia"/>
                  <a:ea typeface="Georgia"/>
                  <a:cs typeface="Georgia"/>
                  <a:sym typeface="Georgia"/>
                </a:rPr>
              </a:br>
              <a:r>
                <a:rPr lang="zh-TW" sz="2800">
                  <a:solidFill>
                    <a:schemeClr val="dk1"/>
                  </a:solidFill>
                  <a:latin typeface="Georgia"/>
                  <a:ea typeface="Georgia"/>
                  <a:cs typeface="Georgia"/>
                  <a:sym typeface="Georgia"/>
                </a:rPr>
                <a:t>單獨招生</a:t>
              </a:r>
              <a:endParaRPr sz="2800">
                <a:solidFill>
                  <a:schemeClr val="dk1"/>
                </a:solidFill>
                <a:latin typeface="Georgia"/>
                <a:ea typeface="Georgia"/>
                <a:cs typeface="Georgia"/>
                <a:sym typeface="Georgia"/>
              </a:endParaRPr>
            </a:p>
          </p:txBody>
        </p:sp>
        <p:sp>
          <p:nvSpPr>
            <p:cNvPr id="1774" name="Google Shape;1774;p145"/>
            <p:cNvSpPr/>
            <p:nvPr/>
          </p:nvSpPr>
          <p:spPr>
            <a:xfrm>
              <a:off x="6385362" y="1458875"/>
              <a:ext cx="4343638" cy="3160897"/>
            </a:xfrm>
            <a:prstGeom prst="roundRect">
              <a:avLst>
                <a:gd name="adj" fmla="val 10000"/>
              </a:avLst>
            </a:prstGeom>
            <a:solidFill>
              <a:schemeClr val="lt1"/>
            </a:solidFill>
            <a:ln w="12700" cap="flat" cmpd="sng">
              <a:solidFill>
                <a:srgbClr val="169B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5"/>
            <p:cNvSpPr txBox="1"/>
            <p:nvPr/>
          </p:nvSpPr>
          <p:spPr>
            <a:xfrm>
              <a:off x="6477942" y="1551455"/>
              <a:ext cx="4158478" cy="2975737"/>
            </a:xfrm>
            <a:prstGeom prst="rect">
              <a:avLst/>
            </a:prstGeom>
            <a:noFill/>
            <a:ln>
              <a:noFill/>
            </a:ln>
          </p:spPr>
          <p:txBody>
            <a:bodyPr spcFirstLastPara="1" wrap="square" lIns="71100" tIns="53325" rIns="71100" bIns="53325" anchor="ctr" anchorCtr="0">
              <a:noAutofit/>
            </a:bodyPr>
            <a:lstStyle/>
            <a:p>
              <a:pPr marL="0" marR="0" lvl="0" indent="0" algn="ctr" rtl="0">
                <a:lnSpc>
                  <a:spcPct val="90000"/>
                </a:lnSpc>
                <a:spcBef>
                  <a:spcPts val="0"/>
                </a:spcBef>
                <a:spcAft>
                  <a:spcPts val="0"/>
                </a:spcAft>
                <a:buNone/>
              </a:pPr>
              <a:r>
                <a:rPr lang="zh-TW" sz="2800">
                  <a:solidFill>
                    <a:schemeClr val="dk1"/>
                  </a:solidFill>
                  <a:latin typeface="Trebuchet MS"/>
                  <a:ea typeface="Trebuchet MS"/>
                  <a:cs typeface="Trebuchet MS"/>
                  <a:sym typeface="Trebuchet MS"/>
                </a:rPr>
                <a:t>限25歲以下具原住民身分</a:t>
              </a:r>
              <a:br>
                <a:rPr lang="zh-TW" sz="2800">
                  <a:solidFill>
                    <a:schemeClr val="lt1"/>
                  </a:solidFill>
                  <a:latin typeface="Trebuchet MS"/>
                  <a:ea typeface="Trebuchet MS"/>
                  <a:cs typeface="Trebuchet MS"/>
                  <a:sym typeface="Trebuchet MS"/>
                </a:rPr>
              </a:br>
              <a:r>
                <a:rPr lang="zh-TW" sz="2800">
                  <a:solidFill>
                    <a:schemeClr val="lt1"/>
                  </a:solidFill>
                  <a:latin typeface="Trebuchet MS"/>
                  <a:ea typeface="Trebuchet MS"/>
                  <a:cs typeface="Trebuchet MS"/>
                  <a:sym typeface="Trebuchet MS"/>
                </a:rPr>
                <a:t>專班學生將獲得公費就學獎助畢業後派任至慈濟各醫療院所</a:t>
              </a:r>
              <a:r>
                <a:rPr lang="zh-TW" sz="2800">
                  <a:solidFill>
                    <a:srgbClr val="FF0000"/>
                  </a:solidFill>
                  <a:latin typeface="Trebuchet MS"/>
                  <a:ea typeface="Trebuchet MS"/>
                  <a:cs typeface="Trebuchet MS"/>
                  <a:sym typeface="Trebuchet MS"/>
                </a:rPr>
                <a:t>服務五年</a:t>
              </a:r>
              <a:endParaRPr sz="2800">
                <a:solidFill>
                  <a:schemeClr val="lt1"/>
                </a:solidFill>
                <a:latin typeface="Georgia"/>
                <a:ea typeface="Georgia"/>
                <a:cs typeface="Georgia"/>
                <a:sym typeface="Georgia"/>
              </a:endParaRPr>
            </a:p>
          </p:txBody>
        </p:sp>
      </p:grpSp>
      <p:sp>
        <p:nvSpPr>
          <p:cNvPr id="1776" name="Google Shape;1776;p145"/>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146"/>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藝術才能班特色招生</a:t>
            </a:r>
            <a:endParaRPr/>
          </a:p>
        </p:txBody>
      </p:sp>
      <p:sp>
        <p:nvSpPr>
          <p:cNvPr id="1783" name="Google Shape;1783;p146"/>
          <p:cNvSpPr txBox="1">
            <a:spLocks noGrp="1"/>
          </p:cNvSpPr>
          <p:nvPr>
            <p:ph type="body" idx="1"/>
          </p:nvPr>
        </p:nvSpPr>
        <p:spPr>
          <a:xfrm>
            <a:off x="2165774" y="5020055"/>
            <a:ext cx="9052560" cy="1642001"/>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380"/>
              <a:buFont typeface="Noto Sans Symbols"/>
              <a:buChar char="●"/>
            </a:pPr>
            <a:r>
              <a:rPr lang="zh-TW" sz="2800" b="1">
                <a:latin typeface="Microsoft JhengHei"/>
                <a:ea typeface="Microsoft JhengHei"/>
                <a:cs typeface="Microsoft JhengHei"/>
                <a:sym typeface="Microsoft JhengHei"/>
              </a:rPr>
              <a:t>甄選入學聯合分發</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以競賽表現入學</a:t>
            </a:r>
            <a:endParaRPr sz="2800" b="1">
              <a:latin typeface="Microsoft JhengHei"/>
              <a:ea typeface="Microsoft JhengHei"/>
              <a:cs typeface="Microsoft JhengHei"/>
              <a:sym typeface="Microsoft JhengHe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147"/>
          <p:cNvSpPr txBox="1">
            <a:spLocks noGrp="1"/>
          </p:cNvSpPr>
          <p:nvPr>
            <p:ph type="title"/>
          </p:nvPr>
        </p:nvSpPr>
        <p:spPr>
          <a:xfrm>
            <a:off x="1069848" y="-135854"/>
            <a:ext cx="10058400" cy="10959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Georgia"/>
              <a:buNone/>
            </a:pPr>
            <a:r>
              <a:rPr lang="zh-TW" sz="4400">
                <a:latin typeface="Georgia"/>
                <a:ea typeface="Georgia"/>
                <a:cs typeface="Georgia"/>
                <a:sym typeface="Georgia"/>
              </a:rPr>
              <a:t>113學年度藝才班甄選入學聯合招生區</a:t>
            </a:r>
            <a:endParaRPr/>
          </a:p>
        </p:txBody>
      </p:sp>
      <p:grpSp>
        <p:nvGrpSpPr>
          <p:cNvPr id="1790" name="Google Shape;1790;p147"/>
          <p:cNvGrpSpPr/>
          <p:nvPr/>
        </p:nvGrpSpPr>
        <p:grpSpPr>
          <a:xfrm>
            <a:off x="165100" y="177800"/>
            <a:ext cx="12573001" cy="6680200"/>
            <a:chOff x="165100" y="177800"/>
            <a:chExt cx="12573001" cy="6680200"/>
          </a:xfrm>
        </p:grpSpPr>
        <p:sp>
          <p:nvSpPr>
            <p:cNvPr id="1791" name="Google Shape;1791;p147"/>
            <p:cNvSpPr txBox="1"/>
            <p:nvPr/>
          </p:nvSpPr>
          <p:spPr>
            <a:xfrm>
              <a:off x="7089776" y="1477963"/>
              <a:ext cx="5648325" cy="30003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基隆：基隆高中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臺北：師大附中、復興高中、中正高中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新北：新北高中、新店高中、淡江高中、光仁高中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桃園：中大壢中、南崁高中、武陵高中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新竹：新竹高中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宜蘭：羅東高中              </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花蓮：花蓮高中</a:t>
              </a:r>
              <a:endParaRPr sz="1800">
                <a:solidFill>
                  <a:schemeClr val="dk1"/>
                </a:solidFill>
                <a:latin typeface="DFKai-SB"/>
                <a:ea typeface="DFKai-SB"/>
                <a:cs typeface="DFKai-SB"/>
                <a:sym typeface="DFKai-SB"/>
              </a:endParaRPr>
            </a:p>
          </p:txBody>
        </p:sp>
        <p:grpSp>
          <p:nvGrpSpPr>
            <p:cNvPr id="1792" name="Google Shape;1792;p147"/>
            <p:cNvGrpSpPr/>
            <p:nvPr/>
          </p:nvGrpSpPr>
          <p:grpSpPr>
            <a:xfrm>
              <a:off x="165100" y="177800"/>
              <a:ext cx="644525" cy="284164"/>
              <a:chOff x="164616" y="178180"/>
              <a:chExt cx="261041" cy="284206"/>
            </a:xfrm>
          </p:grpSpPr>
          <p:sp>
            <p:nvSpPr>
              <p:cNvPr id="1793" name="Google Shape;1793;p147"/>
              <p:cNvSpPr/>
              <p:nvPr/>
            </p:nvSpPr>
            <p:spPr>
              <a:xfrm>
                <a:off x="164616" y="178180"/>
                <a:ext cx="47579" cy="284206"/>
              </a:xfrm>
              <a:prstGeom prst="rect">
                <a:avLst/>
              </a:prstGeom>
              <a:solidFill>
                <a:srgbClr val="314865"/>
              </a:solidFill>
              <a:ln w="12700" cap="flat" cmpd="sng">
                <a:solidFill>
                  <a:srgbClr val="31486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FKai-SB"/>
                  <a:ea typeface="DFKai-SB"/>
                  <a:cs typeface="DFKai-SB"/>
                  <a:sym typeface="DFKai-SB"/>
                </a:endParaRPr>
              </a:p>
            </p:txBody>
          </p:sp>
          <p:sp>
            <p:nvSpPr>
              <p:cNvPr id="1794" name="Google Shape;1794;p147"/>
              <p:cNvSpPr/>
              <p:nvPr/>
            </p:nvSpPr>
            <p:spPr>
              <a:xfrm>
                <a:off x="275848" y="252804"/>
                <a:ext cx="47579" cy="209581"/>
              </a:xfrm>
              <a:prstGeom prst="rect">
                <a:avLst/>
              </a:prstGeom>
              <a:solidFill>
                <a:srgbClr val="314865"/>
              </a:solidFill>
              <a:ln w="12700" cap="flat" cmpd="sng">
                <a:solidFill>
                  <a:srgbClr val="31486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FKai-SB"/>
                  <a:ea typeface="DFKai-SB"/>
                  <a:cs typeface="DFKai-SB"/>
                  <a:sym typeface="DFKai-SB"/>
                </a:endParaRPr>
              </a:p>
            </p:txBody>
          </p:sp>
          <p:sp>
            <p:nvSpPr>
              <p:cNvPr id="1795" name="Google Shape;1795;p147"/>
              <p:cNvSpPr/>
              <p:nvPr/>
            </p:nvSpPr>
            <p:spPr>
              <a:xfrm flipH="1">
                <a:off x="378078" y="321076"/>
                <a:ext cx="47579" cy="141309"/>
              </a:xfrm>
              <a:prstGeom prst="rect">
                <a:avLst/>
              </a:prstGeom>
              <a:solidFill>
                <a:srgbClr val="314865"/>
              </a:solidFill>
              <a:ln w="12700" cap="flat" cmpd="sng">
                <a:solidFill>
                  <a:srgbClr val="31486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FKai-SB"/>
                  <a:ea typeface="DFKai-SB"/>
                  <a:cs typeface="DFKai-SB"/>
                  <a:sym typeface="DFKai-SB"/>
                </a:endParaRPr>
              </a:p>
            </p:txBody>
          </p:sp>
        </p:grpSp>
        <p:sp>
          <p:nvSpPr>
            <p:cNvPr id="1796" name="Google Shape;1796;p147"/>
            <p:cNvSpPr txBox="1"/>
            <p:nvPr/>
          </p:nvSpPr>
          <p:spPr>
            <a:xfrm>
              <a:off x="830264" y="815975"/>
              <a:ext cx="687387" cy="1938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DFKai-SB"/>
                  <a:ea typeface="DFKai-SB"/>
                  <a:cs typeface="DFKai-SB"/>
                  <a:sym typeface="DFKai-SB"/>
                </a:rPr>
                <a:t>音樂班</a:t>
              </a:r>
              <a:endParaRPr/>
            </a:p>
          </p:txBody>
        </p:sp>
        <p:pic>
          <p:nvPicPr>
            <p:cNvPr id="1797" name="Google Shape;1797;p147"/>
            <p:cNvPicPr preferRelativeResize="0"/>
            <p:nvPr/>
          </p:nvPicPr>
          <p:blipFill rotWithShape="1">
            <a:blip r:embed="rId3">
              <a:alphaModFix/>
            </a:blip>
            <a:srcRect/>
            <a:stretch/>
          </p:blipFill>
          <p:spPr>
            <a:xfrm>
              <a:off x="3813176" y="1277938"/>
              <a:ext cx="3970338" cy="5580062"/>
            </a:xfrm>
            <a:prstGeom prst="rect">
              <a:avLst/>
            </a:prstGeom>
            <a:noFill/>
            <a:ln>
              <a:noFill/>
            </a:ln>
          </p:spPr>
        </p:pic>
        <p:sp>
          <p:nvSpPr>
            <p:cNvPr id="1798" name="Google Shape;1798;p147"/>
            <p:cNvSpPr/>
            <p:nvPr/>
          </p:nvSpPr>
          <p:spPr>
            <a:xfrm>
              <a:off x="6577014" y="4422775"/>
              <a:ext cx="1187450" cy="820738"/>
            </a:xfrm>
            <a:prstGeom prst="wedgeRoundRectCallout">
              <a:avLst>
                <a:gd name="adj1" fmla="val -95806"/>
                <a:gd name="adj2" fmla="val 28968"/>
                <a:gd name="adj3" fmla="val 16667"/>
              </a:avLst>
            </a:prstGeom>
            <a:solidFill>
              <a:srgbClr val="FF00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南區</a:t>
              </a:r>
              <a:endParaRPr/>
            </a:p>
          </p:txBody>
        </p:sp>
        <p:sp>
          <p:nvSpPr>
            <p:cNvPr id="1799" name="Google Shape;1799;p147"/>
            <p:cNvSpPr/>
            <p:nvPr/>
          </p:nvSpPr>
          <p:spPr>
            <a:xfrm>
              <a:off x="2011364" y="2371725"/>
              <a:ext cx="1331912" cy="765175"/>
            </a:xfrm>
            <a:prstGeom prst="wedgeRoundRectCallout">
              <a:avLst>
                <a:gd name="adj1" fmla="val 158199"/>
                <a:gd name="adj2" fmla="val 52759"/>
                <a:gd name="adj3" fmla="val 16667"/>
              </a:avLst>
            </a:prstGeom>
            <a:solidFill>
              <a:srgbClr val="FF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中區</a:t>
              </a:r>
              <a:endParaRPr/>
            </a:p>
          </p:txBody>
        </p:sp>
        <p:sp>
          <p:nvSpPr>
            <p:cNvPr id="1800" name="Google Shape;1800;p147"/>
            <p:cNvSpPr/>
            <p:nvPr/>
          </p:nvSpPr>
          <p:spPr>
            <a:xfrm>
              <a:off x="7089776" y="781050"/>
              <a:ext cx="1227138" cy="765175"/>
            </a:xfrm>
            <a:prstGeom prst="wedgeRoundRectCallout">
              <a:avLst>
                <a:gd name="adj1" fmla="val -87625"/>
                <a:gd name="adj2" fmla="val 42745"/>
                <a:gd name="adj3" fmla="val 16667"/>
              </a:avLst>
            </a:prstGeom>
            <a:solidFill>
              <a:srgbClr val="66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北區</a:t>
              </a:r>
              <a:endParaRPr/>
            </a:p>
          </p:txBody>
        </p:sp>
        <p:sp>
          <p:nvSpPr>
            <p:cNvPr id="1801" name="Google Shape;1801;p147"/>
            <p:cNvSpPr txBox="1"/>
            <p:nvPr/>
          </p:nvSpPr>
          <p:spPr>
            <a:xfrm>
              <a:off x="7034265" y="5243513"/>
              <a:ext cx="5646737" cy="133826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臺南：臺南女中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高雄：鳳新高中、高雄高中、新莊高中、新興高中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屏東：屏東女中</a:t>
              </a:r>
              <a:endParaRPr sz="1800">
                <a:solidFill>
                  <a:schemeClr val="dk1"/>
                </a:solidFill>
                <a:latin typeface="DFKai-SB"/>
                <a:ea typeface="DFKai-SB"/>
                <a:cs typeface="DFKai-SB"/>
                <a:sym typeface="DFKai-SB"/>
              </a:endParaRPr>
            </a:p>
          </p:txBody>
        </p:sp>
        <p:sp>
          <p:nvSpPr>
            <p:cNvPr id="1802" name="Google Shape;1802;p147"/>
            <p:cNvSpPr txBox="1"/>
            <p:nvPr/>
          </p:nvSpPr>
          <p:spPr>
            <a:xfrm>
              <a:off x="877889" y="3190875"/>
              <a:ext cx="4324259" cy="17541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臺中：臺中二中、清水高中、新民高中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彰化：彰化高中、彰化藝術高中*</a:t>
              </a:r>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南投：南投高中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嘉義：嘉義高中</a:t>
              </a:r>
              <a:endParaRPr sz="1800">
                <a:solidFill>
                  <a:schemeClr val="dk1"/>
                </a:solidFill>
                <a:latin typeface="DFKai-SB"/>
                <a:ea typeface="DFKai-SB"/>
                <a:cs typeface="DFKai-SB"/>
                <a:sym typeface="DFKai-SB"/>
              </a:endParaRPr>
            </a:p>
          </p:txBody>
        </p:sp>
        <p:sp>
          <p:nvSpPr>
            <p:cNvPr id="1803" name="Google Shape;1803;p147"/>
            <p:cNvSpPr/>
            <p:nvPr/>
          </p:nvSpPr>
          <p:spPr>
            <a:xfrm>
              <a:off x="630239" y="5445125"/>
              <a:ext cx="1182687" cy="596900"/>
            </a:xfrm>
            <a:prstGeom prst="roundRect">
              <a:avLst>
                <a:gd name="adj" fmla="val 16667"/>
              </a:avLst>
            </a:prstGeom>
            <a:solidFill>
              <a:srgbClr val="BFD9D8"/>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DFKai-SB"/>
                  <a:ea typeface="DFKai-SB"/>
                  <a:cs typeface="DFKai-SB"/>
                  <a:sym typeface="DFKai-SB"/>
                </a:rPr>
                <a:t>獨招</a:t>
              </a:r>
              <a:endParaRPr/>
            </a:p>
          </p:txBody>
        </p:sp>
        <p:sp>
          <p:nvSpPr>
            <p:cNvPr id="1804" name="Google Shape;1804;p147"/>
            <p:cNvSpPr txBox="1"/>
            <p:nvPr/>
          </p:nvSpPr>
          <p:spPr>
            <a:xfrm>
              <a:off x="1812926" y="5520375"/>
              <a:ext cx="3258804" cy="459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彰化成功高中*、馬公高中</a:t>
              </a:r>
              <a:endParaRPr sz="1800">
                <a:solidFill>
                  <a:schemeClr val="dk1"/>
                </a:solidFill>
                <a:latin typeface="DFKai-SB"/>
                <a:ea typeface="DFKai-SB"/>
                <a:cs typeface="DFKai-SB"/>
                <a:sym typeface="DFKai-SB"/>
              </a:endParaRPr>
            </a:p>
          </p:txBody>
        </p:sp>
        <p:sp>
          <p:nvSpPr>
            <p:cNvPr id="1805" name="Google Shape;1805;p147"/>
            <p:cNvSpPr txBox="1"/>
            <p:nvPr/>
          </p:nvSpPr>
          <p:spPr>
            <a:xfrm>
              <a:off x="1949491" y="6253190"/>
              <a:ext cx="2312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DFKai-SB"/>
                  <a:ea typeface="DFKai-SB"/>
                  <a:cs typeface="DFKai-SB"/>
                  <a:sym typeface="DFKai-SB"/>
                </a:rPr>
                <a:t>*</a:t>
              </a:r>
              <a:r>
                <a:rPr lang="zh-TW" sz="1800">
                  <a:solidFill>
                    <a:srgbClr val="FF0000"/>
                  </a:solidFill>
                  <a:latin typeface="Trebuchet MS"/>
                  <a:ea typeface="Trebuchet MS"/>
                  <a:cs typeface="Trebuchet MS"/>
                  <a:sym typeface="Trebuchet MS"/>
                </a:rPr>
                <a:t>為藝術才能班</a:t>
              </a:r>
              <a:endParaRPr/>
            </a:p>
          </p:txBody>
        </p:sp>
        <p:sp>
          <p:nvSpPr>
            <p:cNvPr id="1806" name="Google Shape;1806;p147"/>
            <p:cNvSpPr txBox="1"/>
            <p:nvPr/>
          </p:nvSpPr>
          <p:spPr>
            <a:xfrm>
              <a:off x="5906998" y="6437856"/>
              <a:ext cx="2919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7</a:t>
              </a:r>
              <a:endParaRPr sz="1800">
                <a:solidFill>
                  <a:schemeClr val="dk1"/>
                </a:solidFill>
                <a:latin typeface="Trebuchet MS"/>
                <a:ea typeface="Trebuchet MS"/>
                <a:cs typeface="Trebuchet MS"/>
                <a:sym typeface="Trebuchet MS"/>
              </a:endParaRPr>
            </a:p>
          </p:txBody>
        </p:sp>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148"/>
          <p:cNvSpPr txBox="1">
            <a:spLocks noGrp="1"/>
          </p:cNvSpPr>
          <p:nvPr>
            <p:ph type="title"/>
          </p:nvPr>
        </p:nvSpPr>
        <p:spPr>
          <a:xfrm>
            <a:off x="1069848" y="-21554"/>
            <a:ext cx="10058400" cy="10959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Georgia"/>
              <a:buNone/>
            </a:pPr>
            <a:r>
              <a:rPr lang="zh-TW" sz="4400">
                <a:latin typeface="Georgia"/>
                <a:ea typeface="Georgia"/>
                <a:cs typeface="Georgia"/>
                <a:sym typeface="Georgia"/>
              </a:rPr>
              <a:t>113學年度藝才班甄選入學聯合招生區</a:t>
            </a:r>
            <a:endParaRPr/>
          </a:p>
        </p:txBody>
      </p:sp>
      <p:grpSp>
        <p:nvGrpSpPr>
          <p:cNvPr id="1813" name="Google Shape;1813;p148"/>
          <p:cNvGrpSpPr/>
          <p:nvPr/>
        </p:nvGrpSpPr>
        <p:grpSpPr>
          <a:xfrm>
            <a:off x="692150" y="860425"/>
            <a:ext cx="12159887" cy="6092825"/>
            <a:chOff x="692150" y="765175"/>
            <a:chExt cx="12159887" cy="6092825"/>
          </a:xfrm>
        </p:grpSpPr>
        <p:sp>
          <p:nvSpPr>
            <p:cNvPr id="1814" name="Google Shape;1814;p148"/>
            <p:cNvSpPr txBox="1"/>
            <p:nvPr/>
          </p:nvSpPr>
          <p:spPr>
            <a:xfrm>
              <a:off x="7203712" y="1476375"/>
              <a:ext cx="5648325" cy="258603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基隆：基隆高中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臺北：師大附中、中正高中、明倫高中、復興高中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新北：三重高中、新莊高中、永平高中、淡江高中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新竹：新竹女中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苗栗：苗栗高中、</a:t>
              </a:r>
              <a:r>
                <a:rPr lang="zh-TW" sz="1800">
                  <a:solidFill>
                    <a:srgbClr val="FF0000"/>
                  </a:solidFill>
                  <a:latin typeface="DFKai-SB"/>
                  <a:ea typeface="DFKai-SB"/>
                  <a:cs typeface="DFKai-SB"/>
                  <a:sym typeface="DFKai-SB"/>
                </a:rPr>
                <a:t>苑裡高中（北區部分名額）</a:t>
              </a:r>
              <a:endParaRPr sz="1800">
                <a:solidFill>
                  <a:srgbClr val="FF0000"/>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宜蘭：宜蘭高中</a:t>
              </a:r>
              <a:endParaRPr sz="1800">
                <a:solidFill>
                  <a:schemeClr val="dk1"/>
                </a:solidFill>
                <a:latin typeface="DFKai-SB"/>
                <a:ea typeface="DFKai-SB"/>
                <a:cs typeface="DFKai-SB"/>
                <a:sym typeface="DFKai-SB"/>
              </a:endParaRPr>
            </a:p>
          </p:txBody>
        </p:sp>
        <p:sp>
          <p:nvSpPr>
            <p:cNvPr id="1815" name="Google Shape;1815;p148"/>
            <p:cNvSpPr txBox="1"/>
            <p:nvPr/>
          </p:nvSpPr>
          <p:spPr>
            <a:xfrm>
              <a:off x="944200" y="804862"/>
              <a:ext cx="687387" cy="1938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DFKai-SB"/>
                  <a:ea typeface="DFKai-SB"/>
                  <a:cs typeface="DFKai-SB"/>
                  <a:sym typeface="DFKai-SB"/>
                </a:rPr>
                <a:t>美術班</a:t>
              </a:r>
              <a:endParaRPr/>
            </a:p>
          </p:txBody>
        </p:sp>
        <p:sp>
          <p:nvSpPr>
            <p:cNvPr id="1816" name="Google Shape;1816;p148"/>
            <p:cNvSpPr/>
            <p:nvPr/>
          </p:nvSpPr>
          <p:spPr>
            <a:xfrm>
              <a:off x="6751275" y="4548187"/>
              <a:ext cx="1189037" cy="822325"/>
            </a:xfrm>
            <a:prstGeom prst="wedgeRoundRectCallout">
              <a:avLst>
                <a:gd name="adj1" fmla="val -95806"/>
                <a:gd name="adj2" fmla="val 28968"/>
                <a:gd name="adj3" fmla="val 16667"/>
              </a:avLst>
            </a:prstGeom>
            <a:solidFill>
              <a:srgbClr val="FF00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南區</a:t>
              </a:r>
              <a:endParaRPr/>
            </a:p>
          </p:txBody>
        </p:sp>
        <p:sp>
          <p:nvSpPr>
            <p:cNvPr id="1817" name="Google Shape;1817;p148"/>
            <p:cNvSpPr/>
            <p:nvPr/>
          </p:nvSpPr>
          <p:spPr>
            <a:xfrm>
              <a:off x="1895112" y="2592387"/>
              <a:ext cx="1330325" cy="765175"/>
            </a:xfrm>
            <a:prstGeom prst="wedgeRoundRectCallout">
              <a:avLst>
                <a:gd name="adj1" fmla="val 158199"/>
                <a:gd name="adj2" fmla="val 52759"/>
                <a:gd name="adj3" fmla="val 16667"/>
              </a:avLst>
            </a:prstGeom>
            <a:solidFill>
              <a:srgbClr val="FF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中區</a:t>
              </a:r>
              <a:endParaRPr/>
            </a:p>
          </p:txBody>
        </p:sp>
        <p:sp>
          <p:nvSpPr>
            <p:cNvPr id="1818" name="Google Shape;1818;p148"/>
            <p:cNvSpPr/>
            <p:nvPr/>
          </p:nvSpPr>
          <p:spPr>
            <a:xfrm>
              <a:off x="7203712" y="769937"/>
              <a:ext cx="1227138" cy="765175"/>
            </a:xfrm>
            <a:prstGeom prst="wedgeRoundRectCallout">
              <a:avLst>
                <a:gd name="adj1" fmla="val -87625"/>
                <a:gd name="adj2" fmla="val 42745"/>
                <a:gd name="adj3" fmla="val 16667"/>
              </a:avLst>
            </a:prstGeom>
            <a:solidFill>
              <a:srgbClr val="66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北區</a:t>
              </a:r>
              <a:endParaRPr/>
            </a:p>
          </p:txBody>
        </p:sp>
        <p:sp>
          <p:nvSpPr>
            <p:cNvPr id="1819" name="Google Shape;1819;p148"/>
            <p:cNvSpPr txBox="1"/>
            <p:nvPr/>
          </p:nvSpPr>
          <p:spPr>
            <a:xfrm>
              <a:off x="6670312" y="5313362"/>
              <a:ext cx="5646738" cy="13382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臺南：新營高中、臺南二中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高雄：鳳新高中、前鎮高中、鼓山高中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屏東：屏東高中、大同高中*</a:t>
              </a:r>
              <a:endParaRPr/>
            </a:p>
          </p:txBody>
        </p:sp>
        <p:sp>
          <p:nvSpPr>
            <p:cNvPr id="1820" name="Google Shape;1820;p148"/>
            <p:cNvSpPr txBox="1"/>
            <p:nvPr/>
          </p:nvSpPr>
          <p:spPr>
            <a:xfrm>
              <a:off x="692150" y="3289300"/>
              <a:ext cx="4318000" cy="25860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苗栗：</a:t>
              </a:r>
              <a:r>
                <a:rPr lang="zh-TW" sz="1800">
                  <a:solidFill>
                    <a:srgbClr val="FF0000"/>
                  </a:solidFill>
                  <a:latin typeface="DFKai-SB"/>
                  <a:ea typeface="DFKai-SB"/>
                  <a:cs typeface="DFKai-SB"/>
                  <a:sym typeface="DFKai-SB"/>
                </a:rPr>
                <a:t>苑裡高中（中區部分名額）</a:t>
              </a:r>
              <a:endParaRPr sz="1800">
                <a:solidFill>
                  <a:srgbClr val="FF0000"/>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臺中：豐原高中、臺中一中、龍津高中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彰化：員林高中、彰化藝術高中*</a:t>
              </a:r>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南投：竹山高中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雲林：斗六高中 </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嘉義：嘉義高中、竹崎高中*</a:t>
              </a:r>
              <a:endParaRPr/>
            </a:p>
          </p:txBody>
        </p:sp>
        <p:sp>
          <p:nvSpPr>
            <p:cNvPr id="1821" name="Google Shape;1821;p148"/>
            <p:cNvSpPr/>
            <p:nvPr/>
          </p:nvSpPr>
          <p:spPr>
            <a:xfrm>
              <a:off x="744175" y="6111875"/>
              <a:ext cx="1182687" cy="596900"/>
            </a:xfrm>
            <a:prstGeom prst="roundRect">
              <a:avLst>
                <a:gd name="adj" fmla="val 16667"/>
              </a:avLst>
            </a:prstGeom>
            <a:solidFill>
              <a:srgbClr val="BFD9D8"/>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DFKai-SB"/>
                  <a:ea typeface="DFKai-SB"/>
                  <a:cs typeface="DFKai-SB"/>
                  <a:sym typeface="DFKai-SB"/>
                </a:rPr>
                <a:t>獨招</a:t>
              </a:r>
              <a:endParaRPr/>
            </a:p>
          </p:txBody>
        </p:sp>
        <p:sp>
          <p:nvSpPr>
            <p:cNvPr id="1822" name="Google Shape;1822;p148"/>
            <p:cNvSpPr txBox="1"/>
            <p:nvPr/>
          </p:nvSpPr>
          <p:spPr>
            <a:xfrm>
              <a:off x="1926862" y="6181725"/>
              <a:ext cx="3406775" cy="508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臺東女中、花蓮女中、馬公高中</a:t>
              </a:r>
              <a:endParaRPr sz="1800">
                <a:solidFill>
                  <a:schemeClr val="dk1"/>
                </a:solidFill>
                <a:latin typeface="DFKai-SB"/>
                <a:ea typeface="DFKai-SB"/>
                <a:cs typeface="DFKai-SB"/>
                <a:sym typeface="DFKai-SB"/>
              </a:endParaRPr>
            </a:p>
          </p:txBody>
        </p:sp>
        <p:pic>
          <p:nvPicPr>
            <p:cNvPr id="1823" name="Google Shape;1823;p148"/>
            <p:cNvPicPr preferRelativeResize="0"/>
            <p:nvPr/>
          </p:nvPicPr>
          <p:blipFill rotWithShape="1">
            <a:blip r:embed="rId3">
              <a:alphaModFix/>
            </a:blip>
            <a:srcRect/>
            <a:stretch/>
          </p:blipFill>
          <p:spPr>
            <a:xfrm>
              <a:off x="3974737" y="1354137"/>
              <a:ext cx="3895725" cy="5503863"/>
            </a:xfrm>
            <a:prstGeom prst="rect">
              <a:avLst/>
            </a:prstGeom>
            <a:noFill/>
            <a:ln>
              <a:noFill/>
            </a:ln>
          </p:spPr>
        </p:pic>
        <p:sp>
          <p:nvSpPr>
            <p:cNvPr id="1824" name="Google Shape;1824;p148"/>
            <p:cNvSpPr/>
            <p:nvPr/>
          </p:nvSpPr>
          <p:spPr>
            <a:xfrm>
              <a:off x="2784112" y="765175"/>
              <a:ext cx="1435100" cy="771525"/>
            </a:xfrm>
            <a:prstGeom prst="wedgeRoundRectCallout">
              <a:avLst>
                <a:gd name="adj1" fmla="val 164361"/>
                <a:gd name="adj2" fmla="val 73241"/>
                <a:gd name="adj3" fmla="val 16667"/>
              </a:avLst>
            </a:prstGeom>
            <a:solidFill>
              <a:srgbClr val="FF33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桃園區</a:t>
              </a:r>
              <a:endParaRPr/>
            </a:p>
          </p:txBody>
        </p:sp>
        <p:sp>
          <p:nvSpPr>
            <p:cNvPr id="1825" name="Google Shape;1825;p148"/>
            <p:cNvSpPr txBox="1"/>
            <p:nvPr/>
          </p:nvSpPr>
          <p:spPr>
            <a:xfrm>
              <a:off x="2684100" y="1500187"/>
              <a:ext cx="2581275" cy="9239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內壢高中、平鎮高中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陽明高中、南崁高中</a:t>
              </a:r>
              <a:endParaRPr sz="1800">
                <a:solidFill>
                  <a:schemeClr val="dk1"/>
                </a:solidFill>
                <a:latin typeface="DFKai-SB"/>
                <a:ea typeface="DFKai-SB"/>
                <a:cs typeface="DFKai-SB"/>
                <a:sym typeface="DFKai-SB"/>
              </a:endParaRPr>
            </a:p>
          </p:txBody>
        </p:sp>
        <p:sp>
          <p:nvSpPr>
            <p:cNvPr id="1826" name="Google Shape;1826;p148"/>
            <p:cNvSpPr txBox="1"/>
            <p:nvPr/>
          </p:nvSpPr>
          <p:spPr>
            <a:xfrm>
              <a:off x="9636831" y="909122"/>
              <a:ext cx="2312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DFKai-SB"/>
                  <a:ea typeface="DFKai-SB"/>
                  <a:cs typeface="DFKai-SB"/>
                  <a:sym typeface="DFKai-SB"/>
                </a:rPr>
                <a:t>*</a:t>
              </a:r>
              <a:r>
                <a:rPr lang="zh-TW" sz="1800">
                  <a:solidFill>
                    <a:srgbClr val="FF0000"/>
                  </a:solidFill>
                  <a:latin typeface="Trebuchet MS"/>
                  <a:ea typeface="Trebuchet MS"/>
                  <a:cs typeface="Trebuchet MS"/>
                  <a:sym typeface="Trebuchet MS"/>
                </a:rPr>
                <a:t>為藝術才能班</a:t>
              </a:r>
              <a:endParaRPr/>
            </a:p>
          </p:txBody>
        </p:sp>
        <p:sp>
          <p:nvSpPr>
            <p:cNvPr id="1827" name="Google Shape;1827;p148"/>
            <p:cNvSpPr txBox="1"/>
            <p:nvPr/>
          </p:nvSpPr>
          <p:spPr>
            <a:xfrm>
              <a:off x="5933719" y="6466959"/>
              <a:ext cx="282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8</a:t>
              </a:r>
              <a:endParaRPr sz="1800">
                <a:solidFill>
                  <a:schemeClr val="dk1"/>
                </a:solidFill>
                <a:latin typeface="Trebuchet MS"/>
                <a:ea typeface="Trebuchet MS"/>
                <a:cs typeface="Trebuchet MS"/>
                <a:sym typeface="Trebuchet MS"/>
              </a:endParaRP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149"/>
          <p:cNvSpPr txBox="1">
            <a:spLocks noGrp="1"/>
          </p:cNvSpPr>
          <p:nvPr>
            <p:ph type="title"/>
          </p:nvPr>
        </p:nvSpPr>
        <p:spPr>
          <a:xfrm>
            <a:off x="1069848" y="92746"/>
            <a:ext cx="10058400" cy="10959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Georgia"/>
              <a:buNone/>
            </a:pPr>
            <a:r>
              <a:rPr lang="zh-TW" sz="4400">
                <a:latin typeface="Georgia"/>
                <a:ea typeface="Georgia"/>
                <a:cs typeface="Georgia"/>
                <a:sym typeface="Georgia"/>
              </a:rPr>
              <a:t>113學年度藝才班甄選入學聯合招生區</a:t>
            </a:r>
            <a:endParaRPr/>
          </a:p>
        </p:txBody>
      </p:sp>
      <p:grpSp>
        <p:nvGrpSpPr>
          <p:cNvPr id="1834" name="Google Shape;1834;p149"/>
          <p:cNvGrpSpPr/>
          <p:nvPr/>
        </p:nvGrpSpPr>
        <p:grpSpPr>
          <a:xfrm>
            <a:off x="809625" y="935038"/>
            <a:ext cx="10285412" cy="5897317"/>
            <a:chOff x="809625" y="935038"/>
            <a:chExt cx="10285412" cy="5897317"/>
          </a:xfrm>
        </p:grpSpPr>
        <p:sp>
          <p:nvSpPr>
            <p:cNvPr id="1835" name="Google Shape;1835;p149"/>
            <p:cNvSpPr txBox="1"/>
            <p:nvPr/>
          </p:nvSpPr>
          <p:spPr>
            <a:xfrm>
              <a:off x="8151812" y="1930401"/>
              <a:ext cx="2943225" cy="21193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臺北：復興高中、中正高中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新北：清水高中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桃園：桃園高中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新竹：竹北高中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宜蘭：蘭陽女中</a:t>
              </a:r>
              <a:endParaRPr sz="1800">
                <a:solidFill>
                  <a:schemeClr val="dk1"/>
                </a:solidFill>
                <a:latin typeface="DFKai-SB"/>
                <a:ea typeface="DFKai-SB"/>
                <a:cs typeface="DFKai-SB"/>
                <a:sym typeface="DFKai-SB"/>
              </a:endParaRPr>
            </a:p>
          </p:txBody>
        </p:sp>
        <p:sp>
          <p:nvSpPr>
            <p:cNvPr id="1836" name="Google Shape;1836;p149"/>
            <p:cNvSpPr txBox="1"/>
            <p:nvPr/>
          </p:nvSpPr>
          <p:spPr>
            <a:xfrm>
              <a:off x="809625" y="935038"/>
              <a:ext cx="687387" cy="1938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DFKai-SB"/>
                  <a:ea typeface="DFKai-SB"/>
                  <a:cs typeface="DFKai-SB"/>
                  <a:sym typeface="DFKai-SB"/>
                </a:rPr>
                <a:t>舞蹈班</a:t>
              </a:r>
              <a:endParaRPr/>
            </a:p>
          </p:txBody>
        </p:sp>
        <p:sp>
          <p:nvSpPr>
            <p:cNvPr id="1837" name="Google Shape;1837;p149"/>
            <p:cNvSpPr/>
            <p:nvPr/>
          </p:nvSpPr>
          <p:spPr>
            <a:xfrm>
              <a:off x="2233612" y="2936876"/>
              <a:ext cx="1189038" cy="822325"/>
            </a:xfrm>
            <a:prstGeom prst="wedgeRoundRectCallout">
              <a:avLst>
                <a:gd name="adj1" fmla="val 150028"/>
                <a:gd name="adj2" fmla="val 27171"/>
                <a:gd name="adj3" fmla="val 16667"/>
              </a:avLst>
            </a:prstGeom>
            <a:solidFill>
              <a:srgbClr val="FF00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南區</a:t>
              </a:r>
              <a:endParaRPr/>
            </a:p>
          </p:txBody>
        </p:sp>
        <p:sp>
          <p:nvSpPr>
            <p:cNvPr id="1838" name="Google Shape;1838;p149"/>
            <p:cNvSpPr/>
            <p:nvPr/>
          </p:nvSpPr>
          <p:spPr>
            <a:xfrm>
              <a:off x="8151812" y="1139826"/>
              <a:ext cx="1228725" cy="765175"/>
            </a:xfrm>
            <a:prstGeom prst="wedgeRoundRectCallout">
              <a:avLst>
                <a:gd name="adj1" fmla="val -87625"/>
                <a:gd name="adj2" fmla="val 42745"/>
                <a:gd name="adj3" fmla="val 16667"/>
              </a:avLst>
            </a:prstGeom>
            <a:solidFill>
              <a:srgbClr val="66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zh-TW" sz="2800" b="1">
                  <a:solidFill>
                    <a:schemeClr val="dk1"/>
                  </a:solidFill>
                  <a:latin typeface="DFKai-SB"/>
                  <a:ea typeface="DFKai-SB"/>
                  <a:cs typeface="DFKai-SB"/>
                  <a:sym typeface="DFKai-SB"/>
                </a:rPr>
                <a:t>北區</a:t>
              </a:r>
              <a:endParaRPr/>
            </a:p>
          </p:txBody>
        </p:sp>
        <p:sp>
          <p:nvSpPr>
            <p:cNvPr id="1839" name="Google Shape;1839;p149"/>
            <p:cNvSpPr txBox="1"/>
            <p:nvPr/>
          </p:nvSpPr>
          <p:spPr>
            <a:xfrm>
              <a:off x="2230437" y="3856038"/>
              <a:ext cx="2659063" cy="25860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臺中：文華高中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彰化：彰化藝術高中*</a:t>
              </a:r>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嘉義：嘉義女中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臺南：家齊高中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高雄：左營高中</a:t>
              </a:r>
              <a:endParaRPr sz="1800">
                <a:solidFill>
                  <a:schemeClr val="dk1"/>
                </a:solidFill>
                <a:latin typeface="DFKai-SB"/>
                <a:ea typeface="DFKai-SB"/>
                <a:cs typeface="DFKai-SB"/>
                <a:sym typeface="DFKai-SB"/>
              </a:endParaRPr>
            </a:p>
            <a:p>
              <a:pPr marL="0" marR="0" lvl="0" indent="0" algn="l" rtl="0">
                <a:lnSpc>
                  <a:spcPct val="150000"/>
                </a:lnSpc>
                <a:spcBef>
                  <a:spcPts val="0"/>
                </a:spcBef>
                <a:spcAft>
                  <a:spcPts val="0"/>
                </a:spcAft>
                <a:buNone/>
              </a:pPr>
              <a:endParaRPr sz="1800">
                <a:solidFill>
                  <a:srgbClr val="FF0000"/>
                </a:solidFill>
                <a:latin typeface="DFKai-SB"/>
                <a:ea typeface="DFKai-SB"/>
                <a:cs typeface="DFKai-SB"/>
                <a:sym typeface="DFKai-SB"/>
              </a:endParaRPr>
            </a:p>
          </p:txBody>
        </p:sp>
        <p:sp>
          <p:nvSpPr>
            <p:cNvPr id="1840" name="Google Shape;1840;p149"/>
            <p:cNvSpPr/>
            <p:nvPr/>
          </p:nvSpPr>
          <p:spPr>
            <a:xfrm>
              <a:off x="7837487" y="5103813"/>
              <a:ext cx="1181100" cy="598488"/>
            </a:xfrm>
            <a:prstGeom prst="roundRect">
              <a:avLst>
                <a:gd name="adj" fmla="val 16667"/>
              </a:avLst>
            </a:prstGeom>
            <a:solidFill>
              <a:srgbClr val="BFD9D8"/>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DFKai-SB"/>
                  <a:ea typeface="DFKai-SB"/>
                  <a:cs typeface="DFKai-SB"/>
                  <a:sym typeface="DFKai-SB"/>
                </a:rPr>
                <a:t>獨招</a:t>
              </a:r>
              <a:endParaRPr/>
            </a:p>
          </p:txBody>
        </p:sp>
        <p:sp>
          <p:nvSpPr>
            <p:cNvPr id="1841" name="Google Shape;1841;p149"/>
            <p:cNvSpPr txBox="1"/>
            <p:nvPr/>
          </p:nvSpPr>
          <p:spPr>
            <a:xfrm>
              <a:off x="9032875" y="5175251"/>
              <a:ext cx="1182687" cy="4556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800">
                  <a:solidFill>
                    <a:schemeClr val="dk1"/>
                  </a:solidFill>
                  <a:latin typeface="DFKai-SB"/>
                  <a:ea typeface="DFKai-SB"/>
                  <a:cs typeface="DFKai-SB"/>
                  <a:sym typeface="DFKai-SB"/>
                </a:rPr>
                <a:t>馬公高中</a:t>
              </a:r>
              <a:endParaRPr sz="1800">
                <a:solidFill>
                  <a:schemeClr val="dk1"/>
                </a:solidFill>
                <a:latin typeface="DFKai-SB"/>
                <a:ea typeface="DFKai-SB"/>
                <a:cs typeface="DFKai-SB"/>
                <a:sym typeface="DFKai-SB"/>
              </a:endParaRPr>
            </a:p>
          </p:txBody>
        </p:sp>
        <p:pic>
          <p:nvPicPr>
            <p:cNvPr id="1842" name="Google Shape;1842;p149"/>
            <p:cNvPicPr preferRelativeResize="0"/>
            <p:nvPr/>
          </p:nvPicPr>
          <p:blipFill rotWithShape="1">
            <a:blip r:embed="rId3">
              <a:alphaModFix/>
            </a:blip>
            <a:srcRect/>
            <a:stretch/>
          </p:blipFill>
          <p:spPr>
            <a:xfrm>
              <a:off x="4140200" y="954088"/>
              <a:ext cx="4518025" cy="5802313"/>
            </a:xfrm>
            <a:prstGeom prst="rect">
              <a:avLst/>
            </a:prstGeom>
            <a:noFill/>
            <a:ln>
              <a:noFill/>
            </a:ln>
          </p:spPr>
        </p:pic>
        <p:sp>
          <p:nvSpPr>
            <p:cNvPr id="1843" name="Google Shape;1843;p149"/>
            <p:cNvSpPr txBox="1"/>
            <p:nvPr/>
          </p:nvSpPr>
          <p:spPr>
            <a:xfrm>
              <a:off x="1949491" y="6253190"/>
              <a:ext cx="23125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DFKai-SB"/>
                  <a:ea typeface="DFKai-SB"/>
                  <a:cs typeface="DFKai-SB"/>
                  <a:sym typeface="DFKai-SB"/>
                </a:rPr>
                <a:t>*</a:t>
              </a:r>
              <a:r>
                <a:rPr lang="zh-TW" sz="1800">
                  <a:solidFill>
                    <a:srgbClr val="FF0000"/>
                  </a:solidFill>
                  <a:latin typeface="Trebuchet MS"/>
                  <a:ea typeface="Trebuchet MS"/>
                  <a:cs typeface="Trebuchet MS"/>
                  <a:sym typeface="Trebuchet MS"/>
                </a:rPr>
                <a:t>為藝術才能班</a:t>
              </a:r>
              <a:endParaRPr/>
            </a:p>
          </p:txBody>
        </p:sp>
        <p:sp>
          <p:nvSpPr>
            <p:cNvPr id="1844" name="Google Shape;1844;p149"/>
            <p:cNvSpPr txBox="1"/>
            <p:nvPr/>
          </p:nvSpPr>
          <p:spPr>
            <a:xfrm>
              <a:off x="5985535" y="6463023"/>
              <a:ext cx="474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9</a:t>
              </a:r>
              <a:endParaRPr sz="1800">
                <a:solidFill>
                  <a:schemeClr val="dk1"/>
                </a:solidFill>
                <a:latin typeface="Trebuchet MS"/>
                <a:ea typeface="Trebuchet MS"/>
                <a:cs typeface="Trebuchet MS"/>
                <a:sym typeface="Trebuchet M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1069848" y="108851"/>
            <a:ext cx="10058400" cy="9809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國中教育會考各科時間及題數</a:t>
            </a:r>
            <a:endParaRPr/>
          </a:p>
        </p:txBody>
      </p:sp>
      <p:graphicFrame>
        <p:nvGraphicFramePr>
          <p:cNvPr id="230" name="Google Shape;230;p17"/>
          <p:cNvGraphicFramePr/>
          <p:nvPr/>
        </p:nvGraphicFramePr>
        <p:xfrm>
          <a:off x="839847" y="1089764"/>
          <a:ext cx="10518400" cy="5139635"/>
        </p:xfrm>
        <a:graphic>
          <a:graphicData uri="http://schemas.openxmlformats.org/drawingml/2006/table">
            <a:tbl>
              <a:tblPr firstRow="1" bandRow="1">
                <a:noFill/>
                <a:tableStyleId>{AF0F7EEB-FAF5-4D57-9A00-CF9E036A19B2}</a:tableStyleId>
              </a:tblPr>
              <a:tblGrid>
                <a:gridCol w="886850">
                  <a:extLst>
                    <a:ext uri="{9D8B030D-6E8A-4147-A177-3AD203B41FA5}">
                      <a16:colId xmlns:a16="http://schemas.microsoft.com/office/drawing/2014/main" val="20000"/>
                    </a:ext>
                  </a:extLst>
                </a:gridCol>
                <a:gridCol w="1095050">
                  <a:extLst>
                    <a:ext uri="{9D8B030D-6E8A-4147-A177-3AD203B41FA5}">
                      <a16:colId xmlns:a16="http://schemas.microsoft.com/office/drawing/2014/main" val="20001"/>
                    </a:ext>
                  </a:extLst>
                </a:gridCol>
                <a:gridCol w="1791925">
                  <a:extLst>
                    <a:ext uri="{9D8B030D-6E8A-4147-A177-3AD203B41FA5}">
                      <a16:colId xmlns:a16="http://schemas.microsoft.com/office/drawing/2014/main" val="20002"/>
                    </a:ext>
                  </a:extLst>
                </a:gridCol>
                <a:gridCol w="3708275">
                  <a:extLst>
                    <a:ext uri="{9D8B030D-6E8A-4147-A177-3AD203B41FA5}">
                      <a16:colId xmlns:a16="http://schemas.microsoft.com/office/drawing/2014/main" val="20003"/>
                    </a:ext>
                  </a:extLst>
                </a:gridCol>
                <a:gridCol w="3036300">
                  <a:extLst>
                    <a:ext uri="{9D8B030D-6E8A-4147-A177-3AD203B41FA5}">
                      <a16:colId xmlns:a16="http://schemas.microsoft.com/office/drawing/2014/main" val="20004"/>
                    </a:ext>
                  </a:extLst>
                </a:gridCol>
              </a:tblGrid>
              <a:tr h="621375">
                <a:tc gridSpan="2">
                  <a:txBody>
                    <a:bodyPr/>
                    <a:lstStyle/>
                    <a:p>
                      <a:pPr marL="0" marR="0" lvl="0" indent="0" algn="ctr" rtl="0">
                        <a:spcBef>
                          <a:spcPts val="0"/>
                        </a:spcBef>
                        <a:spcAft>
                          <a:spcPts val="0"/>
                        </a:spcAft>
                        <a:buNone/>
                      </a:pPr>
                      <a:r>
                        <a:rPr lang="zh-TW" sz="2800">
                          <a:latin typeface="Georgia"/>
                          <a:ea typeface="Georgia"/>
                          <a:cs typeface="Georgia"/>
                          <a:sym typeface="Georgia"/>
                        </a:rPr>
                        <a:t>考試科目</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800">
                          <a:latin typeface="Georgia"/>
                          <a:ea typeface="Georgia"/>
                          <a:cs typeface="Georgia"/>
                          <a:sym typeface="Georgia"/>
                        </a:rPr>
                        <a:t>時間</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a:latin typeface="Georgia"/>
                          <a:ea typeface="Georgia"/>
                          <a:cs typeface="Georgia"/>
                          <a:sym typeface="Georgia"/>
                        </a:rPr>
                        <a:t>題數</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800">
                          <a:latin typeface="Georgia"/>
                          <a:ea typeface="Georgia"/>
                          <a:cs typeface="Georgia"/>
                          <a:sym typeface="Georgia"/>
                        </a:rPr>
                        <a:t>結果呈現</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國文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38～46題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6">
                  <a:txBody>
                    <a:bodyPr/>
                    <a:lstStyle/>
                    <a:p>
                      <a:pPr marL="0" marR="0" lvl="0" indent="0" algn="just" rtl="0">
                        <a:spcBef>
                          <a:spcPts val="0"/>
                        </a:spcBef>
                        <a:spcAft>
                          <a:spcPts val="0"/>
                        </a:spcAft>
                        <a:buNone/>
                      </a:pPr>
                      <a:r>
                        <a:rPr lang="zh-TW" sz="1800" b="0">
                          <a:latin typeface="Microsoft JhengHei"/>
                          <a:ea typeface="Microsoft JhengHei"/>
                          <a:cs typeface="Microsoft JhengHei"/>
                          <a:sym typeface="Microsoft JhengHei"/>
                        </a:rPr>
                        <a:t>分為</a:t>
                      </a:r>
                      <a:r>
                        <a:rPr lang="zh-TW" sz="1800" b="0">
                          <a:solidFill>
                            <a:srgbClr val="0000CC"/>
                          </a:solidFill>
                          <a:latin typeface="Microsoft JhengHei"/>
                          <a:ea typeface="Microsoft JhengHei"/>
                          <a:cs typeface="Microsoft JhengHei"/>
                          <a:sym typeface="Microsoft JhengHei"/>
                        </a:rPr>
                        <a:t>「精熟」(A)</a:t>
                      </a:r>
                      <a:r>
                        <a:rPr lang="zh-TW" sz="1800" b="0">
                          <a:solidFill>
                            <a:schemeClr val="dk1"/>
                          </a:solidFill>
                          <a:latin typeface="Microsoft JhengHei"/>
                          <a:ea typeface="Microsoft JhengHei"/>
                          <a:cs typeface="Microsoft JhengHei"/>
                          <a:sym typeface="Microsoft JhengHei"/>
                        </a:rPr>
                        <a:t>、</a:t>
                      </a:r>
                      <a:r>
                        <a:rPr lang="zh-TW" sz="1800" b="0">
                          <a:solidFill>
                            <a:srgbClr val="0000CC"/>
                          </a:solidFill>
                          <a:latin typeface="Microsoft JhengHei"/>
                          <a:ea typeface="Microsoft JhengHei"/>
                          <a:cs typeface="Microsoft JhengHei"/>
                          <a:sym typeface="Microsoft JhengHei"/>
                        </a:rPr>
                        <a:t>「基礎」(B)</a:t>
                      </a:r>
                      <a:r>
                        <a:rPr lang="zh-TW" sz="1800" b="0">
                          <a:latin typeface="Microsoft JhengHei"/>
                          <a:ea typeface="Microsoft JhengHei"/>
                          <a:cs typeface="Microsoft JhengHei"/>
                          <a:sym typeface="Microsoft JhengHei"/>
                        </a:rPr>
                        <a:t>和</a:t>
                      </a:r>
                      <a:r>
                        <a:rPr lang="zh-TW" sz="1800" b="0">
                          <a:solidFill>
                            <a:srgbClr val="0000CC"/>
                          </a:solidFill>
                          <a:latin typeface="Microsoft JhengHei"/>
                          <a:ea typeface="Microsoft JhengHei"/>
                          <a:cs typeface="Microsoft JhengHei"/>
                          <a:sym typeface="Microsoft JhengHei"/>
                        </a:rPr>
                        <a:t>「待加強」(C)</a:t>
                      </a:r>
                      <a:r>
                        <a:rPr lang="zh-TW" sz="1800" b="0">
                          <a:solidFill>
                            <a:schemeClr val="dk1"/>
                          </a:solidFill>
                          <a:latin typeface="Microsoft JhengHei"/>
                          <a:ea typeface="Microsoft JhengHei"/>
                          <a:cs typeface="Microsoft JhengHei"/>
                          <a:sym typeface="Microsoft JhengHei"/>
                        </a:rPr>
                        <a:t>3</a:t>
                      </a:r>
                      <a:r>
                        <a:rPr lang="zh-TW" sz="1800" b="0">
                          <a:latin typeface="Microsoft JhengHei"/>
                          <a:ea typeface="Microsoft JhengHei"/>
                          <a:cs typeface="Microsoft JhengHei"/>
                          <a:sym typeface="Microsoft JhengHei"/>
                        </a:rPr>
                        <a:t>等級。</a:t>
                      </a:r>
                      <a:endParaRPr sz="1800" b="0">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800" b="0" u="none">
                          <a:solidFill>
                            <a:srgbClr val="002060"/>
                          </a:solidFill>
                          <a:latin typeface="Microsoft JhengHei"/>
                          <a:ea typeface="Microsoft JhengHei"/>
                          <a:cs typeface="Microsoft JhengHei"/>
                          <a:sym typeface="Microsoft JhengHei"/>
                        </a:rPr>
                        <a:t>【在精熟(A)等級分別標示A++（精熟等級前25%）及A+(精熟等級前26%～50%），並在基礎(B)等級分別標示B++（基礎等級前25%）及B+（基礎等級前26%～50%）】</a:t>
                      </a:r>
                      <a:endParaRPr sz="1800" b="0">
                        <a:solidFill>
                          <a:srgbClr val="00206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F0000"/>
                        </a:buClr>
                        <a:buSzPts val="1800"/>
                        <a:buFont typeface="Microsoft JhengHei"/>
                        <a:buNone/>
                      </a:pPr>
                      <a:r>
                        <a:rPr lang="zh-TW" sz="1800" b="0">
                          <a:solidFill>
                            <a:srgbClr val="FF0000"/>
                          </a:solidFill>
                          <a:latin typeface="Microsoft JhengHei"/>
                          <a:ea typeface="Microsoft JhengHei"/>
                          <a:cs typeface="Microsoft JhengHei"/>
                          <a:sym typeface="Microsoft JhengHei"/>
                        </a:rPr>
                        <a:t>成績計算方式可詳見教育部國中教育會考網站：</a:t>
                      </a:r>
                      <a:r>
                        <a:rPr lang="zh-TW" sz="1800" b="0" u="sng">
                          <a:solidFill>
                            <a:schemeClr val="dk1"/>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val="tx"/>
                              </a:ext>
                            </a:extLst>
                          </a:hlinkClick>
                        </a:rPr>
                        <a:t>https://cap.rcpet.edu.tw</a:t>
                      </a:r>
                      <a:endParaRPr sz="1800" b="0">
                        <a:solidFill>
                          <a:schemeClr val="dk1"/>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588425">
                <a:tc rowSpan="2">
                  <a:txBody>
                    <a:bodyPr/>
                    <a:lstStyle/>
                    <a:p>
                      <a:pPr marL="0" marR="0" lvl="0" indent="0" algn="ctr" rtl="0">
                        <a:spcBef>
                          <a:spcPts val="0"/>
                        </a:spcBef>
                        <a:spcAft>
                          <a:spcPts val="0"/>
                        </a:spcAft>
                        <a:buNone/>
                      </a:pPr>
                      <a:endParaRPr sz="24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英語</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閱讀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60分鐘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閱讀40～45題</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rgbClr val="FF0000"/>
                          </a:solidFill>
                          <a:latin typeface="Microsoft JhengHei"/>
                          <a:ea typeface="Microsoft JhengHei"/>
                          <a:cs typeface="Microsoft JhengHei"/>
                          <a:sym typeface="Microsoft JhengHei"/>
                        </a:rPr>
                        <a:t>(占總成績80%)</a:t>
                      </a:r>
                      <a:r>
                        <a:rPr lang="zh-TW" sz="1800" b="0">
                          <a:latin typeface="Microsoft JhengHei"/>
                          <a:ea typeface="Microsoft JhengHei"/>
                          <a:cs typeface="Microsoft JhengHei"/>
                          <a:sym typeface="Microsoft JhengHei"/>
                        </a:rPr>
                        <a:t> </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2"/>
                  </a:ext>
                </a:extLst>
              </a:tr>
              <a:tr h="621375">
                <a:tc vMerge="1">
                  <a:txBody>
                    <a:bodyPr/>
                    <a:lstStyle/>
                    <a:p>
                      <a:endParaRPr lang="zh-TW"/>
                    </a:p>
                  </a:txBody>
                  <a:tcPr/>
                </a:tc>
                <a:tc>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聽力</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25分鐘</a:t>
                      </a:r>
                      <a:endParaRPr sz="2000" b="0">
                        <a:latin typeface="Microsoft JhengHei"/>
                        <a:ea typeface="Microsoft JhengHei"/>
                        <a:cs typeface="Microsoft JhengHei"/>
                        <a:sym typeface="Microsoft JhengHei"/>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20～30題</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rgbClr val="FF0000"/>
                          </a:solidFill>
                          <a:latin typeface="Microsoft JhengHei"/>
                          <a:ea typeface="Microsoft JhengHei"/>
                          <a:cs typeface="Microsoft JhengHei"/>
                          <a:sym typeface="Microsoft JhengHei"/>
                        </a:rPr>
                        <a:t>(占總成績20%)</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3"/>
                  </a:ext>
                </a:extLst>
              </a:tr>
              <a:tr h="7938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數學</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80分鐘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25～30題 </a:t>
                      </a:r>
                      <a:endParaRPr/>
                    </a:p>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選擇題23～28題</a:t>
                      </a:r>
                      <a:r>
                        <a:rPr lang="zh-TW" sz="1800" b="0">
                          <a:solidFill>
                            <a:srgbClr val="FF0000"/>
                          </a:solidFill>
                          <a:latin typeface="Microsoft JhengHei"/>
                          <a:ea typeface="Microsoft JhengHei"/>
                          <a:cs typeface="Microsoft JhengHei"/>
                          <a:sym typeface="Microsoft JhengHei"/>
                        </a:rPr>
                        <a:t>(占總成績85%)</a:t>
                      </a:r>
                      <a:r>
                        <a:rPr lang="zh-TW" sz="1800" b="0">
                          <a:latin typeface="Microsoft JhengHei"/>
                          <a:ea typeface="Microsoft JhengHei"/>
                          <a:cs typeface="Microsoft JhengHei"/>
                          <a:sym typeface="Microsoft JhengHei"/>
                        </a:rPr>
                        <a:t> </a:t>
                      </a:r>
                      <a:endParaRPr/>
                    </a:p>
                    <a:p>
                      <a:pPr marL="0" marR="0" lvl="0" indent="0" algn="ctr" rtl="0">
                        <a:lnSpc>
                          <a:spcPct val="100000"/>
                        </a:lnSpc>
                        <a:spcBef>
                          <a:spcPts val="0"/>
                        </a:spcBef>
                        <a:spcAft>
                          <a:spcPts val="0"/>
                        </a:spcAft>
                        <a:buClr>
                          <a:schemeClr val="dk1"/>
                        </a:buClr>
                        <a:buSzPts val="1800"/>
                        <a:buFont typeface="Microsoft JhengHei"/>
                        <a:buNone/>
                      </a:pPr>
                      <a:r>
                        <a:rPr lang="zh-TW" sz="1800" b="0">
                          <a:latin typeface="Microsoft JhengHei"/>
                          <a:ea typeface="Microsoft JhengHei"/>
                          <a:cs typeface="Microsoft JhengHei"/>
                          <a:sym typeface="Microsoft JhengHei"/>
                        </a:rPr>
                        <a:t>非選擇題</a:t>
                      </a:r>
                      <a:r>
                        <a:rPr lang="zh-TW" sz="1800" b="0">
                          <a:solidFill>
                            <a:schemeClr val="dk1"/>
                          </a:solidFill>
                          <a:latin typeface="Microsoft JhengHei"/>
                          <a:ea typeface="Microsoft JhengHei"/>
                          <a:cs typeface="Microsoft JhengHei"/>
                          <a:sym typeface="Microsoft JhengHei"/>
                        </a:rPr>
                        <a:t>2</a:t>
                      </a:r>
                      <a:r>
                        <a:rPr lang="zh-TW" sz="1800" b="0">
                          <a:latin typeface="Microsoft JhengHei"/>
                          <a:ea typeface="Microsoft JhengHei"/>
                          <a:cs typeface="Microsoft JhengHei"/>
                          <a:sym typeface="Microsoft JhengHei"/>
                        </a:rPr>
                        <a:t>題</a:t>
                      </a:r>
                      <a:r>
                        <a:rPr lang="zh-TW" sz="1800" b="0">
                          <a:solidFill>
                            <a:srgbClr val="FF0000"/>
                          </a:solidFill>
                          <a:latin typeface="Microsoft JhengHei"/>
                          <a:ea typeface="Microsoft JhengHei"/>
                          <a:cs typeface="Microsoft JhengHei"/>
                          <a:sym typeface="Microsoft JhengHei"/>
                        </a:rPr>
                        <a:t>(占總成績15%)</a:t>
                      </a:r>
                      <a:r>
                        <a:rPr lang="zh-TW" sz="1800" b="0">
                          <a:latin typeface="Microsoft JhengHei"/>
                          <a:ea typeface="Microsoft JhengHei"/>
                          <a:cs typeface="Microsoft JhengHei"/>
                          <a:sym typeface="Microsoft JhengHei"/>
                        </a:rPr>
                        <a:t> </a:t>
                      </a:r>
                      <a:endParaRPr sz="1800" b="0">
                        <a:latin typeface="Microsoft JhengHei"/>
                        <a:ea typeface="Microsoft JhengHei"/>
                        <a:cs typeface="Microsoft JhengHei"/>
                        <a:sym typeface="Microsoft JhengHe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4"/>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社會</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50～60題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5"/>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自然</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70分鐘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45～55題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6"/>
                  </a:ext>
                </a:extLst>
              </a:tr>
              <a:tr h="621375">
                <a:tc gridSpan="2">
                  <a:txBody>
                    <a:bodyPr/>
                    <a:lstStyle/>
                    <a:p>
                      <a:pPr marL="0" marR="0" lvl="0" indent="0" algn="ctr" rtl="0">
                        <a:spcBef>
                          <a:spcPts val="0"/>
                        </a:spcBef>
                        <a:spcAft>
                          <a:spcPts val="0"/>
                        </a:spcAft>
                        <a:buNone/>
                      </a:pPr>
                      <a:r>
                        <a:rPr lang="zh-TW" sz="2400">
                          <a:solidFill>
                            <a:schemeClr val="lt1"/>
                          </a:solidFill>
                          <a:latin typeface="Microsoft JhengHei"/>
                          <a:ea typeface="Microsoft JhengHei"/>
                          <a:cs typeface="Microsoft JhengHei"/>
                          <a:sym typeface="Microsoft JhengHei"/>
                        </a:rPr>
                        <a:t>寫作測驗</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50分鐘</a:t>
                      </a:r>
                      <a:endParaRPr/>
                    </a:p>
                  </a:txBody>
                  <a:tcPr marL="54625" marR="54625" marT="29200" marB="29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1題</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0">
                          <a:latin typeface="Microsoft JhengHei"/>
                          <a:ea typeface="Microsoft JhengHei"/>
                          <a:cs typeface="Microsoft JhengHei"/>
                          <a:sym typeface="Microsoft JhengHei"/>
                        </a:rPr>
                        <a:t>分為一至六級分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bl>
          </a:graphicData>
        </a:graphic>
      </p:graphicFrame>
      <p:sp>
        <p:nvSpPr>
          <p:cNvPr id="231" name="Google Shape;231;p17"/>
          <p:cNvSpPr/>
          <p:nvPr/>
        </p:nvSpPr>
        <p:spPr>
          <a:xfrm>
            <a:off x="839847" y="6369681"/>
            <a:ext cx="8354257" cy="404664"/>
          </a:xfrm>
          <a:prstGeom prst="rect">
            <a:avLst/>
          </a:prstGeom>
          <a:solidFill>
            <a:schemeClr val="lt1">
              <a:alpha val="67450"/>
            </a:schemeClr>
          </a:solid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200"/>
              <a:buFont typeface="Arial"/>
              <a:buNone/>
            </a:pPr>
            <a:endParaRPr sz="2200" b="1">
              <a:solidFill>
                <a:srgbClr val="002060"/>
              </a:solidFill>
              <a:latin typeface="Microsoft JhengHei"/>
              <a:ea typeface="Microsoft JhengHei"/>
              <a:cs typeface="Microsoft JhengHei"/>
              <a:sym typeface="Microsoft JhengHei"/>
            </a:endParaRPr>
          </a:p>
          <a:p>
            <a:pPr marL="0" marR="0" lvl="0" indent="0" algn="l" rtl="0">
              <a:spcBef>
                <a:spcPts val="0"/>
              </a:spcBef>
              <a:spcAft>
                <a:spcPts val="0"/>
              </a:spcAft>
              <a:buClr>
                <a:srgbClr val="002060"/>
              </a:buClr>
              <a:buSzPts val="2200"/>
              <a:buFont typeface="Arial"/>
              <a:buNone/>
            </a:pPr>
            <a:r>
              <a:rPr lang="zh-TW" sz="2200" b="1">
                <a:solidFill>
                  <a:srgbClr val="002060"/>
                </a:solidFill>
                <a:latin typeface="Microsoft JhengHei"/>
                <a:ea typeface="Microsoft JhengHei"/>
                <a:cs typeface="Microsoft JhengHei"/>
                <a:sym typeface="Microsoft JhengHei"/>
              </a:rPr>
              <a:t>※「寫作測驗」及「數學非選擇題」必須要用</a:t>
            </a:r>
            <a:r>
              <a:rPr lang="zh-TW" sz="2200" b="1">
                <a:solidFill>
                  <a:srgbClr val="FF0000"/>
                </a:solidFill>
                <a:latin typeface="Microsoft JhengHei"/>
                <a:ea typeface="Microsoft JhengHei"/>
                <a:cs typeface="Microsoft JhengHei"/>
                <a:sym typeface="Microsoft JhengHei"/>
              </a:rPr>
              <a:t>黑色墨水筆</a:t>
            </a:r>
            <a:r>
              <a:rPr lang="zh-TW" sz="2200" b="1">
                <a:solidFill>
                  <a:srgbClr val="002060"/>
                </a:solidFill>
                <a:latin typeface="Microsoft JhengHei"/>
                <a:ea typeface="Microsoft JhengHei"/>
                <a:cs typeface="Microsoft JhengHei"/>
                <a:sym typeface="Microsoft JhengHei"/>
              </a:rPr>
              <a:t>作答。</a:t>
            </a:r>
            <a:endParaRPr sz="2200" b="1">
              <a:solidFill>
                <a:srgbClr val="002060"/>
              </a:solidFill>
              <a:latin typeface="Microsoft JhengHei"/>
              <a:ea typeface="Microsoft JhengHei"/>
              <a:cs typeface="Microsoft JhengHei"/>
              <a:sym typeface="Microsoft JhengHe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150"/>
          <p:cNvSpPr txBox="1">
            <a:spLocks noGrp="1"/>
          </p:cNvSpPr>
          <p:nvPr>
            <p:ph type="title"/>
          </p:nvPr>
        </p:nvSpPr>
        <p:spPr>
          <a:xfrm>
            <a:off x="1069848" y="92746"/>
            <a:ext cx="10058400" cy="10959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Georgia"/>
              <a:buNone/>
            </a:pPr>
            <a:r>
              <a:rPr lang="zh-TW" sz="4400">
                <a:latin typeface="Georgia"/>
                <a:ea typeface="Georgia"/>
                <a:cs typeface="Georgia"/>
                <a:sym typeface="Georgia"/>
              </a:rPr>
              <a:t>113學年度藝才班甄選入學聯合招生區</a:t>
            </a:r>
            <a:endParaRPr/>
          </a:p>
        </p:txBody>
      </p:sp>
      <p:pic>
        <p:nvPicPr>
          <p:cNvPr id="1851" name="Google Shape;1851;p150"/>
          <p:cNvPicPr preferRelativeResize="0"/>
          <p:nvPr/>
        </p:nvPicPr>
        <p:blipFill rotWithShape="1">
          <a:blip r:embed="rId3">
            <a:alphaModFix/>
          </a:blip>
          <a:srcRect r="1416" b="5242"/>
          <a:stretch/>
        </p:blipFill>
        <p:spPr>
          <a:xfrm>
            <a:off x="1212233" y="1034578"/>
            <a:ext cx="9916015" cy="5666667"/>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151"/>
          <p:cNvSpPr txBox="1">
            <a:spLocks noGrp="1"/>
          </p:cNvSpPr>
          <p:nvPr>
            <p:ph type="title"/>
          </p:nvPr>
        </p:nvSpPr>
        <p:spPr>
          <a:xfrm>
            <a:off x="1069847" y="197249"/>
            <a:ext cx="10058400" cy="10829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Georgia"/>
              <a:buNone/>
            </a:pPr>
            <a:r>
              <a:rPr lang="zh-TW" sz="4400">
                <a:latin typeface="Georgia"/>
                <a:ea typeface="Georgia"/>
                <a:cs typeface="Georgia"/>
                <a:sym typeface="Georgia"/>
              </a:rPr>
              <a:t>113學年度藝才班各類各區主委學校</a:t>
            </a:r>
            <a:endParaRPr/>
          </a:p>
        </p:txBody>
      </p:sp>
      <p:sp>
        <p:nvSpPr>
          <p:cNvPr id="1858" name="Google Shape;1858;p151"/>
          <p:cNvSpPr/>
          <p:nvPr/>
        </p:nvSpPr>
        <p:spPr>
          <a:xfrm>
            <a:off x="1246196" y="1164134"/>
            <a:ext cx="9705703" cy="48936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66CC"/>
              </a:buClr>
              <a:buSzPts val="2800"/>
              <a:buFont typeface="Noto Sans Symbols"/>
              <a:buChar char="●"/>
            </a:pPr>
            <a:r>
              <a:rPr lang="zh-TW" sz="2800" b="1">
                <a:solidFill>
                  <a:srgbClr val="FF66CC"/>
                </a:solidFill>
                <a:latin typeface="Georgia"/>
                <a:ea typeface="Georgia"/>
                <a:cs typeface="Georgia"/>
                <a:sym typeface="Georgia"/>
              </a:rPr>
              <a:t>音樂班</a:t>
            </a:r>
            <a:r>
              <a:rPr lang="zh-TW" sz="2800">
                <a:solidFill>
                  <a:srgbClr val="000000"/>
                </a:solidFill>
                <a:latin typeface="Georgia"/>
                <a:ea typeface="Georgia"/>
                <a:cs typeface="Georgia"/>
                <a:sym typeface="Georgia"/>
              </a:rPr>
              <a:t>：</a:t>
            </a:r>
            <a:br>
              <a:rPr lang="zh-TW" sz="28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(北)國立新竹高中     (中)國立南投高中 </a:t>
            </a:r>
            <a:endParaRPr sz="2600">
              <a:solidFill>
                <a:srgbClr val="000000"/>
              </a:solidFill>
              <a:latin typeface="Georgia"/>
              <a:ea typeface="Georgia"/>
              <a:cs typeface="Georgia"/>
              <a:sym typeface="Georgia"/>
            </a:endParaRPr>
          </a:p>
          <a:p>
            <a:pPr marL="0" marR="0" lvl="0" indent="0" algn="l" rtl="0">
              <a:spcBef>
                <a:spcPts val="0"/>
              </a:spcBef>
              <a:spcAft>
                <a:spcPts val="0"/>
              </a:spcAft>
              <a:buNone/>
            </a:pPr>
            <a:r>
              <a:rPr lang="zh-TW" sz="2600">
                <a:solidFill>
                  <a:srgbClr val="000000"/>
                </a:solidFill>
                <a:latin typeface="Georgia"/>
                <a:ea typeface="Georgia"/>
                <a:cs typeface="Georgia"/>
                <a:sym typeface="Georgia"/>
              </a:rPr>
              <a:t>    (南)國立臺南女中</a:t>
            </a:r>
            <a:endParaRPr sz="2000">
              <a:solidFill>
                <a:srgbClr val="7030A1"/>
              </a:solidFill>
              <a:latin typeface="Georgia"/>
              <a:ea typeface="Georgia"/>
              <a:cs typeface="Georgia"/>
              <a:sym typeface="Georgia"/>
            </a:endParaRPr>
          </a:p>
          <a:p>
            <a:pPr marL="342900" marR="0" lvl="0" indent="-342900" algn="l" rtl="0">
              <a:spcBef>
                <a:spcPts val="0"/>
              </a:spcBef>
              <a:spcAft>
                <a:spcPts val="0"/>
              </a:spcAft>
              <a:buClr>
                <a:srgbClr val="7030A1"/>
              </a:buClr>
              <a:buSzPts val="2800"/>
              <a:buFont typeface="Noto Sans Symbols"/>
              <a:buChar char="●"/>
            </a:pPr>
            <a:r>
              <a:rPr lang="zh-TW" sz="2800" b="1">
                <a:solidFill>
                  <a:srgbClr val="7030A1"/>
                </a:solidFill>
                <a:latin typeface="Georgia"/>
                <a:ea typeface="Georgia"/>
                <a:cs typeface="Georgia"/>
                <a:sym typeface="Georgia"/>
              </a:rPr>
              <a:t>美術班</a:t>
            </a:r>
            <a:r>
              <a:rPr lang="zh-TW" sz="2800">
                <a:solidFill>
                  <a:srgbClr val="000000"/>
                </a:solidFill>
                <a:latin typeface="Georgia"/>
                <a:ea typeface="Georgia"/>
                <a:cs typeface="Georgia"/>
                <a:sym typeface="Georgia"/>
              </a:rPr>
              <a:t>：</a:t>
            </a:r>
            <a:br>
              <a:rPr lang="zh-TW" sz="28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(北)新北市立永平高中、(中)國立竹山高中 </a:t>
            </a:r>
            <a:br>
              <a:rPr lang="zh-TW" sz="26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(南)國立臺南二中、(桃)桃園市立內壢高中</a:t>
            </a:r>
            <a:endParaRPr sz="2600">
              <a:solidFill>
                <a:srgbClr val="000000"/>
              </a:solidFill>
              <a:latin typeface="Georgia"/>
              <a:ea typeface="Georgia"/>
              <a:cs typeface="Georgia"/>
              <a:sym typeface="Georgia"/>
            </a:endParaRPr>
          </a:p>
          <a:p>
            <a:pPr marL="342900" marR="0" lvl="0" indent="-228600" algn="l" rtl="0">
              <a:spcBef>
                <a:spcPts val="0"/>
              </a:spcBef>
              <a:spcAft>
                <a:spcPts val="0"/>
              </a:spcAft>
              <a:buClr>
                <a:schemeClr val="dk1"/>
              </a:buClr>
              <a:buSzPts val="1800"/>
              <a:buFont typeface="Noto Sans Symbols"/>
              <a:buNone/>
            </a:pPr>
            <a:endParaRPr sz="1800">
              <a:solidFill>
                <a:srgbClr val="FD2204"/>
              </a:solidFill>
              <a:latin typeface="Georgia"/>
              <a:ea typeface="Georgia"/>
              <a:cs typeface="Georgia"/>
              <a:sym typeface="Georgia"/>
            </a:endParaRPr>
          </a:p>
          <a:p>
            <a:pPr marL="342900" marR="0" lvl="0" indent="-342900" algn="l" rtl="0">
              <a:spcBef>
                <a:spcPts val="0"/>
              </a:spcBef>
              <a:spcAft>
                <a:spcPts val="0"/>
              </a:spcAft>
              <a:buClr>
                <a:srgbClr val="FD2204"/>
              </a:buClr>
              <a:buSzPts val="2800"/>
              <a:buFont typeface="Noto Sans Symbols"/>
              <a:buChar char="●"/>
            </a:pPr>
            <a:r>
              <a:rPr lang="zh-TW" sz="2800" b="1">
                <a:solidFill>
                  <a:srgbClr val="FD2204"/>
                </a:solidFill>
                <a:latin typeface="Georgia"/>
                <a:ea typeface="Georgia"/>
                <a:cs typeface="Georgia"/>
                <a:sym typeface="Georgia"/>
              </a:rPr>
              <a:t>舞蹈班</a:t>
            </a:r>
            <a:r>
              <a:rPr lang="zh-TW" sz="2800">
                <a:solidFill>
                  <a:srgbClr val="000000"/>
                </a:solidFill>
                <a:latin typeface="Georgia"/>
                <a:ea typeface="Georgia"/>
                <a:cs typeface="Georgia"/>
                <a:sym typeface="Georgia"/>
              </a:rPr>
              <a:t>：</a:t>
            </a:r>
            <a:br>
              <a:rPr lang="zh-TW" sz="28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(北)國立竹北高中 、(南)國立家齊高中 </a:t>
            </a:r>
            <a:endParaRPr sz="1800">
              <a:solidFill>
                <a:srgbClr val="000000"/>
              </a:solidFill>
              <a:latin typeface="Georgia"/>
              <a:ea typeface="Georgia"/>
              <a:cs typeface="Georgia"/>
              <a:sym typeface="Georgia"/>
            </a:endParaRPr>
          </a:p>
          <a:p>
            <a:pPr marL="342900" marR="0" lvl="0" indent="-342900" algn="l" rtl="0">
              <a:spcBef>
                <a:spcPts val="0"/>
              </a:spcBef>
              <a:spcAft>
                <a:spcPts val="0"/>
              </a:spcAft>
              <a:buClr>
                <a:srgbClr val="000000"/>
              </a:buClr>
              <a:buSzPts val="2800"/>
              <a:buFont typeface="Noto Sans Symbols"/>
              <a:buChar char="●"/>
            </a:pPr>
            <a:r>
              <a:rPr lang="zh-TW" sz="2800" b="1">
                <a:solidFill>
                  <a:srgbClr val="000000"/>
                </a:solidFill>
                <a:latin typeface="Georgia"/>
                <a:ea typeface="Georgia"/>
                <a:cs typeface="Georgia"/>
                <a:sym typeface="Georgia"/>
              </a:rPr>
              <a:t>獨招學校</a:t>
            </a:r>
            <a:r>
              <a:rPr lang="zh-TW" sz="2800">
                <a:solidFill>
                  <a:srgbClr val="000000"/>
                </a:solidFill>
                <a:latin typeface="Georgia"/>
                <a:ea typeface="Georgia"/>
                <a:cs typeface="Georgia"/>
                <a:sym typeface="Georgia"/>
              </a:rPr>
              <a:t>：</a:t>
            </a:r>
            <a:br>
              <a:rPr lang="zh-TW" sz="28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國立馬公高中(音、美、舞)、國立臺東女中(美)</a:t>
            </a:r>
            <a:br>
              <a:rPr lang="zh-TW" sz="2600">
                <a:solidFill>
                  <a:srgbClr val="000000"/>
                </a:solidFill>
                <a:latin typeface="Georgia"/>
                <a:ea typeface="Georgia"/>
                <a:cs typeface="Georgia"/>
                <a:sym typeface="Georgia"/>
              </a:rPr>
            </a:br>
            <a:r>
              <a:rPr lang="zh-TW" sz="2600">
                <a:solidFill>
                  <a:srgbClr val="000000"/>
                </a:solidFill>
                <a:latin typeface="Georgia"/>
                <a:ea typeface="Georgia"/>
                <a:cs typeface="Georgia"/>
                <a:sym typeface="Georgia"/>
              </a:rPr>
              <a:t>國立花蓮女中(美)、彰化成功高中(音)</a:t>
            </a:r>
            <a:endParaRPr sz="2600">
              <a:solidFill>
                <a:schemeClr val="dk1"/>
              </a:solidFill>
              <a:latin typeface="Georgia"/>
              <a:ea typeface="Georgia"/>
              <a:cs typeface="Georgia"/>
              <a:sym typeface="Georgia"/>
            </a:endParaRPr>
          </a:p>
        </p:txBody>
      </p:sp>
      <p:pic>
        <p:nvPicPr>
          <p:cNvPr id="1859" name="Google Shape;1859;p151" descr="樂譜"/>
          <p:cNvPicPr preferRelativeResize="0"/>
          <p:nvPr/>
        </p:nvPicPr>
        <p:blipFill rotWithShape="1">
          <a:blip r:embed="rId3">
            <a:alphaModFix/>
          </a:blip>
          <a:srcRect/>
          <a:stretch/>
        </p:blipFill>
        <p:spPr>
          <a:xfrm>
            <a:off x="9404684" y="1440929"/>
            <a:ext cx="1159042" cy="1159042"/>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52"/>
          <p:cNvSpPr txBox="1">
            <a:spLocks noGrp="1"/>
          </p:cNvSpPr>
          <p:nvPr>
            <p:ph type="title"/>
          </p:nvPr>
        </p:nvSpPr>
        <p:spPr>
          <a:xfrm>
            <a:off x="1030659" y="105809"/>
            <a:ext cx="10058400"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200"/>
              <a:buFont typeface="Georgia"/>
              <a:buNone/>
            </a:pPr>
            <a:r>
              <a:rPr lang="zh-TW" sz="4200">
                <a:latin typeface="Georgia"/>
                <a:ea typeface="Georgia"/>
                <a:cs typeface="Georgia"/>
                <a:sym typeface="Georgia"/>
              </a:rPr>
              <a:t>113學年度藝才班以競賽表現入學日程</a:t>
            </a:r>
            <a:endParaRPr sz="4200"/>
          </a:p>
        </p:txBody>
      </p:sp>
      <p:grpSp>
        <p:nvGrpSpPr>
          <p:cNvPr id="1866" name="Google Shape;1866;p152"/>
          <p:cNvGrpSpPr/>
          <p:nvPr/>
        </p:nvGrpSpPr>
        <p:grpSpPr>
          <a:xfrm>
            <a:off x="681315" y="1401275"/>
            <a:ext cx="10997108" cy="5351827"/>
            <a:chOff x="627528" y="1293701"/>
            <a:chExt cx="10997108" cy="5351827"/>
          </a:xfrm>
        </p:grpSpPr>
        <p:sp>
          <p:nvSpPr>
            <p:cNvPr id="1867" name="Google Shape;1867;p152"/>
            <p:cNvSpPr/>
            <p:nvPr/>
          </p:nvSpPr>
          <p:spPr>
            <a:xfrm>
              <a:off x="3505200" y="1293701"/>
              <a:ext cx="8119436"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rgbClr val="000000"/>
                </a:solidFill>
                <a:latin typeface="Noto Sans Symbols"/>
                <a:ea typeface="Noto Sans Symbols"/>
                <a:cs typeface="Noto Sans Symbols"/>
                <a:sym typeface="Noto Sans Symbols"/>
              </a:endParaRPr>
            </a:p>
            <a:p>
              <a:pPr marL="0" marR="0" lvl="0" indent="0" algn="l" rtl="0">
                <a:spcBef>
                  <a:spcPts val="0"/>
                </a:spcBef>
                <a:spcAft>
                  <a:spcPts val="0"/>
                </a:spcAft>
                <a:buNone/>
              </a:pPr>
              <a:r>
                <a:rPr lang="zh-TW" sz="2400">
                  <a:solidFill>
                    <a:srgbClr val="000000"/>
                  </a:solidFill>
                  <a:latin typeface="Noto Sans Symbols"/>
                  <a:ea typeface="Noto Sans Symbols"/>
                  <a:cs typeface="Noto Sans Symbols"/>
                  <a:sym typeface="Noto Sans Symbols"/>
                </a:rPr>
                <a:t>●</a:t>
              </a:r>
              <a:r>
                <a:rPr lang="zh-TW" sz="2400">
                  <a:solidFill>
                    <a:schemeClr val="dk1"/>
                  </a:solidFill>
                  <a:latin typeface="Trebuchet MS"/>
                  <a:ea typeface="Trebuchet MS"/>
                  <a:cs typeface="Trebuchet MS"/>
                  <a:sym typeface="Trebuchet MS"/>
                </a:rPr>
                <a:t>線上報名，</a:t>
              </a:r>
              <a:r>
                <a:rPr lang="zh-TW" sz="2400">
                  <a:solidFill>
                    <a:srgbClr val="FF0000"/>
                  </a:solidFill>
                  <a:latin typeface="Trebuchet MS"/>
                  <a:ea typeface="Trebuchet MS"/>
                  <a:cs typeface="Trebuchet MS"/>
                  <a:sym typeface="Trebuchet MS"/>
                </a:rPr>
                <a:t>應屆生由學校集體送件</a:t>
              </a:r>
              <a:r>
                <a:rPr lang="zh-TW" sz="2400">
                  <a:solidFill>
                    <a:schemeClr val="dk1"/>
                  </a:solidFill>
                  <a:latin typeface="Trebuchet MS"/>
                  <a:ea typeface="Trebuchet MS"/>
                  <a:cs typeface="Trebuchet MS"/>
                  <a:sym typeface="Trebuchet MS"/>
                </a:rPr>
                <a:t>：113年3月18～25日</a:t>
              </a:r>
              <a:endParaRPr/>
            </a:p>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a:solidFill>
                  <a:srgbClr val="FF0000"/>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400"/>
                <a:buFont typeface="Noto Sans Symbols"/>
                <a:buChar char="●"/>
              </a:pPr>
              <a:r>
                <a:rPr lang="zh-TW" sz="2400">
                  <a:solidFill>
                    <a:schemeClr val="dk1"/>
                  </a:solidFill>
                  <a:latin typeface="Trebuchet MS"/>
                  <a:ea typeface="Trebuchet MS"/>
                  <a:cs typeface="Trebuchet MS"/>
                  <a:sym typeface="Trebuchet MS"/>
                </a:rPr>
                <a:t>由各類各區主委學校將競賽表現資料送該區鑑輔會鑑定。</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868" name="Google Shape;1868;p152"/>
            <p:cNvSpPr/>
            <p:nvPr/>
          </p:nvSpPr>
          <p:spPr>
            <a:xfrm>
              <a:off x="3505199" y="3852257"/>
              <a:ext cx="7662236"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Noto Sans Symbols"/>
                <a:buChar char="●"/>
              </a:pPr>
              <a:r>
                <a:rPr lang="zh-TW" sz="2400">
                  <a:solidFill>
                    <a:schemeClr val="dk1"/>
                  </a:solidFill>
                  <a:latin typeface="Microsoft JhengHei"/>
                  <a:ea typeface="Microsoft JhengHei"/>
                  <a:cs typeface="Microsoft JhengHei"/>
                  <a:sym typeface="Microsoft JhengHei"/>
                </a:rPr>
                <a:t>［音樂、舞蹈］放榜：113年4月2日</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                                報到：113年4月9日</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報到後聲明放棄：113年4月10日</a:t>
              </a:r>
              <a:endParaRPr sz="2400">
                <a:solidFill>
                  <a:schemeClr val="dk1"/>
                </a:solidFill>
                <a:latin typeface="Microsoft JhengHei"/>
                <a:ea typeface="Microsoft JhengHei"/>
                <a:cs typeface="Microsoft JhengHei"/>
                <a:sym typeface="Microsoft JhengHei"/>
              </a:endParaRPr>
            </a:p>
            <a:p>
              <a:pPr marL="285750" marR="0" lvl="0" indent="-285750" algn="l" rtl="0">
                <a:spcBef>
                  <a:spcPts val="0"/>
                </a:spcBef>
                <a:spcAft>
                  <a:spcPts val="0"/>
                </a:spcAft>
                <a:buClr>
                  <a:schemeClr val="dk1"/>
                </a:buClr>
                <a:buSzPts val="2400"/>
                <a:buFont typeface="Noto Sans Symbols"/>
                <a:buChar char="●"/>
              </a:pPr>
              <a:r>
                <a:rPr lang="zh-TW" sz="2400">
                  <a:solidFill>
                    <a:schemeClr val="dk1"/>
                  </a:solidFill>
                  <a:latin typeface="Microsoft JhengHei"/>
                  <a:ea typeface="Microsoft JhengHei"/>
                  <a:cs typeface="Microsoft JhengHei"/>
                  <a:sym typeface="Microsoft JhengHei"/>
                </a:rPr>
                <a:t>［美術］放榜：113年4月9日</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                    報到：113年4月16日</a:t>
              </a:r>
              <a:br>
                <a:rPr lang="zh-TW" sz="2400">
                  <a:solidFill>
                    <a:schemeClr val="dk1"/>
                  </a:solidFill>
                  <a:latin typeface="Microsoft JhengHei"/>
                  <a:ea typeface="Microsoft JhengHei"/>
                  <a:cs typeface="Microsoft JhengHei"/>
                  <a:sym typeface="Microsoft JhengHei"/>
                </a:rPr>
              </a:br>
              <a:r>
                <a:rPr lang="zh-TW" sz="2400">
                  <a:solidFill>
                    <a:schemeClr val="dk1"/>
                  </a:solidFill>
                  <a:latin typeface="Microsoft JhengHei"/>
                  <a:ea typeface="Microsoft JhengHei"/>
                  <a:cs typeface="Microsoft JhengHei"/>
                  <a:sym typeface="Microsoft JhengHei"/>
                </a:rPr>
                <a:t>                    報到後聲明放棄：113年4月17日</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800">
                <a:solidFill>
                  <a:srgbClr val="000000"/>
                </a:solidFill>
                <a:latin typeface="Microsoft JhengHei"/>
                <a:ea typeface="Microsoft JhengHei"/>
                <a:cs typeface="Microsoft JhengHei"/>
                <a:sym typeface="Microsoft JhengHei"/>
              </a:endParaRPr>
            </a:p>
          </p:txBody>
        </p:sp>
        <p:sp>
          <p:nvSpPr>
            <p:cNvPr id="1869" name="Google Shape;1869;p152"/>
            <p:cNvSpPr/>
            <p:nvPr/>
          </p:nvSpPr>
          <p:spPr>
            <a:xfrm>
              <a:off x="1102105" y="1391441"/>
              <a:ext cx="1109036" cy="5254087"/>
            </a:xfrm>
            <a:prstGeom prst="downArrow">
              <a:avLst>
                <a:gd name="adj1" fmla="val 50000"/>
                <a:gd name="adj2" fmla="val 50000"/>
              </a:avLst>
            </a:prstGeom>
            <a:solidFill>
              <a:srgbClr val="6633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70" name="Google Shape;1870;p152"/>
            <p:cNvSpPr/>
            <p:nvPr/>
          </p:nvSpPr>
          <p:spPr>
            <a:xfrm>
              <a:off x="627529" y="1637626"/>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第一階段：報名作業</a:t>
              </a:r>
              <a:endParaRPr sz="2000" b="1">
                <a:solidFill>
                  <a:schemeClr val="lt1"/>
                </a:solidFill>
                <a:latin typeface="Trebuchet MS"/>
                <a:ea typeface="Trebuchet MS"/>
                <a:cs typeface="Trebuchet MS"/>
                <a:sym typeface="Trebuchet MS"/>
              </a:endParaRPr>
            </a:p>
          </p:txBody>
        </p:sp>
        <p:sp>
          <p:nvSpPr>
            <p:cNvPr id="1871" name="Google Shape;1871;p152"/>
            <p:cNvSpPr/>
            <p:nvPr/>
          </p:nvSpPr>
          <p:spPr>
            <a:xfrm>
              <a:off x="627529" y="2725199"/>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第二階段：資優鑑定</a:t>
              </a:r>
              <a:endParaRPr sz="2000" b="1">
                <a:solidFill>
                  <a:schemeClr val="lt1"/>
                </a:solidFill>
                <a:latin typeface="Trebuchet MS"/>
                <a:ea typeface="Trebuchet MS"/>
                <a:cs typeface="Trebuchet MS"/>
                <a:sym typeface="Trebuchet MS"/>
              </a:endParaRPr>
            </a:p>
          </p:txBody>
        </p:sp>
        <p:sp>
          <p:nvSpPr>
            <p:cNvPr id="1872" name="Google Shape;1872;p152"/>
            <p:cNvSpPr/>
            <p:nvPr/>
          </p:nvSpPr>
          <p:spPr>
            <a:xfrm>
              <a:off x="627528" y="3776396"/>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第三階段：放榜報到</a:t>
              </a:r>
              <a:endParaRPr sz="2000" b="1">
                <a:solidFill>
                  <a:schemeClr val="lt1"/>
                </a:solidFill>
                <a:latin typeface="Trebuchet MS"/>
                <a:ea typeface="Trebuchet MS"/>
                <a:cs typeface="Trebuchet MS"/>
                <a:sym typeface="Trebuchet MS"/>
              </a:endParaRPr>
            </a:p>
          </p:txBody>
        </p:sp>
      </p:grpSp>
      <p:sp>
        <p:nvSpPr>
          <p:cNvPr id="1873" name="Google Shape;1873;p152"/>
          <p:cNvSpPr txBox="1"/>
          <p:nvPr/>
        </p:nvSpPr>
        <p:spPr>
          <a:xfrm>
            <a:off x="348498" y="1139978"/>
            <a:ext cx="2723823" cy="369332"/>
          </a:xfrm>
          <a:prstGeom prst="rect">
            <a:avLst/>
          </a:prstGeom>
          <a:noFill/>
          <a:ln w="28575" cap="flat" cmpd="sng">
            <a:solidFill>
              <a:srgbClr val="1D9AA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管道二：</a:t>
            </a:r>
            <a:r>
              <a:rPr lang="zh-TW" sz="1800">
                <a:solidFill>
                  <a:schemeClr val="dk1"/>
                </a:solidFill>
                <a:latin typeface="Georgia"/>
                <a:ea typeface="Georgia"/>
                <a:cs typeface="Georgia"/>
                <a:sym typeface="Georgia"/>
              </a:rPr>
              <a:t>以競賽表現入學</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53"/>
          <p:cNvSpPr txBox="1">
            <a:spLocks noGrp="1"/>
          </p:cNvSpPr>
          <p:nvPr>
            <p:ph type="title"/>
          </p:nvPr>
        </p:nvSpPr>
        <p:spPr>
          <a:xfrm>
            <a:off x="1148225" y="288689"/>
            <a:ext cx="10058400" cy="103065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Georgia"/>
              <a:buNone/>
            </a:pPr>
            <a:r>
              <a:rPr lang="zh-TW" sz="4200">
                <a:latin typeface="Georgia"/>
                <a:ea typeface="Georgia"/>
                <a:cs typeface="Georgia"/>
                <a:sym typeface="Georgia"/>
              </a:rPr>
              <a:t>113學年度藝才班以競賽表現入學報名資格</a:t>
            </a:r>
            <a:endParaRPr sz="4200"/>
          </a:p>
        </p:txBody>
      </p:sp>
      <p:sp>
        <p:nvSpPr>
          <p:cNvPr id="1880" name="Google Shape;1880;p153"/>
          <p:cNvSpPr/>
          <p:nvPr/>
        </p:nvSpPr>
        <p:spPr>
          <a:xfrm>
            <a:off x="1810076" y="1658983"/>
            <a:ext cx="8734698" cy="403187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3200"/>
              <a:buFont typeface="Noto Sans Symbols"/>
              <a:buChar char="●"/>
            </a:pPr>
            <a:r>
              <a:rPr lang="zh-TW" sz="3200">
                <a:solidFill>
                  <a:srgbClr val="000000"/>
                </a:solidFill>
                <a:latin typeface="Georgia"/>
                <a:ea typeface="Georgia"/>
                <a:cs typeface="Georgia"/>
                <a:sym typeface="Georgia"/>
              </a:rPr>
              <a:t>國中在學期間，參加</a:t>
            </a:r>
            <a:r>
              <a:rPr lang="zh-TW" sz="3200">
                <a:solidFill>
                  <a:srgbClr val="FF0000"/>
                </a:solidFill>
                <a:latin typeface="Georgia"/>
                <a:ea typeface="Georgia"/>
                <a:cs typeface="Georgia"/>
                <a:sym typeface="Georgia"/>
              </a:rPr>
              <a:t>全國</a:t>
            </a:r>
            <a:r>
              <a:rPr lang="zh-TW" sz="3200">
                <a:solidFill>
                  <a:srgbClr val="000000"/>
                </a:solidFill>
                <a:latin typeface="Georgia"/>
                <a:ea typeface="Georgia"/>
                <a:cs typeface="Georgia"/>
                <a:sym typeface="Georgia"/>
              </a:rPr>
              <a:t>學生音樂、美術、舞蹈比賽個人組決賽，成績獲前三等獎項。</a:t>
            </a:r>
            <a:endParaRPr sz="3200">
              <a:solidFill>
                <a:srgbClr val="000000"/>
              </a:solidFill>
              <a:latin typeface="Georgia"/>
              <a:ea typeface="Georgia"/>
              <a:cs typeface="Georgia"/>
              <a:sym typeface="Georgia"/>
            </a:endParaRPr>
          </a:p>
          <a:p>
            <a:pPr marL="457200" marR="0" lvl="0" indent="-254000" algn="l" rtl="0">
              <a:spcBef>
                <a:spcPts val="0"/>
              </a:spcBef>
              <a:spcAft>
                <a:spcPts val="0"/>
              </a:spcAft>
              <a:buClr>
                <a:schemeClr val="dk1"/>
              </a:buClr>
              <a:buSzPts val="3200"/>
              <a:buFont typeface="Noto Sans Symbols"/>
              <a:buNone/>
            </a:pPr>
            <a:endParaRPr sz="3200">
              <a:solidFill>
                <a:srgbClr val="000000"/>
              </a:solidFill>
              <a:latin typeface="Georgia"/>
              <a:ea typeface="Georgia"/>
              <a:cs typeface="Georgia"/>
              <a:sym typeface="Georgia"/>
            </a:endParaRPr>
          </a:p>
          <a:p>
            <a:pPr marL="457200" marR="0" lvl="0" indent="-457200" algn="l" rtl="0">
              <a:spcBef>
                <a:spcPts val="0"/>
              </a:spcBef>
              <a:spcAft>
                <a:spcPts val="0"/>
              </a:spcAft>
              <a:buClr>
                <a:srgbClr val="000000"/>
              </a:buClr>
              <a:buSzPts val="3200"/>
              <a:buFont typeface="Noto Sans Symbols"/>
              <a:buChar char="●"/>
            </a:pPr>
            <a:r>
              <a:rPr lang="zh-TW" sz="3200">
                <a:solidFill>
                  <a:srgbClr val="000000"/>
                </a:solidFill>
                <a:latin typeface="Georgia"/>
                <a:ea typeface="Georgia"/>
                <a:cs typeface="Georgia"/>
                <a:sym typeface="Georgia"/>
              </a:rPr>
              <a:t>國中在學期間，參加</a:t>
            </a:r>
            <a:r>
              <a:rPr lang="zh-TW" sz="3200">
                <a:solidFill>
                  <a:srgbClr val="FF0000"/>
                </a:solidFill>
                <a:latin typeface="Georgia"/>
                <a:ea typeface="Georgia"/>
                <a:cs typeface="Georgia"/>
                <a:sym typeface="Georgia"/>
              </a:rPr>
              <a:t>國際性</a:t>
            </a:r>
            <a:r>
              <a:rPr lang="zh-TW" sz="3200">
                <a:solidFill>
                  <a:srgbClr val="000000"/>
                </a:solidFill>
                <a:latin typeface="Georgia"/>
                <a:ea typeface="Georgia"/>
                <a:cs typeface="Georgia"/>
                <a:sym typeface="Georgia"/>
              </a:rPr>
              <a:t>正式音樂、美術、舞蹈比賽個人賽，成績獲前三等獎項。</a:t>
            </a:r>
            <a:br>
              <a:rPr lang="zh-TW" sz="3200">
                <a:solidFill>
                  <a:srgbClr val="000000"/>
                </a:solidFill>
                <a:latin typeface="Georgia"/>
                <a:ea typeface="Georgia"/>
                <a:cs typeface="Georgia"/>
                <a:sym typeface="Georgia"/>
              </a:rPr>
            </a:br>
            <a:br>
              <a:rPr lang="zh-TW" sz="3200">
                <a:solidFill>
                  <a:srgbClr val="000000"/>
                </a:solidFill>
                <a:latin typeface="Georgia"/>
                <a:ea typeface="Georgia"/>
                <a:cs typeface="Georgia"/>
                <a:sym typeface="Georgia"/>
              </a:rPr>
            </a:br>
            <a:r>
              <a:rPr lang="zh-TW" sz="2800">
                <a:solidFill>
                  <a:srgbClr val="000000"/>
                </a:solidFill>
                <a:latin typeface="Georgia"/>
                <a:ea typeface="Georgia"/>
                <a:cs typeface="Georgia"/>
                <a:sym typeface="Georgia"/>
              </a:rPr>
              <a:t>須依簡章規定檢附國際性比賽相關佐證資料，以供鑑輔會審查。</a:t>
            </a:r>
            <a:endParaRPr sz="2800">
              <a:solidFill>
                <a:schemeClr val="dk1"/>
              </a:solidFill>
              <a:latin typeface="Georgia"/>
              <a:ea typeface="Georgia"/>
              <a:cs typeface="Georgia"/>
              <a:sym typeface="Georgia"/>
            </a:endParaRPr>
          </a:p>
        </p:txBody>
      </p:sp>
      <p:pic>
        <p:nvPicPr>
          <p:cNvPr id="1881" name="Google Shape;1881;p153" descr="體操運動員 (地板動作)"/>
          <p:cNvPicPr preferRelativeResize="0"/>
          <p:nvPr/>
        </p:nvPicPr>
        <p:blipFill rotWithShape="1">
          <a:blip r:embed="rId3">
            <a:alphaModFix/>
          </a:blip>
          <a:srcRect/>
          <a:stretch/>
        </p:blipFill>
        <p:spPr>
          <a:xfrm>
            <a:off x="752878" y="5005137"/>
            <a:ext cx="1142919" cy="1142919"/>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154"/>
          <p:cNvSpPr txBox="1">
            <a:spLocks noGrp="1"/>
          </p:cNvSpPr>
          <p:nvPr>
            <p:ph type="title"/>
          </p:nvPr>
        </p:nvSpPr>
        <p:spPr>
          <a:xfrm>
            <a:off x="1148225" y="288690"/>
            <a:ext cx="10058400" cy="76940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Georgia"/>
              <a:buNone/>
            </a:pPr>
            <a:r>
              <a:rPr lang="zh-TW" sz="4200">
                <a:latin typeface="Georgia"/>
                <a:ea typeface="Georgia"/>
                <a:cs typeface="Georgia"/>
                <a:sym typeface="Georgia"/>
              </a:rPr>
              <a:t>113學年度藝才班以競賽表現入學重要提醒</a:t>
            </a:r>
            <a:endParaRPr sz="4200"/>
          </a:p>
        </p:txBody>
      </p:sp>
      <p:sp>
        <p:nvSpPr>
          <p:cNvPr id="1888" name="Google Shape;1888;p154"/>
          <p:cNvSpPr/>
          <p:nvPr/>
        </p:nvSpPr>
        <p:spPr>
          <a:xfrm>
            <a:off x="1577993" y="1742835"/>
            <a:ext cx="9628632" cy="31931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本管道各招生學校名額至少2名以上不等，每位學生僅限向</a:t>
            </a:r>
            <a:r>
              <a:rPr lang="zh-TW" sz="2800" b="1">
                <a:solidFill>
                  <a:srgbClr val="FF0000"/>
                </a:solidFill>
                <a:latin typeface="Georgia"/>
                <a:ea typeface="Georgia"/>
                <a:cs typeface="Georgia"/>
                <a:sym typeface="Georgia"/>
              </a:rPr>
              <a:t>一區一校</a:t>
            </a:r>
            <a:r>
              <a:rPr lang="zh-TW" sz="2800">
                <a:solidFill>
                  <a:srgbClr val="000000"/>
                </a:solidFill>
                <a:latin typeface="Georgia"/>
                <a:ea typeface="Georgia"/>
                <a:cs typeface="Georgia"/>
                <a:sym typeface="Georgia"/>
              </a:rPr>
              <a:t>申請。</a:t>
            </a:r>
            <a:endParaRPr sz="2800">
              <a:solidFill>
                <a:srgbClr val="000000"/>
              </a:solidFill>
              <a:latin typeface="Georgia"/>
              <a:ea typeface="Georgia"/>
              <a:cs typeface="Georgia"/>
              <a:sym typeface="Georgia"/>
            </a:endParaRPr>
          </a:p>
          <a:p>
            <a:pPr marL="742950" marR="0" lvl="1" indent="-215900" algn="l" rtl="0">
              <a:spcBef>
                <a:spcPts val="0"/>
              </a:spcBef>
              <a:spcAft>
                <a:spcPts val="0"/>
              </a:spcAft>
              <a:buClr>
                <a:schemeClr val="dk1"/>
              </a:buClr>
              <a:buSzPts val="1100"/>
              <a:buFont typeface="Noto Sans Symbols"/>
              <a:buNone/>
            </a:pPr>
            <a:endParaRPr sz="1100" b="0" i="0" u="none" strike="noStrike" cap="none">
              <a:solidFill>
                <a:srgbClr val="000000"/>
              </a:solidFill>
              <a:latin typeface="Georgia"/>
              <a:ea typeface="Georgia"/>
              <a:cs typeface="Georgia"/>
              <a:sym typeface="Georgia"/>
            </a:endParaRPr>
          </a:p>
          <a:p>
            <a:pPr marL="285750" marR="0" lvl="0" indent="-285750" algn="l" rtl="0">
              <a:spcBef>
                <a:spcPts val="0"/>
              </a:spcBef>
              <a:spcAft>
                <a:spcPts val="0"/>
              </a:spcAft>
              <a:buClr>
                <a:srgbClr val="000000"/>
              </a:buClr>
              <a:buSzPts val="2800"/>
              <a:buFont typeface="Noto Sans Symbols"/>
              <a:buChar char="●"/>
            </a:pPr>
            <a:r>
              <a:rPr lang="zh-TW" sz="2800">
                <a:solidFill>
                  <a:srgbClr val="000000"/>
                </a:solidFill>
                <a:latin typeface="Georgia"/>
                <a:ea typeface="Georgia"/>
                <a:cs typeface="Georgia"/>
                <a:sym typeface="Georgia"/>
              </a:rPr>
              <a:t>各招生學校參採項目積分及同分排序等均有所不同，請務必詳閱簡章內各校錄取方式規定，請審慎選擇。</a:t>
            </a:r>
            <a:endParaRPr sz="2800">
              <a:solidFill>
                <a:srgbClr val="000000"/>
              </a:solidFill>
              <a:latin typeface="Georgia"/>
              <a:ea typeface="Georgia"/>
              <a:cs typeface="Georgia"/>
              <a:sym typeface="Georgia"/>
            </a:endParaRPr>
          </a:p>
          <a:p>
            <a:pPr marL="742950" marR="0" lvl="1" indent="-209550" algn="l" rtl="0">
              <a:spcBef>
                <a:spcPts val="0"/>
              </a:spcBef>
              <a:spcAft>
                <a:spcPts val="0"/>
              </a:spcAft>
              <a:buClr>
                <a:schemeClr val="dk1"/>
              </a:buClr>
              <a:buSzPts val="1200"/>
              <a:buFont typeface="Noto Sans Symbols"/>
              <a:buNone/>
            </a:pPr>
            <a:endParaRPr sz="1200" b="0" i="0" u="none" strike="noStrike" cap="none">
              <a:solidFill>
                <a:srgbClr val="000000"/>
              </a:solidFill>
              <a:latin typeface="Georgia"/>
              <a:ea typeface="Georgia"/>
              <a:cs typeface="Georgia"/>
              <a:sym typeface="Georgia"/>
            </a:endParaRPr>
          </a:p>
          <a:p>
            <a:pPr marL="285750" marR="0" lvl="0" indent="-285750" algn="l" rtl="0">
              <a:spcBef>
                <a:spcPts val="0"/>
              </a:spcBef>
              <a:spcAft>
                <a:spcPts val="0"/>
              </a:spcAft>
              <a:buClr>
                <a:srgbClr val="FF0000"/>
              </a:buClr>
              <a:buSzPts val="2800"/>
              <a:buFont typeface="Noto Sans Symbols"/>
              <a:buChar char="●"/>
            </a:pPr>
            <a:r>
              <a:rPr lang="zh-TW" sz="2800" b="1">
                <a:solidFill>
                  <a:srgbClr val="FF0000"/>
                </a:solidFill>
                <a:latin typeface="Georgia"/>
                <a:ea typeface="Georgia"/>
                <a:cs typeface="Georgia"/>
                <a:sym typeface="Georgia"/>
              </a:rPr>
              <a:t>強烈建議</a:t>
            </a:r>
            <a:r>
              <a:rPr lang="zh-TW" sz="2800">
                <a:solidFill>
                  <a:schemeClr val="dk1"/>
                </a:solidFill>
                <a:latin typeface="Georgia"/>
                <a:ea typeface="Georgia"/>
                <a:cs typeface="Georgia"/>
                <a:sym typeface="Georgia"/>
              </a:rPr>
              <a:t>本管道學生仍應同時報名管道一之術科測驗，以確保入學選擇之權益。</a:t>
            </a:r>
            <a:endParaRPr sz="2800">
              <a:solidFill>
                <a:schemeClr val="dk1"/>
              </a:solidFill>
              <a:latin typeface="Georgia"/>
              <a:ea typeface="Georgia"/>
              <a:cs typeface="Georgia"/>
              <a:sym typeface="Georgia"/>
            </a:endParaRPr>
          </a:p>
          <a:p>
            <a:pPr marL="285750" marR="0" lvl="0" indent="-219075" algn="l" rtl="0">
              <a:spcBef>
                <a:spcPts val="0"/>
              </a:spcBef>
              <a:spcAft>
                <a:spcPts val="0"/>
              </a:spcAft>
              <a:buClr>
                <a:schemeClr val="dk1"/>
              </a:buClr>
              <a:buSzPts val="1050"/>
              <a:buFont typeface="Noto Sans Symbols"/>
              <a:buNone/>
            </a:pPr>
            <a:endParaRPr sz="1050">
              <a:solidFill>
                <a:schemeClr val="dk1"/>
              </a:solidFill>
              <a:latin typeface="Georgia"/>
              <a:ea typeface="Georgia"/>
              <a:cs typeface="Georgia"/>
              <a:sym typeface="Georgia"/>
            </a:endParaRPr>
          </a:p>
        </p:txBody>
      </p:sp>
      <p:pic>
        <p:nvPicPr>
          <p:cNvPr id="1889" name="Google Shape;1889;p154" descr="鋼琴"/>
          <p:cNvPicPr preferRelativeResize="0"/>
          <p:nvPr/>
        </p:nvPicPr>
        <p:blipFill rotWithShape="1">
          <a:blip r:embed="rId3">
            <a:alphaModFix/>
          </a:blip>
          <a:srcRect/>
          <a:stretch/>
        </p:blipFill>
        <p:spPr>
          <a:xfrm>
            <a:off x="380999" y="5239902"/>
            <a:ext cx="1196993" cy="1196993"/>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155"/>
          <p:cNvSpPr txBox="1">
            <a:spLocks noGrp="1"/>
          </p:cNvSpPr>
          <p:nvPr>
            <p:ph type="title"/>
          </p:nvPr>
        </p:nvSpPr>
        <p:spPr>
          <a:xfrm>
            <a:off x="1148225" y="288690"/>
            <a:ext cx="10058400" cy="76940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Georgia"/>
              <a:buNone/>
            </a:pPr>
            <a:r>
              <a:rPr lang="zh-TW" sz="4200">
                <a:latin typeface="Georgia"/>
                <a:ea typeface="Georgia"/>
                <a:cs typeface="Georgia"/>
                <a:sym typeface="Georgia"/>
              </a:rPr>
              <a:t>113學年度藝才班以競賽表現入學重要提醒</a:t>
            </a:r>
            <a:endParaRPr sz="4200"/>
          </a:p>
        </p:txBody>
      </p:sp>
      <p:sp>
        <p:nvSpPr>
          <p:cNvPr id="1896" name="Google Shape;1896;p155"/>
          <p:cNvSpPr/>
          <p:nvPr/>
        </p:nvSpPr>
        <p:spPr>
          <a:xfrm>
            <a:off x="1245543" y="1481577"/>
            <a:ext cx="9863764" cy="4493538"/>
          </a:xfrm>
          <a:prstGeom prst="rect">
            <a:avLst/>
          </a:prstGeom>
          <a:noFill/>
          <a:ln>
            <a:noFill/>
          </a:ln>
        </p:spPr>
        <p:txBody>
          <a:bodyPr spcFirstLastPara="1" wrap="square" lIns="91425" tIns="45700" rIns="91425" bIns="45700" anchor="t" anchorCtr="0">
            <a:spAutoFit/>
          </a:bodyPr>
          <a:lstStyle/>
          <a:p>
            <a:pPr marL="352425" marR="0" lvl="0" indent="-352425" algn="l" rtl="0">
              <a:spcBef>
                <a:spcPts val="0"/>
              </a:spcBef>
              <a:spcAft>
                <a:spcPts val="0"/>
              </a:spcAft>
              <a:buClr>
                <a:schemeClr val="dk1"/>
              </a:buClr>
              <a:buSzPts val="2800"/>
              <a:buFont typeface="Noto Sans Symbols"/>
              <a:buChar char="●"/>
            </a:pPr>
            <a:r>
              <a:rPr lang="zh-TW" sz="2800">
                <a:solidFill>
                  <a:schemeClr val="dk1"/>
                </a:solidFill>
                <a:latin typeface="Georgia"/>
                <a:ea typeface="Georgia"/>
                <a:cs typeface="Georgia"/>
                <a:sym typeface="Georgia"/>
              </a:rPr>
              <a:t>報名「以競賽表現入學」同時報名參加</a:t>
            </a:r>
            <a:r>
              <a:rPr lang="zh-TW" sz="2800" b="1">
                <a:solidFill>
                  <a:srgbClr val="FF0000"/>
                </a:solidFill>
                <a:latin typeface="Georgia"/>
                <a:ea typeface="Georgia"/>
                <a:cs typeface="Georgia"/>
                <a:sym typeface="Georgia"/>
              </a:rPr>
              <a:t>同區</a:t>
            </a:r>
            <a:r>
              <a:rPr lang="zh-TW" sz="2800">
                <a:solidFill>
                  <a:schemeClr val="dk1"/>
                </a:solidFill>
                <a:latin typeface="Georgia"/>
                <a:ea typeface="Georgia"/>
                <a:cs typeface="Georgia"/>
                <a:sym typeface="Georgia"/>
              </a:rPr>
              <a:t>「術科測驗」者，「以競賽表現入學」辦理完成後，若聲明不參加術科測驗且繳還准考證正本者，得於</a:t>
            </a:r>
            <a:r>
              <a:rPr lang="zh-TW" sz="2800" b="1">
                <a:solidFill>
                  <a:srgbClr val="FF0000"/>
                </a:solidFill>
                <a:latin typeface="Georgia"/>
                <a:ea typeface="Georgia"/>
                <a:cs typeface="Georgia"/>
                <a:sym typeface="Georgia"/>
              </a:rPr>
              <a:t>期限內</a:t>
            </a:r>
            <a:r>
              <a:rPr lang="zh-TW" sz="2800">
                <a:solidFill>
                  <a:schemeClr val="dk1"/>
                </a:solidFill>
                <a:latin typeface="Georgia"/>
                <a:ea typeface="Georgia"/>
                <a:cs typeface="Georgia"/>
                <a:sym typeface="Georgia"/>
              </a:rPr>
              <a:t>向主委學校申請退還聯合術科測驗報名費。</a:t>
            </a:r>
            <a:endParaRPr sz="2800">
              <a:solidFill>
                <a:schemeClr val="dk1"/>
              </a:solidFill>
              <a:latin typeface="Georgia"/>
              <a:ea typeface="Georgia"/>
              <a:cs typeface="Georgia"/>
              <a:sym typeface="Georgia"/>
            </a:endParaRPr>
          </a:p>
          <a:p>
            <a:pPr marL="352425" marR="0" lvl="0" indent="-238125" algn="l" rtl="0">
              <a:spcBef>
                <a:spcPts val="0"/>
              </a:spcBef>
              <a:spcAft>
                <a:spcPts val="0"/>
              </a:spcAft>
              <a:buClr>
                <a:schemeClr val="dk1"/>
              </a:buClr>
              <a:buSzPts val="1800"/>
              <a:buFont typeface="Noto Sans Symbols"/>
              <a:buNone/>
            </a:pPr>
            <a:endParaRPr sz="1800">
              <a:solidFill>
                <a:schemeClr val="dk1"/>
              </a:solidFill>
              <a:latin typeface="Georgia"/>
              <a:ea typeface="Georgia"/>
              <a:cs typeface="Georgia"/>
              <a:sym typeface="Georgia"/>
            </a:endParaRPr>
          </a:p>
          <a:p>
            <a:pPr marL="352425" marR="0" lvl="0" indent="-352425" algn="l" rtl="0">
              <a:spcBef>
                <a:spcPts val="0"/>
              </a:spcBef>
              <a:spcAft>
                <a:spcPts val="0"/>
              </a:spcAft>
              <a:buClr>
                <a:schemeClr val="dk1"/>
              </a:buClr>
              <a:buSzPts val="2800"/>
              <a:buFont typeface="Noto Sans Symbols"/>
              <a:buChar char="●"/>
            </a:pPr>
            <a:r>
              <a:rPr lang="zh-TW" sz="2800">
                <a:solidFill>
                  <a:schemeClr val="dk1"/>
                </a:solidFill>
                <a:latin typeface="Georgia"/>
                <a:ea typeface="Georgia"/>
                <a:cs typeface="Georgia"/>
                <a:sym typeface="Georgia"/>
              </a:rPr>
              <a:t>本管道辦理完畢所餘名額，將</a:t>
            </a:r>
            <a:r>
              <a:rPr lang="zh-TW" sz="2800" b="1">
                <a:solidFill>
                  <a:srgbClr val="FF0000"/>
                </a:solidFill>
                <a:latin typeface="Georgia"/>
                <a:ea typeface="Georgia"/>
                <a:cs typeface="Georgia"/>
                <a:sym typeface="Georgia"/>
              </a:rPr>
              <a:t>流用</a:t>
            </a:r>
            <a:r>
              <a:rPr lang="zh-TW" sz="2800">
                <a:solidFill>
                  <a:schemeClr val="dk1"/>
                </a:solidFill>
                <a:latin typeface="Georgia"/>
                <a:ea typeface="Georgia"/>
                <a:cs typeface="Georgia"/>
                <a:sym typeface="Georgia"/>
              </a:rPr>
              <a:t>至「管道一：聯合分發」，並由各區重新公告之。</a:t>
            </a:r>
            <a:endParaRPr sz="2800">
              <a:solidFill>
                <a:schemeClr val="dk1"/>
              </a:solidFill>
              <a:latin typeface="Georgia"/>
              <a:ea typeface="Georgia"/>
              <a:cs typeface="Georgia"/>
              <a:sym typeface="Georgia"/>
            </a:endParaRPr>
          </a:p>
          <a:p>
            <a:pPr marL="352425" marR="0" lvl="0" indent="-250825" algn="l" rtl="0">
              <a:spcBef>
                <a:spcPts val="0"/>
              </a:spcBef>
              <a:spcAft>
                <a:spcPts val="0"/>
              </a:spcAft>
              <a:buClr>
                <a:schemeClr val="dk1"/>
              </a:buClr>
              <a:buSzPts val="1600"/>
              <a:buFont typeface="Noto Sans Symbols"/>
              <a:buNone/>
            </a:pPr>
            <a:endParaRPr sz="1600">
              <a:solidFill>
                <a:schemeClr val="dk1"/>
              </a:solidFill>
              <a:latin typeface="Georgia"/>
              <a:ea typeface="Georgia"/>
              <a:cs typeface="Georgia"/>
              <a:sym typeface="Georgia"/>
            </a:endParaRPr>
          </a:p>
          <a:p>
            <a:pPr marL="352425" marR="0" lvl="0" indent="-352425" algn="l" rtl="0">
              <a:spcBef>
                <a:spcPts val="0"/>
              </a:spcBef>
              <a:spcAft>
                <a:spcPts val="0"/>
              </a:spcAft>
              <a:buClr>
                <a:schemeClr val="dk1"/>
              </a:buClr>
              <a:buSzPts val="2800"/>
              <a:buFont typeface="Noto Sans Symbols"/>
              <a:buChar char="●"/>
            </a:pPr>
            <a:r>
              <a:rPr lang="zh-TW" sz="2800">
                <a:solidFill>
                  <a:schemeClr val="dk1"/>
                </a:solidFill>
                <a:latin typeface="Georgia"/>
                <a:ea typeface="Georgia"/>
                <a:cs typeface="Georgia"/>
                <a:sym typeface="Georgia"/>
              </a:rPr>
              <a:t>本管道錄取者，請務必於</a:t>
            </a:r>
            <a:r>
              <a:rPr lang="zh-TW" sz="2800" b="1">
                <a:solidFill>
                  <a:srgbClr val="FF0000"/>
                </a:solidFill>
                <a:latin typeface="Georgia"/>
                <a:ea typeface="Georgia"/>
                <a:cs typeface="Georgia"/>
                <a:sym typeface="Georgia"/>
              </a:rPr>
              <a:t>期限內</a:t>
            </a:r>
            <a:r>
              <a:rPr lang="zh-TW" sz="2800">
                <a:solidFill>
                  <a:schemeClr val="dk1"/>
                </a:solidFill>
                <a:latin typeface="Georgia"/>
                <a:ea typeface="Georgia"/>
                <a:cs typeface="Georgia"/>
                <a:sym typeface="Georgia"/>
              </a:rPr>
              <a:t>辦理報到或放棄，以確保流用名額之正確性，</a:t>
            </a:r>
            <a:r>
              <a:rPr lang="zh-TW" sz="2800" b="1">
                <a:solidFill>
                  <a:srgbClr val="0070C0"/>
                </a:solidFill>
                <a:latin typeface="Georgia"/>
                <a:ea typeface="Georgia"/>
                <a:cs typeface="Georgia"/>
                <a:sym typeface="Georgia"/>
              </a:rPr>
              <a:t>完成放棄手續後</a:t>
            </a:r>
            <a:r>
              <a:rPr lang="zh-TW" sz="2800" b="1">
                <a:solidFill>
                  <a:schemeClr val="dk1"/>
                </a:solidFill>
                <a:latin typeface="Georgia"/>
                <a:ea typeface="Georgia"/>
                <a:cs typeface="Georgia"/>
                <a:sym typeface="Georgia"/>
              </a:rPr>
              <a:t>，</a:t>
            </a:r>
            <a:r>
              <a:rPr lang="zh-TW" sz="2800" b="1">
                <a:solidFill>
                  <a:srgbClr val="0070C0"/>
                </a:solidFill>
                <a:latin typeface="Georgia"/>
                <a:ea typeface="Georgia"/>
                <a:cs typeface="Georgia"/>
                <a:sym typeface="Georgia"/>
              </a:rPr>
              <a:t>始得參加本年度其他入學管道</a:t>
            </a:r>
            <a:r>
              <a:rPr lang="zh-TW" sz="2800" b="1">
                <a:solidFill>
                  <a:schemeClr val="dk1"/>
                </a:solidFill>
                <a:latin typeface="Georgia"/>
                <a:ea typeface="Georgia"/>
                <a:cs typeface="Georgia"/>
                <a:sym typeface="Georgia"/>
              </a:rPr>
              <a:t>。</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156"/>
          <p:cNvSpPr txBox="1">
            <a:spLocks noGrp="1"/>
          </p:cNvSpPr>
          <p:nvPr>
            <p:ph type="title"/>
          </p:nvPr>
        </p:nvSpPr>
        <p:spPr>
          <a:xfrm>
            <a:off x="1162823" y="68630"/>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200"/>
              <a:buFont typeface="Georgia"/>
              <a:buNone/>
            </a:pPr>
            <a:r>
              <a:rPr lang="zh-TW" sz="4200">
                <a:latin typeface="Georgia"/>
                <a:ea typeface="Georgia"/>
                <a:cs typeface="Georgia"/>
                <a:sym typeface="Georgia"/>
              </a:rPr>
              <a:t>113學年度藝才班甄選入學聯合分發日程</a:t>
            </a:r>
            <a:endParaRPr sz="4200"/>
          </a:p>
        </p:txBody>
      </p:sp>
      <p:grpSp>
        <p:nvGrpSpPr>
          <p:cNvPr id="1903" name="Google Shape;1903;p156"/>
          <p:cNvGrpSpPr/>
          <p:nvPr/>
        </p:nvGrpSpPr>
        <p:grpSpPr>
          <a:xfrm>
            <a:off x="681316" y="1334215"/>
            <a:ext cx="11052189" cy="5418888"/>
            <a:chOff x="627529" y="1226641"/>
            <a:chExt cx="11052189" cy="5418888"/>
          </a:xfrm>
        </p:grpSpPr>
        <p:sp>
          <p:nvSpPr>
            <p:cNvPr id="1904" name="Google Shape;1904;p156"/>
            <p:cNvSpPr/>
            <p:nvPr/>
          </p:nvSpPr>
          <p:spPr>
            <a:xfrm>
              <a:off x="3505200" y="1335483"/>
              <a:ext cx="8119436" cy="24776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rgbClr val="000000"/>
                </a:solidFill>
                <a:latin typeface="Noto Sans Symbols"/>
                <a:ea typeface="Noto Sans Symbols"/>
                <a:cs typeface="Noto Sans Symbols"/>
                <a:sym typeface="Noto Sans Symbols"/>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線上報名，應屆生由學校集體送件：113年2月19日～3月1日</a:t>
              </a:r>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進行術科測驗：</a:t>
              </a:r>
              <a:endParaRPr/>
            </a:p>
            <a:p>
              <a:pPr marL="0" marR="0" lvl="0" indent="0" algn="l" rtl="0">
                <a:spcBef>
                  <a:spcPts val="0"/>
                </a:spcBef>
                <a:spcAft>
                  <a:spcPts val="0"/>
                </a:spcAft>
                <a:buNone/>
              </a:pPr>
              <a:r>
                <a:rPr lang="zh-TW" sz="1800">
                  <a:solidFill>
                    <a:srgbClr val="000000"/>
                  </a:solidFill>
                  <a:latin typeface="DFKai-SB"/>
                  <a:ea typeface="DFKai-SB"/>
                  <a:cs typeface="DFKai-SB"/>
                  <a:sym typeface="DFKai-SB"/>
                </a:rPr>
                <a:t>   〔</a:t>
              </a:r>
              <a:r>
                <a:rPr lang="zh-TW" sz="1800">
                  <a:solidFill>
                    <a:srgbClr val="000000"/>
                  </a:solidFill>
                  <a:latin typeface="Microsoft JhengHei"/>
                  <a:ea typeface="Microsoft JhengHei"/>
                  <a:cs typeface="Microsoft JhengHei"/>
                  <a:sym typeface="Microsoft JhengHei"/>
                </a:rPr>
                <a:t>美術、戲劇］113年4月20~21日</a:t>
              </a:r>
              <a:endParaRPr/>
            </a:p>
            <a:p>
              <a:pPr marL="0" marR="0" lvl="0" indent="0" algn="l" rtl="0">
                <a:spcBef>
                  <a:spcPts val="0"/>
                </a:spcBef>
                <a:spcAft>
                  <a:spcPts val="0"/>
                </a:spcAft>
                <a:buNone/>
              </a:pPr>
              <a:r>
                <a:rPr lang="zh-TW" sz="1800">
                  <a:solidFill>
                    <a:srgbClr val="000000"/>
                  </a:solidFill>
                  <a:latin typeface="Microsoft JhengHei"/>
                  <a:ea typeface="Microsoft JhengHei"/>
                  <a:cs typeface="Microsoft JhengHei"/>
                  <a:sym typeface="Microsoft JhengHei"/>
                </a:rPr>
                <a:t>      ［音樂、舞蹈］113年4月13～14日</a:t>
              </a:r>
              <a:r>
                <a:rPr lang="zh-TW" sz="1800">
                  <a:solidFill>
                    <a:srgbClr val="FF0000"/>
                  </a:solidFill>
                  <a:latin typeface="Microsoft JhengHei"/>
                  <a:ea typeface="Microsoft JhengHei"/>
                  <a:cs typeface="Microsoft JhengHei"/>
                  <a:sym typeface="Microsoft JhengHei"/>
                </a:rPr>
                <a:t>（音樂北區視考程需求至15日）</a:t>
              </a:r>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寄發成績單暨線上查詢：113年5月7日</a:t>
              </a:r>
              <a:endParaRPr/>
            </a:p>
            <a:p>
              <a:pPr marL="0" marR="0" lvl="0" indent="0" algn="l" rtl="0">
                <a:spcBef>
                  <a:spcPts val="0"/>
                </a:spcBef>
                <a:spcAft>
                  <a:spcPts val="0"/>
                </a:spcAft>
                <a:buNone/>
              </a:pPr>
              <a:endParaRPr sz="1800">
                <a:solidFill>
                  <a:srgbClr val="000000"/>
                </a:solidFill>
                <a:latin typeface="DFKai-SB"/>
                <a:ea typeface="DFKai-SB"/>
                <a:cs typeface="DFKai-SB"/>
                <a:sym typeface="DFKai-SB"/>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由各類各區主委學校將術科測驗成績逕送該區鑑輔會鑑定。</a:t>
              </a:r>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資優鑑定結果通知：113年5月22日</a:t>
              </a:r>
              <a:r>
                <a:rPr lang="zh-TW" sz="1800">
                  <a:solidFill>
                    <a:srgbClr val="FF0000"/>
                  </a:solidFill>
                  <a:latin typeface="Microsoft JhengHei"/>
                  <a:ea typeface="Microsoft JhengHei"/>
                  <a:cs typeface="Microsoft JhengHei"/>
                  <a:sym typeface="Microsoft JhengHei"/>
                </a:rPr>
                <a:t>（鑑定通過者始得報名分發）</a:t>
              </a:r>
              <a:endParaRPr sz="1800">
                <a:solidFill>
                  <a:srgbClr val="FF0000"/>
                </a:solidFill>
                <a:latin typeface="Microsoft JhengHei"/>
                <a:ea typeface="Microsoft JhengHei"/>
                <a:cs typeface="Microsoft JhengHei"/>
                <a:sym typeface="Microsoft JhengHei"/>
              </a:endParaRPr>
            </a:p>
          </p:txBody>
        </p:sp>
        <p:sp>
          <p:nvSpPr>
            <p:cNvPr id="1905" name="Google Shape;1905;p156"/>
            <p:cNvSpPr/>
            <p:nvPr/>
          </p:nvSpPr>
          <p:spPr>
            <a:xfrm>
              <a:off x="2310307" y="3952211"/>
              <a:ext cx="9369411" cy="707886"/>
            </a:xfrm>
            <a:prstGeom prst="rect">
              <a:avLst/>
            </a:prstGeom>
            <a:solidFill>
              <a:srgbClr val="D0EEF9"/>
            </a:solidFill>
            <a:ln w="9525" cap="flat" cmpd="sng">
              <a:solidFill>
                <a:srgbClr val="0000FF"/>
              </a:solidFill>
              <a:prstDash val="lgDashDot"/>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rgbClr val="000000"/>
                  </a:solidFill>
                  <a:latin typeface="Microsoft JhengHei"/>
                  <a:ea typeface="Microsoft JhengHei"/>
                  <a:cs typeface="Microsoft JhengHei"/>
                  <a:sym typeface="Microsoft JhengHei"/>
                </a:rPr>
                <a:t>參加國中教育會考：</a:t>
              </a:r>
              <a:r>
                <a:rPr lang="zh-TW" sz="2000" b="1">
                  <a:solidFill>
                    <a:srgbClr val="0000FF"/>
                  </a:solidFill>
                  <a:latin typeface="Microsoft JhengHei"/>
                  <a:ea typeface="Microsoft JhengHei"/>
                  <a:cs typeface="Microsoft JhengHei"/>
                  <a:sym typeface="Microsoft JhengHei"/>
                </a:rPr>
                <a:t>113年5月18～19日</a:t>
              </a:r>
              <a:endParaRPr sz="2000" b="1">
                <a:solidFill>
                  <a:srgbClr val="0000FF"/>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rgbClr val="FF0000"/>
                  </a:solidFill>
                  <a:latin typeface="Microsoft JhengHei"/>
                  <a:ea typeface="Microsoft JhengHei"/>
                  <a:cs typeface="Microsoft JhengHei"/>
                  <a:sym typeface="Microsoft JhengHei"/>
                </a:rPr>
                <a:t>強烈提醒學生務必報考國中教育會考，多數藝才班學校會採部分科目作為分發門檻。</a:t>
              </a:r>
              <a:endParaRPr sz="2000">
                <a:solidFill>
                  <a:schemeClr val="dk1"/>
                </a:solidFill>
                <a:latin typeface="Microsoft JhengHei"/>
                <a:ea typeface="Microsoft JhengHei"/>
                <a:cs typeface="Microsoft JhengHei"/>
                <a:sym typeface="Microsoft JhengHei"/>
              </a:endParaRPr>
            </a:p>
          </p:txBody>
        </p:sp>
        <p:sp>
          <p:nvSpPr>
            <p:cNvPr id="1906" name="Google Shape;1906;p156"/>
            <p:cNvSpPr/>
            <p:nvPr/>
          </p:nvSpPr>
          <p:spPr>
            <a:xfrm>
              <a:off x="3505200" y="4721925"/>
              <a:ext cx="7662236" cy="19236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rgbClr val="000000"/>
                </a:solidFill>
                <a:latin typeface="DFKai-SB"/>
                <a:ea typeface="DFKai-SB"/>
                <a:cs typeface="DFKai-SB"/>
                <a:sym typeface="DFKai-SB"/>
              </a:endParaRPr>
            </a:p>
            <a:p>
              <a:pPr marL="285750" marR="0" lvl="0" indent="-285750" algn="l" rtl="0">
                <a:spcBef>
                  <a:spcPts val="0"/>
                </a:spcBef>
                <a:spcAft>
                  <a:spcPts val="0"/>
                </a:spcAft>
                <a:buClr>
                  <a:srgbClr val="000000"/>
                </a:buClr>
                <a:buSzPts val="1800"/>
                <a:buFont typeface="Noto Sans Symbols"/>
                <a:buChar char="●"/>
              </a:pPr>
              <a:r>
                <a:rPr lang="zh-TW" sz="1800">
                  <a:solidFill>
                    <a:srgbClr val="000000"/>
                  </a:solidFill>
                  <a:latin typeface="Microsoft JhengHei"/>
                  <a:ea typeface="Microsoft JhengHei"/>
                  <a:cs typeface="Microsoft JhengHei"/>
                  <a:sym typeface="Microsoft JhengHei"/>
                </a:rPr>
                <a:t>線上報名，應屆生由學校集體送件：113年6月7～13日</a:t>
              </a:r>
              <a:endParaRPr sz="1800">
                <a:solidFill>
                  <a:srgbClr val="00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寄發志願選填通知單：113年6月20日</a:t>
              </a:r>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線上志願選填：113年6月24～28日</a:t>
              </a:r>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放榜：113年7月9日</a:t>
              </a:r>
              <a:endParaRPr sz="1800">
                <a:solidFill>
                  <a:srgbClr val="00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報到：113年7月10日</a:t>
              </a:r>
              <a:endParaRPr sz="1800">
                <a:solidFill>
                  <a:srgbClr val="00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1800">
                  <a:solidFill>
                    <a:srgbClr val="000000"/>
                  </a:solidFill>
                  <a:latin typeface="Noto Sans Symbols"/>
                  <a:ea typeface="Noto Sans Symbols"/>
                  <a:cs typeface="Noto Sans Symbols"/>
                  <a:sym typeface="Noto Sans Symbols"/>
                </a:rPr>
                <a:t>●</a:t>
              </a:r>
              <a:r>
                <a:rPr lang="zh-TW" sz="1800">
                  <a:solidFill>
                    <a:srgbClr val="000000"/>
                  </a:solidFill>
                  <a:latin typeface="Microsoft JhengHei"/>
                  <a:ea typeface="Microsoft JhengHei"/>
                  <a:cs typeface="Microsoft JhengHei"/>
                  <a:sym typeface="Microsoft JhengHei"/>
                </a:rPr>
                <a:t>報到後聲明放棄：113年7月11日(未放棄則不得參加後續入學報名)</a:t>
              </a:r>
              <a:endParaRPr/>
            </a:p>
          </p:txBody>
        </p:sp>
        <p:sp>
          <p:nvSpPr>
            <p:cNvPr id="1907" name="Google Shape;1907;p156"/>
            <p:cNvSpPr/>
            <p:nvPr/>
          </p:nvSpPr>
          <p:spPr>
            <a:xfrm>
              <a:off x="1102105" y="1226641"/>
              <a:ext cx="1109036" cy="5418888"/>
            </a:xfrm>
            <a:prstGeom prst="downArrow">
              <a:avLst>
                <a:gd name="adj1" fmla="val 50000"/>
                <a:gd name="adj2" fmla="val 50000"/>
              </a:avLst>
            </a:prstGeom>
            <a:solidFill>
              <a:srgbClr val="6633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08" name="Google Shape;1908;p156"/>
            <p:cNvSpPr/>
            <p:nvPr/>
          </p:nvSpPr>
          <p:spPr>
            <a:xfrm>
              <a:off x="627529" y="1517706"/>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第一階段：術科測驗</a:t>
              </a:r>
              <a:endParaRPr sz="2000" b="1">
                <a:solidFill>
                  <a:schemeClr val="lt1"/>
                </a:solidFill>
                <a:latin typeface="Trebuchet MS"/>
                <a:ea typeface="Trebuchet MS"/>
                <a:cs typeface="Trebuchet MS"/>
                <a:sym typeface="Trebuchet MS"/>
              </a:endParaRPr>
            </a:p>
          </p:txBody>
        </p:sp>
        <p:sp>
          <p:nvSpPr>
            <p:cNvPr id="1909" name="Google Shape;1909;p156"/>
            <p:cNvSpPr/>
            <p:nvPr/>
          </p:nvSpPr>
          <p:spPr>
            <a:xfrm>
              <a:off x="627529" y="3131766"/>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第二階段：資優鑑定</a:t>
              </a:r>
              <a:endParaRPr sz="2000" b="1">
                <a:solidFill>
                  <a:schemeClr val="lt1"/>
                </a:solidFill>
                <a:latin typeface="Trebuchet MS"/>
                <a:ea typeface="Trebuchet MS"/>
                <a:cs typeface="Trebuchet MS"/>
                <a:sym typeface="Trebuchet MS"/>
              </a:endParaRPr>
            </a:p>
          </p:txBody>
        </p:sp>
        <p:sp>
          <p:nvSpPr>
            <p:cNvPr id="1910" name="Google Shape;1910;p156"/>
            <p:cNvSpPr/>
            <p:nvPr/>
          </p:nvSpPr>
          <p:spPr>
            <a:xfrm>
              <a:off x="627529" y="4947863"/>
              <a:ext cx="2877671" cy="651315"/>
            </a:xfrm>
            <a:prstGeom prst="homePlate">
              <a:avLst>
                <a:gd name="adj" fmla="val 50000"/>
              </a:avLst>
            </a:prstGeom>
            <a:gradFill>
              <a:gsLst>
                <a:gs pos="0">
                  <a:srgbClr val="195784"/>
                </a:gs>
                <a:gs pos="48000">
                  <a:srgbClr val="2687CC"/>
                </a:gs>
                <a:gs pos="100000">
                  <a:srgbClr val="73B5E4"/>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Trebuchet MS"/>
                  <a:ea typeface="Trebuchet MS"/>
                  <a:cs typeface="Trebuchet MS"/>
                  <a:sym typeface="Trebuchet MS"/>
                </a:rPr>
                <a:t>第三階段：聯合分發</a:t>
              </a:r>
              <a:endParaRPr sz="2000" b="1">
                <a:solidFill>
                  <a:schemeClr val="lt1"/>
                </a:solidFill>
                <a:latin typeface="Trebuchet MS"/>
                <a:ea typeface="Trebuchet MS"/>
                <a:cs typeface="Trebuchet MS"/>
                <a:sym typeface="Trebuchet MS"/>
              </a:endParaRPr>
            </a:p>
          </p:txBody>
        </p:sp>
      </p:grpSp>
      <p:sp>
        <p:nvSpPr>
          <p:cNvPr id="1911" name="Google Shape;1911;p156"/>
          <p:cNvSpPr txBox="1"/>
          <p:nvPr/>
        </p:nvSpPr>
        <p:spPr>
          <a:xfrm>
            <a:off x="233083" y="972322"/>
            <a:ext cx="2954655" cy="369332"/>
          </a:xfrm>
          <a:prstGeom prst="rect">
            <a:avLst/>
          </a:prstGeom>
          <a:noFill/>
          <a:ln w="28575" cap="flat" cmpd="sng">
            <a:solidFill>
              <a:srgbClr val="1D9AA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管道一：甄選入學聯合分發</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157"/>
          <p:cNvSpPr txBox="1">
            <a:spLocks noGrp="1"/>
          </p:cNvSpPr>
          <p:nvPr>
            <p:ph type="title"/>
          </p:nvPr>
        </p:nvSpPr>
        <p:spPr>
          <a:xfrm>
            <a:off x="1161288" y="288689"/>
            <a:ext cx="10058400" cy="978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Georgia"/>
              <a:buNone/>
            </a:pPr>
            <a:r>
              <a:rPr lang="zh-TW">
                <a:latin typeface="Georgia"/>
                <a:ea typeface="Georgia"/>
                <a:cs typeface="Georgia"/>
                <a:sym typeface="Georgia"/>
              </a:rPr>
              <a:t>113學年度藝才班甄選入學各班考科</a:t>
            </a:r>
            <a:endParaRPr/>
          </a:p>
        </p:txBody>
      </p:sp>
      <p:grpSp>
        <p:nvGrpSpPr>
          <p:cNvPr id="1918" name="Google Shape;1918;p157"/>
          <p:cNvGrpSpPr/>
          <p:nvPr/>
        </p:nvGrpSpPr>
        <p:grpSpPr>
          <a:xfrm>
            <a:off x="831034" y="1567543"/>
            <a:ext cx="10718905" cy="3187460"/>
            <a:chOff x="3503" y="0"/>
            <a:chExt cx="10718905" cy="3187460"/>
          </a:xfrm>
        </p:grpSpPr>
        <p:sp>
          <p:nvSpPr>
            <p:cNvPr id="1919" name="Google Shape;1919;p157"/>
            <p:cNvSpPr/>
            <p:nvPr/>
          </p:nvSpPr>
          <p:spPr>
            <a:xfrm>
              <a:off x="3503" y="545872"/>
              <a:ext cx="2582868" cy="303866"/>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7"/>
            <p:cNvSpPr/>
            <p:nvPr/>
          </p:nvSpPr>
          <p:spPr>
            <a:xfrm>
              <a:off x="3503" y="659992"/>
              <a:ext cx="189746" cy="189746"/>
            </a:xfrm>
            <a:prstGeom prst="rect">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7"/>
            <p:cNvSpPr/>
            <p:nvPr/>
          </p:nvSpPr>
          <p:spPr>
            <a:xfrm>
              <a:off x="3503" y="0"/>
              <a:ext cx="2582868" cy="5458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7"/>
            <p:cNvSpPr txBox="1"/>
            <p:nvPr/>
          </p:nvSpPr>
          <p:spPr>
            <a:xfrm>
              <a:off x="3503" y="0"/>
              <a:ext cx="2582868" cy="545872"/>
            </a:xfrm>
            <a:prstGeom prst="rect">
              <a:avLst/>
            </a:prstGeom>
            <a:noFill/>
            <a:ln>
              <a:noFill/>
            </a:ln>
          </p:spPr>
          <p:txBody>
            <a:bodyPr spcFirstLastPara="1" wrap="square" lIns="43800" tIns="29200" rIns="43800" bIns="29200" anchor="ctr" anchorCtr="0">
              <a:noAutofit/>
            </a:bodyPr>
            <a:lstStyle/>
            <a:p>
              <a:pPr marL="0" marR="0" lvl="0" indent="0" algn="l" rtl="0">
                <a:lnSpc>
                  <a:spcPct val="90000"/>
                </a:lnSpc>
                <a:spcBef>
                  <a:spcPts val="0"/>
                </a:spcBef>
                <a:spcAft>
                  <a:spcPts val="0"/>
                </a:spcAft>
                <a:buNone/>
              </a:pPr>
              <a:r>
                <a:rPr lang="zh-TW" sz="2300">
                  <a:solidFill>
                    <a:schemeClr val="dk1"/>
                  </a:solidFill>
                  <a:latin typeface="Georgia"/>
                  <a:ea typeface="Georgia"/>
                  <a:cs typeface="Georgia"/>
                  <a:sym typeface="Georgia"/>
                </a:rPr>
                <a:t>音樂班</a:t>
              </a:r>
              <a:endParaRPr/>
            </a:p>
          </p:txBody>
        </p:sp>
        <p:sp>
          <p:nvSpPr>
            <p:cNvPr id="1923" name="Google Shape;1923;p157"/>
            <p:cNvSpPr/>
            <p:nvPr/>
          </p:nvSpPr>
          <p:spPr>
            <a:xfrm>
              <a:off x="3503" y="1102287"/>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7"/>
            <p:cNvSpPr/>
            <p:nvPr/>
          </p:nvSpPr>
          <p:spPr>
            <a:xfrm>
              <a:off x="184304" y="976013"/>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7"/>
            <p:cNvSpPr txBox="1"/>
            <p:nvPr/>
          </p:nvSpPr>
          <p:spPr>
            <a:xfrm>
              <a:off x="184304" y="976013"/>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主修X5</a:t>
              </a:r>
              <a:endParaRPr/>
            </a:p>
          </p:txBody>
        </p:sp>
        <p:sp>
          <p:nvSpPr>
            <p:cNvPr id="1926" name="Google Shape;1926;p157"/>
            <p:cNvSpPr/>
            <p:nvPr/>
          </p:nvSpPr>
          <p:spPr>
            <a:xfrm>
              <a:off x="3503" y="154457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7"/>
            <p:cNvSpPr/>
            <p:nvPr/>
          </p:nvSpPr>
          <p:spPr>
            <a:xfrm>
              <a:off x="184304" y="141830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7"/>
            <p:cNvSpPr txBox="1"/>
            <p:nvPr/>
          </p:nvSpPr>
          <p:spPr>
            <a:xfrm>
              <a:off x="184304" y="141830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副修X2</a:t>
              </a:r>
              <a:endParaRPr/>
            </a:p>
          </p:txBody>
        </p:sp>
        <p:sp>
          <p:nvSpPr>
            <p:cNvPr id="1929" name="Google Shape;1929;p157"/>
            <p:cNvSpPr/>
            <p:nvPr/>
          </p:nvSpPr>
          <p:spPr>
            <a:xfrm>
              <a:off x="3503" y="198686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7"/>
            <p:cNvSpPr/>
            <p:nvPr/>
          </p:nvSpPr>
          <p:spPr>
            <a:xfrm>
              <a:off x="184304" y="186059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7"/>
            <p:cNvSpPr txBox="1"/>
            <p:nvPr/>
          </p:nvSpPr>
          <p:spPr>
            <a:xfrm>
              <a:off x="184304" y="186059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視唱X1</a:t>
              </a:r>
              <a:endParaRPr sz="2000">
                <a:solidFill>
                  <a:schemeClr val="dk1"/>
                </a:solidFill>
                <a:latin typeface="Georgia"/>
                <a:ea typeface="Georgia"/>
                <a:cs typeface="Georgia"/>
                <a:sym typeface="Georgia"/>
              </a:endParaRPr>
            </a:p>
          </p:txBody>
        </p:sp>
        <p:sp>
          <p:nvSpPr>
            <p:cNvPr id="1932" name="Google Shape;1932;p157"/>
            <p:cNvSpPr/>
            <p:nvPr/>
          </p:nvSpPr>
          <p:spPr>
            <a:xfrm>
              <a:off x="3503" y="2429155"/>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7"/>
            <p:cNvSpPr/>
            <p:nvPr/>
          </p:nvSpPr>
          <p:spPr>
            <a:xfrm>
              <a:off x="184304" y="2302881"/>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7"/>
            <p:cNvSpPr txBox="1"/>
            <p:nvPr/>
          </p:nvSpPr>
          <p:spPr>
            <a:xfrm>
              <a:off x="184304" y="2302881"/>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樂理與基礎和聲X1</a:t>
              </a:r>
              <a:endParaRPr sz="2000">
                <a:solidFill>
                  <a:schemeClr val="dk1"/>
                </a:solidFill>
                <a:latin typeface="Georgia"/>
                <a:ea typeface="Georgia"/>
                <a:cs typeface="Georgia"/>
                <a:sym typeface="Georgia"/>
              </a:endParaRPr>
            </a:p>
          </p:txBody>
        </p:sp>
        <p:sp>
          <p:nvSpPr>
            <p:cNvPr id="1935" name="Google Shape;1935;p157"/>
            <p:cNvSpPr/>
            <p:nvPr/>
          </p:nvSpPr>
          <p:spPr>
            <a:xfrm>
              <a:off x="3503" y="2871445"/>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7"/>
            <p:cNvSpPr/>
            <p:nvPr/>
          </p:nvSpPr>
          <p:spPr>
            <a:xfrm>
              <a:off x="184304" y="2745171"/>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7"/>
            <p:cNvSpPr txBox="1"/>
            <p:nvPr/>
          </p:nvSpPr>
          <p:spPr>
            <a:xfrm>
              <a:off x="184304" y="2745171"/>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聽寫X1</a:t>
              </a:r>
              <a:endParaRPr sz="2000">
                <a:solidFill>
                  <a:schemeClr val="dk1"/>
                </a:solidFill>
                <a:latin typeface="Georgia"/>
                <a:ea typeface="Georgia"/>
                <a:cs typeface="Georgia"/>
                <a:sym typeface="Georgia"/>
              </a:endParaRPr>
            </a:p>
          </p:txBody>
        </p:sp>
        <p:sp>
          <p:nvSpPr>
            <p:cNvPr id="1938" name="Google Shape;1938;p157"/>
            <p:cNvSpPr/>
            <p:nvPr/>
          </p:nvSpPr>
          <p:spPr>
            <a:xfrm>
              <a:off x="2715516" y="545872"/>
              <a:ext cx="2582868" cy="303866"/>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7"/>
            <p:cNvSpPr/>
            <p:nvPr/>
          </p:nvSpPr>
          <p:spPr>
            <a:xfrm>
              <a:off x="2715516" y="659992"/>
              <a:ext cx="189746" cy="189746"/>
            </a:xfrm>
            <a:prstGeom prst="rect">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7"/>
            <p:cNvSpPr/>
            <p:nvPr/>
          </p:nvSpPr>
          <p:spPr>
            <a:xfrm>
              <a:off x="2715516" y="0"/>
              <a:ext cx="2582868" cy="5458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7"/>
            <p:cNvSpPr txBox="1"/>
            <p:nvPr/>
          </p:nvSpPr>
          <p:spPr>
            <a:xfrm>
              <a:off x="2715516" y="0"/>
              <a:ext cx="2582868" cy="545872"/>
            </a:xfrm>
            <a:prstGeom prst="rect">
              <a:avLst/>
            </a:prstGeom>
            <a:noFill/>
            <a:ln>
              <a:noFill/>
            </a:ln>
          </p:spPr>
          <p:txBody>
            <a:bodyPr spcFirstLastPara="1" wrap="square" lIns="43800" tIns="29200" rIns="43800" bIns="29200" anchor="ctr" anchorCtr="0">
              <a:noAutofit/>
            </a:bodyPr>
            <a:lstStyle/>
            <a:p>
              <a:pPr marL="0" marR="0" lvl="0" indent="0" algn="l" rtl="0">
                <a:lnSpc>
                  <a:spcPct val="90000"/>
                </a:lnSpc>
                <a:spcBef>
                  <a:spcPts val="0"/>
                </a:spcBef>
                <a:spcAft>
                  <a:spcPts val="0"/>
                </a:spcAft>
                <a:buNone/>
              </a:pPr>
              <a:r>
                <a:rPr lang="zh-TW" sz="2300">
                  <a:solidFill>
                    <a:schemeClr val="dk1"/>
                  </a:solidFill>
                  <a:latin typeface="Georgia"/>
                  <a:ea typeface="Georgia"/>
                  <a:cs typeface="Georgia"/>
                  <a:sym typeface="Georgia"/>
                </a:rPr>
                <a:t>美術班</a:t>
              </a:r>
              <a:endParaRPr/>
            </a:p>
          </p:txBody>
        </p:sp>
        <p:sp>
          <p:nvSpPr>
            <p:cNvPr id="1942" name="Google Shape;1942;p157"/>
            <p:cNvSpPr/>
            <p:nvPr/>
          </p:nvSpPr>
          <p:spPr>
            <a:xfrm>
              <a:off x="2715516" y="1102287"/>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7"/>
            <p:cNvSpPr/>
            <p:nvPr/>
          </p:nvSpPr>
          <p:spPr>
            <a:xfrm>
              <a:off x="2896316" y="976013"/>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7"/>
            <p:cNvSpPr txBox="1"/>
            <p:nvPr/>
          </p:nvSpPr>
          <p:spPr>
            <a:xfrm>
              <a:off x="2896316" y="976013"/>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素描X4</a:t>
              </a:r>
              <a:endParaRPr sz="2000">
                <a:solidFill>
                  <a:schemeClr val="dk1"/>
                </a:solidFill>
                <a:latin typeface="Georgia"/>
                <a:ea typeface="Georgia"/>
                <a:cs typeface="Georgia"/>
                <a:sym typeface="Georgia"/>
              </a:endParaRPr>
            </a:p>
          </p:txBody>
        </p:sp>
        <p:sp>
          <p:nvSpPr>
            <p:cNvPr id="1945" name="Google Shape;1945;p157"/>
            <p:cNvSpPr/>
            <p:nvPr/>
          </p:nvSpPr>
          <p:spPr>
            <a:xfrm>
              <a:off x="2715516" y="154457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7"/>
            <p:cNvSpPr/>
            <p:nvPr/>
          </p:nvSpPr>
          <p:spPr>
            <a:xfrm>
              <a:off x="2896316" y="141830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7"/>
            <p:cNvSpPr txBox="1"/>
            <p:nvPr/>
          </p:nvSpPr>
          <p:spPr>
            <a:xfrm>
              <a:off x="2896316" y="141830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水彩X2.5</a:t>
              </a:r>
              <a:endParaRPr sz="2000">
                <a:solidFill>
                  <a:schemeClr val="dk1"/>
                </a:solidFill>
                <a:latin typeface="Georgia"/>
                <a:ea typeface="Georgia"/>
                <a:cs typeface="Georgia"/>
                <a:sym typeface="Georgia"/>
              </a:endParaRPr>
            </a:p>
          </p:txBody>
        </p:sp>
        <p:sp>
          <p:nvSpPr>
            <p:cNvPr id="1948" name="Google Shape;1948;p157"/>
            <p:cNvSpPr/>
            <p:nvPr/>
          </p:nvSpPr>
          <p:spPr>
            <a:xfrm>
              <a:off x="2715516" y="198686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7"/>
            <p:cNvSpPr/>
            <p:nvPr/>
          </p:nvSpPr>
          <p:spPr>
            <a:xfrm>
              <a:off x="2896316" y="186059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7"/>
            <p:cNvSpPr txBox="1"/>
            <p:nvPr/>
          </p:nvSpPr>
          <p:spPr>
            <a:xfrm>
              <a:off x="2896316" y="186059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水墨X2.5</a:t>
              </a:r>
              <a:endParaRPr sz="2000">
                <a:solidFill>
                  <a:schemeClr val="dk1"/>
                </a:solidFill>
                <a:latin typeface="Georgia"/>
                <a:ea typeface="Georgia"/>
                <a:cs typeface="Georgia"/>
                <a:sym typeface="Georgia"/>
              </a:endParaRPr>
            </a:p>
          </p:txBody>
        </p:sp>
        <p:sp>
          <p:nvSpPr>
            <p:cNvPr id="1951" name="Google Shape;1951;p157"/>
            <p:cNvSpPr/>
            <p:nvPr/>
          </p:nvSpPr>
          <p:spPr>
            <a:xfrm>
              <a:off x="2715516" y="2429155"/>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7"/>
            <p:cNvSpPr/>
            <p:nvPr/>
          </p:nvSpPr>
          <p:spPr>
            <a:xfrm>
              <a:off x="2896316" y="2302881"/>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7"/>
            <p:cNvSpPr txBox="1"/>
            <p:nvPr/>
          </p:nvSpPr>
          <p:spPr>
            <a:xfrm>
              <a:off x="2896316" y="2302881"/>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書法X1</a:t>
              </a:r>
              <a:endParaRPr sz="2000">
                <a:solidFill>
                  <a:schemeClr val="dk1"/>
                </a:solidFill>
                <a:latin typeface="Georgia"/>
                <a:ea typeface="Georgia"/>
                <a:cs typeface="Georgia"/>
                <a:sym typeface="Georgia"/>
              </a:endParaRPr>
            </a:p>
          </p:txBody>
        </p:sp>
        <p:sp>
          <p:nvSpPr>
            <p:cNvPr id="1954" name="Google Shape;1954;p157"/>
            <p:cNvSpPr/>
            <p:nvPr/>
          </p:nvSpPr>
          <p:spPr>
            <a:xfrm>
              <a:off x="5427528" y="545872"/>
              <a:ext cx="2582868" cy="303866"/>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7"/>
            <p:cNvSpPr/>
            <p:nvPr/>
          </p:nvSpPr>
          <p:spPr>
            <a:xfrm>
              <a:off x="5427528" y="659992"/>
              <a:ext cx="189746" cy="189746"/>
            </a:xfrm>
            <a:prstGeom prst="rect">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7"/>
            <p:cNvSpPr/>
            <p:nvPr/>
          </p:nvSpPr>
          <p:spPr>
            <a:xfrm>
              <a:off x="5427528" y="0"/>
              <a:ext cx="2582868" cy="5458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7"/>
            <p:cNvSpPr txBox="1"/>
            <p:nvPr/>
          </p:nvSpPr>
          <p:spPr>
            <a:xfrm>
              <a:off x="5427528" y="0"/>
              <a:ext cx="2582868" cy="545872"/>
            </a:xfrm>
            <a:prstGeom prst="rect">
              <a:avLst/>
            </a:prstGeom>
            <a:noFill/>
            <a:ln>
              <a:noFill/>
            </a:ln>
          </p:spPr>
          <p:txBody>
            <a:bodyPr spcFirstLastPara="1" wrap="square" lIns="43800" tIns="29200" rIns="43800" bIns="29200" anchor="ctr" anchorCtr="0">
              <a:noAutofit/>
            </a:bodyPr>
            <a:lstStyle/>
            <a:p>
              <a:pPr marL="0" marR="0" lvl="0" indent="0" algn="l" rtl="0">
                <a:lnSpc>
                  <a:spcPct val="90000"/>
                </a:lnSpc>
                <a:spcBef>
                  <a:spcPts val="0"/>
                </a:spcBef>
                <a:spcAft>
                  <a:spcPts val="0"/>
                </a:spcAft>
                <a:buNone/>
              </a:pPr>
              <a:r>
                <a:rPr lang="zh-TW" sz="2300">
                  <a:solidFill>
                    <a:schemeClr val="dk1"/>
                  </a:solidFill>
                  <a:latin typeface="Georgia"/>
                  <a:ea typeface="Georgia"/>
                  <a:cs typeface="Georgia"/>
                  <a:sym typeface="Georgia"/>
                </a:rPr>
                <a:t>舞蹈班</a:t>
              </a:r>
              <a:endParaRPr/>
            </a:p>
          </p:txBody>
        </p:sp>
        <p:sp>
          <p:nvSpPr>
            <p:cNvPr id="1958" name="Google Shape;1958;p157"/>
            <p:cNvSpPr/>
            <p:nvPr/>
          </p:nvSpPr>
          <p:spPr>
            <a:xfrm>
              <a:off x="5427528" y="1102287"/>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57"/>
            <p:cNvSpPr/>
            <p:nvPr/>
          </p:nvSpPr>
          <p:spPr>
            <a:xfrm>
              <a:off x="5608329" y="976013"/>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7"/>
            <p:cNvSpPr txBox="1"/>
            <p:nvPr/>
          </p:nvSpPr>
          <p:spPr>
            <a:xfrm>
              <a:off x="5608329" y="976013"/>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芭蕾X1</a:t>
              </a:r>
              <a:endParaRPr sz="2000">
                <a:solidFill>
                  <a:schemeClr val="dk1"/>
                </a:solidFill>
                <a:latin typeface="Georgia"/>
                <a:ea typeface="Georgia"/>
                <a:cs typeface="Georgia"/>
                <a:sym typeface="Georgia"/>
              </a:endParaRPr>
            </a:p>
          </p:txBody>
        </p:sp>
        <p:sp>
          <p:nvSpPr>
            <p:cNvPr id="1961" name="Google Shape;1961;p157"/>
            <p:cNvSpPr/>
            <p:nvPr/>
          </p:nvSpPr>
          <p:spPr>
            <a:xfrm>
              <a:off x="5427528" y="154457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57"/>
            <p:cNvSpPr/>
            <p:nvPr/>
          </p:nvSpPr>
          <p:spPr>
            <a:xfrm>
              <a:off x="5608329" y="141830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57"/>
            <p:cNvSpPr txBox="1"/>
            <p:nvPr/>
          </p:nvSpPr>
          <p:spPr>
            <a:xfrm>
              <a:off x="5608329" y="141830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現代舞X1</a:t>
              </a:r>
              <a:endParaRPr sz="2000">
                <a:solidFill>
                  <a:schemeClr val="dk1"/>
                </a:solidFill>
                <a:latin typeface="Georgia"/>
                <a:ea typeface="Georgia"/>
                <a:cs typeface="Georgia"/>
                <a:sym typeface="Georgia"/>
              </a:endParaRPr>
            </a:p>
          </p:txBody>
        </p:sp>
        <p:sp>
          <p:nvSpPr>
            <p:cNvPr id="1964" name="Google Shape;1964;p157"/>
            <p:cNvSpPr/>
            <p:nvPr/>
          </p:nvSpPr>
          <p:spPr>
            <a:xfrm>
              <a:off x="5427528" y="198686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7"/>
            <p:cNvSpPr/>
            <p:nvPr/>
          </p:nvSpPr>
          <p:spPr>
            <a:xfrm>
              <a:off x="5608329" y="186059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7"/>
            <p:cNvSpPr txBox="1"/>
            <p:nvPr/>
          </p:nvSpPr>
          <p:spPr>
            <a:xfrm>
              <a:off x="5608329" y="186059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中國舞X1</a:t>
              </a:r>
              <a:endParaRPr sz="2000">
                <a:solidFill>
                  <a:schemeClr val="dk1"/>
                </a:solidFill>
                <a:latin typeface="Georgia"/>
                <a:ea typeface="Georgia"/>
                <a:cs typeface="Georgia"/>
                <a:sym typeface="Georgia"/>
              </a:endParaRPr>
            </a:p>
          </p:txBody>
        </p:sp>
        <p:sp>
          <p:nvSpPr>
            <p:cNvPr id="1967" name="Google Shape;1967;p157"/>
            <p:cNvSpPr/>
            <p:nvPr/>
          </p:nvSpPr>
          <p:spPr>
            <a:xfrm>
              <a:off x="5427528" y="2429155"/>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7"/>
            <p:cNvSpPr/>
            <p:nvPr/>
          </p:nvSpPr>
          <p:spPr>
            <a:xfrm>
              <a:off x="5608329" y="2302881"/>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7"/>
            <p:cNvSpPr txBox="1"/>
            <p:nvPr/>
          </p:nvSpPr>
          <p:spPr>
            <a:xfrm>
              <a:off x="5608329" y="2302881"/>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即興與創作X1</a:t>
              </a:r>
              <a:endParaRPr sz="2000">
                <a:solidFill>
                  <a:schemeClr val="dk1"/>
                </a:solidFill>
                <a:latin typeface="Georgia"/>
                <a:ea typeface="Georgia"/>
                <a:cs typeface="Georgia"/>
                <a:sym typeface="Georgia"/>
              </a:endParaRPr>
            </a:p>
          </p:txBody>
        </p:sp>
        <p:sp>
          <p:nvSpPr>
            <p:cNvPr id="1970" name="Google Shape;1970;p157"/>
            <p:cNvSpPr/>
            <p:nvPr/>
          </p:nvSpPr>
          <p:spPr>
            <a:xfrm>
              <a:off x="8139540" y="545872"/>
              <a:ext cx="2582868" cy="303866"/>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57"/>
            <p:cNvSpPr/>
            <p:nvPr/>
          </p:nvSpPr>
          <p:spPr>
            <a:xfrm>
              <a:off x="8139540" y="659992"/>
              <a:ext cx="189746" cy="189746"/>
            </a:xfrm>
            <a:prstGeom prst="rect">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57"/>
            <p:cNvSpPr/>
            <p:nvPr/>
          </p:nvSpPr>
          <p:spPr>
            <a:xfrm>
              <a:off x="8139540" y="0"/>
              <a:ext cx="2582868" cy="5458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7"/>
            <p:cNvSpPr txBox="1"/>
            <p:nvPr/>
          </p:nvSpPr>
          <p:spPr>
            <a:xfrm>
              <a:off x="8139540" y="0"/>
              <a:ext cx="2582868" cy="545872"/>
            </a:xfrm>
            <a:prstGeom prst="rect">
              <a:avLst/>
            </a:prstGeom>
            <a:noFill/>
            <a:ln>
              <a:noFill/>
            </a:ln>
          </p:spPr>
          <p:txBody>
            <a:bodyPr spcFirstLastPara="1" wrap="square" lIns="43800" tIns="29200" rIns="43800" bIns="29200" anchor="ctr" anchorCtr="0">
              <a:noAutofit/>
            </a:bodyPr>
            <a:lstStyle/>
            <a:p>
              <a:pPr marL="0" marR="0" lvl="0" indent="0" algn="l" rtl="0">
                <a:lnSpc>
                  <a:spcPct val="90000"/>
                </a:lnSpc>
                <a:spcBef>
                  <a:spcPts val="0"/>
                </a:spcBef>
                <a:spcAft>
                  <a:spcPts val="0"/>
                </a:spcAft>
                <a:buNone/>
              </a:pPr>
              <a:r>
                <a:rPr lang="zh-TW" sz="2300">
                  <a:solidFill>
                    <a:schemeClr val="dk1"/>
                  </a:solidFill>
                  <a:latin typeface="Trebuchet MS"/>
                  <a:ea typeface="Trebuchet MS"/>
                  <a:cs typeface="Trebuchet MS"/>
                  <a:sym typeface="Trebuchet MS"/>
                </a:rPr>
                <a:t>戲劇班</a:t>
              </a:r>
              <a:endParaRPr/>
            </a:p>
          </p:txBody>
        </p:sp>
        <p:sp>
          <p:nvSpPr>
            <p:cNvPr id="1974" name="Google Shape;1974;p157"/>
            <p:cNvSpPr/>
            <p:nvPr/>
          </p:nvSpPr>
          <p:spPr>
            <a:xfrm>
              <a:off x="8139540" y="1102287"/>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7"/>
            <p:cNvSpPr/>
            <p:nvPr/>
          </p:nvSpPr>
          <p:spPr>
            <a:xfrm>
              <a:off x="8320341" y="976013"/>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7"/>
            <p:cNvSpPr txBox="1"/>
            <p:nvPr/>
          </p:nvSpPr>
          <p:spPr>
            <a:xfrm>
              <a:off x="8320341" y="976013"/>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創意思維X0.3</a:t>
              </a:r>
              <a:endParaRPr sz="2000">
                <a:solidFill>
                  <a:schemeClr val="dk1"/>
                </a:solidFill>
                <a:latin typeface="Georgia"/>
                <a:ea typeface="Georgia"/>
                <a:cs typeface="Georgia"/>
                <a:sym typeface="Georgia"/>
              </a:endParaRPr>
            </a:p>
          </p:txBody>
        </p:sp>
        <p:sp>
          <p:nvSpPr>
            <p:cNvPr id="1977" name="Google Shape;1977;p157"/>
            <p:cNvSpPr/>
            <p:nvPr/>
          </p:nvSpPr>
          <p:spPr>
            <a:xfrm>
              <a:off x="8139540" y="154457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7"/>
            <p:cNvSpPr/>
            <p:nvPr/>
          </p:nvSpPr>
          <p:spPr>
            <a:xfrm>
              <a:off x="8320341" y="141830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7"/>
            <p:cNvSpPr txBox="1"/>
            <p:nvPr/>
          </p:nvSpPr>
          <p:spPr>
            <a:xfrm>
              <a:off x="8320341" y="141830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口語表達X0.35</a:t>
              </a:r>
              <a:endParaRPr sz="2000">
                <a:solidFill>
                  <a:schemeClr val="dk1"/>
                </a:solidFill>
                <a:latin typeface="Georgia"/>
                <a:ea typeface="Georgia"/>
                <a:cs typeface="Georgia"/>
                <a:sym typeface="Georgia"/>
              </a:endParaRPr>
            </a:p>
          </p:txBody>
        </p:sp>
        <p:sp>
          <p:nvSpPr>
            <p:cNvPr id="1980" name="Google Shape;1980;p157"/>
            <p:cNvSpPr/>
            <p:nvPr/>
          </p:nvSpPr>
          <p:spPr>
            <a:xfrm>
              <a:off x="8139540" y="1986866"/>
              <a:ext cx="189742" cy="189742"/>
            </a:xfrm>
            <a:prstGeom prst="rect">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7"/>
            <p:cNvSpPr/>
            <p:nvPr/>
          </p:nvSpPr>
          <p:spPr>
            <a:xfrm>
              <a:off x="8320341" y="1860592"/>
              <a:ext cx="2402067" cy="44228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7"/>
            <p:cNvSpPr txBox="1"/>
            <p:nvPr/>
          </p:nvSpPr>
          <p:spPr>
            <a:xfrm>
              <a:off x="8320341" y="1860592"/>
              <a:ext cx="2402067" cy="442289"/>
            </a:xfrm>
            <a:prstGeom prst="rect">
              <a:avLst/>
            </a:prstGeom>
            <a:noFill/>
            <a:ln>
              <a:noFill/>
            </a:ln>
          </p:spPr>
          <p:txBody>
            <a:bodyPr spcFirstLastPara="1" wrap="square" lIns="142225" tIns="142225" rIns="142225" bIns="142225" anchor="ctr" anchorCtr="0">
              <a:noAutofit/>
            </a:bodyPr>
            <a:lstStyle/>
            <a:p>
              <a:pPr marL="0" marR="0" lvl="0" indent="0" algn="l" rtl="0">
                <a:lnSpc>
                  <a:spcPct val="90000"/>
                </a:lnSpc>
                <a:spcBef>
                  <a:spcPts val="0"/>
                </a:spcBef>
                <a:spcAft>
                  <a:spcPts val="0"/>
                </a:spcAft>
                <a:buNone/>
              </a:pPr>
              <a:r>
                <a:rPr lang="zh-TW" sz="2000">
                  <a:solidFill>
                    <a:schemeClr val="dk1"/>
                  </a:solidFill>
                  <a:latin typeface="Georgia"/>
                  <a:ea typeface="Georgia"/>
                  <a:cs typeface="Georgia"/>
                  <a:sym typeface="Georgia"/>
                </a:rPr>
                <a:t>專長表演X0.35</a:t>
              </a:r>
              <a:endParaRPr sz="2000">
                <a:solidFill>
                  <a:schemeClr val="dk1"/>
                </a:solidFill>
                <a:latin typeface="Georgia"/>
                <a:ea typeface="Georgia"/>
                <a:cs typeface="Georgia"/>
                <a:sym typeface="Georgia"/>
              </a:endParaRPr>
            </a:p>
          </p:txBody>
        </p:sp>
      </p:grpSp>
      <p:sp>
        <p:nvSpPr>
          <p:cNvPr id="1983" name="Google Shape;1983;p157"/>
          <p:cNvSpPr txBox="1"/>
          <p:nvPr/>
        </p:nvSpPr>
        <p:spPr>
          <a:xfrm>
            <a:off x="9286385" y="2090057"/>
            <a:ext cx="214230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lt1"/>
                </a:solidFill>
                <a:latin typeface="Georgia"/>
                <a:ea typeface="Georgia"/>
                <a:cs typeface="Georgia"/>
                <a:sym typeface="Georgia"/>
              </a:rPr>
              <a:t>加權後滿分100分</a:t>
            </a:r>
            <a:endParaRPr/>
          </a:p>
        </p:txBody>
      </p:sp>
      <p:sp>
        <p:nvSpPr>
          <p:cNvPr id="1984" name="Google Shape;1984;p157"/>
          <p:cNvSpPr txBox="1"/>
          <p:nvPr/>
        </p:nvSpPr>
        <p:spPr>
          <a:xfrm>
            <a:off x="6538830" y="2090057"/>
            <a:ext cx="214230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lt1"/>
                </a:solidFill>
                <a:latin typeface="Georgia"/>
                <a:ea typeface="Georgia"/>
                <a:cs typeface="Georgia"/>
                <a:sym typeface="Georgia"/>
              </a:rPr>
              <a:t>加權後滿分400分</a:t>
            </a:r>
            <a:endParaRPr/>
          </a:p>
        </p:txBody>
      </p:sp>
      <p:sp>
        <p:nvSpPr>
          <p:cNvPr id="1985" name="Google Shape;1985;p157"/>
          <p:cNvSpPr txBox="1"/>
          <p:nvPr/>
        </p:nvSpPr>
        <p:spPr>
          <a:xfrm>
            <a:off x="3791275" y="2090057"/>
            <a:ext cx="214230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lt1"/>
                </a:solidFill>
                <a:latin typeface="Georgia"/>
                <a:ea typeface="Georgia"/>
                <a:cs typeface="Georgia"/>
                <a:sym typeface="Georgia"/>
              </a:rPr>
              <a:t>加權後滿分1000分</a:t>
            </a:r>
            <a:endParaRPr/>
          </a:p>
        </p:txBody>
      </p:sp>
      <p:sp>
        <p:nvSpPr>
          <p:cNvPr id="1986" name="Google Shape;1986;p157"/>
          <p:cNvSpPr txBox="1"/>
          <p:nvPr/>
        </p:nvSpPr>
        <p:spPr>
          <a:xfrm>
            <a:off x="1161288" y="2102580"/>
            <a:ext cx="214230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lt1"/>
                </a:solidFill>
                <a:latin typeface="Georgia"/>
                <a:ea typeface="Georgia"/>
                <a:cs typeface="Georgia"/>
                <a:sym typeface="Georgia"/>
              </a:rPr>
              <a:t>加權後滿分1000分</a:t>
            </a:r>
            <a:endParaRPr/>
          </a:p>
        </p:txBody>
      </p:sp>
      <p:sp>
        <p:nvSpPr>
          <p:cNvPr id="1987" name="Google Shape;1987;p15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pic>
        <p:nvPicPr>
          <p:cNvPr id="1988" name="Google Shape;1988;p157" descr="調色盤"/>
          <p:cNvPicPr preferRelativeResize="0"/>
          <p:nvPr/>
        </p:nvPicPr>
        <p:blipFill rotWithShape="1">
          <a:blip r:embed="rId3">
            <a:alphaModFix/>
          </a:blip>
          <a:srcRect/>
          <a:stretch/>
        </p:blipFill>
        <p:spPr>
          <a:xfrm>
            <a:off x="513346" y="5476431"/>
            <a:ext cx="966537" cy="96653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158"/>
          <p:cNvSpPr txBox="1">
            <a:spLocks noGrp="1"/>
          </p:cNvSpPr>
          <p:nvPr>
            <p:ph type="title"/>
          </p:nvPr>
        </p:nvSpPr>
        <p:spPr>
          <a:xfrm>
            <a:off x="1066800" y="171124"/>
            <a:ext cx="10058400" cy="10306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113學年度藝才班甄選入學重要提醒</a:t>
            </a:r>
            <a:endParaRPr/>
          </a:p>
        </p:txBody>
      </p:sp>
      <p:sp>
        <p:nvSpPr>
          <p:cNvPr id="1995" name="Google Shape;1995;p158"/>
          <p:cNvSpPr/>
          <p:nvPr/>
        </p:nvSpPr>
        <p:spPr>
          <a:xfrm>
            <a:off x="1288868" y="1201784"/>
            <a:ext cx="9836332" cy="57554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3200"/>
              <a:buFont typeface="Noto Sans Symbols"/>
              <a:buChar char="●"/>
            </a:pPr>
            <a:r>
              <a:rPr lang="zh-TW" sz="3200">
                <a:solidFill>
                  <a:srgbClr val="000000"/>
                </a:solidFill>
                <a:latin typeface="Georgia"/>
                <a:ea typeface="Georgia"/>
                <a:cs typeface="Georgia"/>
                <a:sym typeface="Georgia"/>
              </a:rPr>
              <a:t>可以</a:t>
            </a:r>
            <a:r>
              <a:rPr lang="zh-TW" sz="3200">
                <a:solidFill>
                  <a:srgbClr val="FF0000"/>
                </a:solidFill>
                <a:latin typeface="Georgia"/>
                <a:ea typeface="Georgia"/>
                <a:cs typeface="Georgia"/>
                <a:sym typeface="Georgia"/>
              </a:rPr>
              <a:t>跨區</a:t>
            </a:r>
            <a:r>
              <a:rPr lang="zh-TW" sz="3200">
                <a:solidFill>
                  <a:srgbClr val="000000"/>
                </a:solidFill>
                <a:latin typeface="Georgia"/>
                <a:ea typeface="Georgia"/>
                <a:cs typeface="Georgia"/>
                <a:sym typeface="Georgia"/>
              </a:rPr>
              <a:t>報名，不受原就讀國中就學區限制。</a:t>
            </a:r>
            <a:br>
              <a:rPr lang="zh-TW" sz="3200">
                <a:solidFill>
                  <a:srgbClr val="000000"/>
                </a:solidFill>
                <a:latin typeface="Georgia"/>
                <a:ea typeface="Georgia"/>
                <a:cs typeface="Georgia"/>
                <a:sym typeface="Georgia"/>
              </a:rPr>
            </a:br>
            <a:r>
              <a:rPr lang="zh-TW" sz="2000" b="1">
                <a:solidFill>
                  <a:srgbClr val="000000"/>
                </a:solidFill>
                <a:latin typeface="Georgia"/>
                <a:ea typeface="Georgia"/>
                <a:cs typeface="Georgia"/>
                <a:sym typeface="Georgia"/>
              </a:rPr>
              <a:t>(同類藝才班是同時間辦理術科測驗，因此僅能擇一考區)</a:t>
            </a:r>
            <a:endParaRPr/>
          </a:p>
          <a:p>
            <a:pPr marL="342900" marR="0" lvl="0" indent="-241300" algn="l" rtl="0">
              <a:spcBef>
                <a:spcPts val="0"/>
              </a:spcBef>
              <a:spcAft>
                <a:spcPts val="0"/>
              </a:spcAft>
              <a:buClr>
                <a:schemeClr val="dk1"/>
              </a:buClr>
              <a:buSzPts val="1600"/>
              <a:buFont typeface="Noto Sans Symbols"/>
              <a:buNone/>
            </a:pPr>
            <a:endParaRPr sz="1600" b="1">
              <a:solidFill>
                <a:srgbClr val="000000"/>
              </a:solidFill>
              <a:latin typeface="Georgia"/>
              <a:ea typeface="Georgia"/>
              <a:cs typeface="Georgia"/>
              <a:sym typeface="Georgia"/>
            </a:endParaRPr>
          </a:p>
          <a:p>
            <a:pPr marL="342900" marR="0" lvl="0" indent="-342900" algn="l" rtl="0">
              <a:spcBef>
                <a:spcPts val="0"/>
              </a:spcBef>
              <a:spcAft>
                <a:spcPts val="0"/>
              </a:spcAft>
              <a:buClr>
                <a:schemeClr val="dk1"/>
              </a:buClr>
              <a:buSzPts val="3200"/>
              <a:buFont typeface="Noto Sans Symbols"/>
              <a:buChar char="●"/>
            </a:pPr>
            <a:r>
              <a:rPr lang="zh-TW" sz="3200">
                <a:solidFill>
                  <a:schemeClr val="dk1"/>
                </a:solidFill>
                <a:latin typeface="Georgia"/>
                <a:ea typeface="Georgia"/>
                <a:cs typeface="Georgia"/>
                <a:sym typeface="Georgia"/>
              </a:rPr>
              <a:t>可</a:t>
            </a:r>
            <a:r>
              <a:rPr lang="zh-TW" sz="3200">
                <a:solidFill>
                  <a:srgbClr val="FF0000"/>
                </a:solidFill>
                <a:latin typeface="Georgia"/>
                <a:ea typeface="Georgia"/>
                <a:cs typeface="Georgia"/>
                <a:sym typeface="Georgia"/>
              </a:rPr>
              <a:t>同時報名</a:t>
            </a:r>
            <a:r>
              <a:rPr lang="zh-TW" sz="3200">
                <a:solidFill>
                  <a:schemeClr val="dk1"/>
                </a:solidFill>
                <a:latin typeface="Georgia"/>
                <a:ea typeface="Georgia"/>
                <a:cs typeface="Georgia"/>
                <a:sym typeface="Georgia"/>
              </a:rPr>
              <a:t>不同類別藝術才能班，但仍須考量</a:t>
            </a:r>
            <a:r>
              <a:rPr lang="zh-TW" sz="3200">
                <a:solidFill>
                  <a:srgbClr val="FF0000"/>
                </a:solidFill>
                <a:latin typeface="Georgia"/>
                <a:ea typeface="Georgia"/>
                <a:cs typeface="Georgia"/>
                <a:sym typeface="Georgia"/>
              </a:rPr>
              <a:t>術科測驗日程</a:t>
            </a:r>
            <a:r>
              <a:rPr lang="zh-TW" sz="3200">
                <a:solidFill>
                  <a:schemeClr val="dk1"/>
                </a:solidFill>
                <a:latin typeface="Georgia"/>
                <a:ea typeface="Georgia"/>
                <a:cs typeface="Georgia"/>
                <a:sym typeface="Georgia"/>
              </a:rPr>
              <a:t>。</a:t>
            </a:r>
            <a:br>
              <a:rPr lang="zh-TW" sz="3200">
                <a:solidFill>
                  <a:srgbClr val="000000"/>
                </a:solidFill>
                <a:latin typeface="Georgia"/>
                <a:ea typeface="Georgia"/>
                <a:cs typeface="Georgia"/>
                <a:sym typeface="Georgia"/>
              </a:rPr>
            </a:br>
            <a:r>
              <a:rPr lang="zh-TW" sz="2400">
                <a:solidFill>
                  <a:srgbClr val="000000"/>
                </a:solidFill>
                <a:latin typeface="Georgia"/>
                <a:ea typeface="Georgia"/>
                <a:cs typeface="Georgia"/>
                <a:sym typeface="Georgia"/>
              </a:rPr>
              <a:t>(美術和戲劇同週；音樂和舞蹈同週)</a:t>
            </a:r>
            <a:br>
              <a:rPr lang="zh-TW" sz="2800">
                <a:solidFill>
                  <a:srgbClr val="000000"/>
                </a:solidFill>
                <a:latin typeface="Georgia"/>
                <a:ea typeface="Georgia"/>
                <a:cs typeface="Georgia"/>
                <a:sym typeface="Georgia"/>
              </a:rPr>
            </a:br>
            <a:r>
              <a:rPr lang="zh-TW" sz="2000" b="1">
                <a:solidFill>
                  <a:srgbClr val="000000"/>
                </a:solidFill>
                <a:latin typeface="Georgia"/>
                <a:ea typeface="Georgia"/>
                <a:cs typeface="Georgia"/>
                <a:sym typeface="Georgia"/>
              </a:rPr>
              <a:t>(例如:可同時報名南區舞蹈和戲劇；中區美術和南區音樂)</a:t>
            </a:r>
            <a:endParaRPr/>
          </a:p>
          <a:p>
            <a:pPr marL="342900" marR="0" lvl="0" indent="-241300" algn="l" rtl="0">
              <a:spcBef>
                <a:spcPts val="0"/>
              </a:spcBef>
              <a:spcAft>
                <a:spcPts val="0"/>
              </a:spcAft>
              <a:buClr>
                <a:schemeClr val="dk1"/>
              </a:buClr>
              <a:buSzPts val="1600"/>
              <a:buFont typeface="Noto Sans Symbols"/>
              <a:buNone/>
            </a:pPr>
            <a:endParaRPr sz="1600" b="1">
              <a:solidFill>
                <a:schemeClr val="dk1"/>
              </a:solidFill>
              <a:latin typeface="Georgia"/>
              <a:ea typeface="Georgia"/>
              <a:cs typeface="Georgia"/>
              <a:sym typeface="Georgia"/>
            </a:endParaRPr>
          </a:p>
          <a:p>
            <a:pPr marL="342900" marR="0" lvl="0" indent="-342900" algn="l" rtl="0">
              <a:spcBef>
                <a:spcPts val="0"/>
              </a:spcBef>
              <a:spcAft>
                <a:spcPts val="0"/>
              </a:spcAft>
              <a:buClr>
                <a:schemeClr val="dk1"/>
              </a:buClr>
              <a:buSzPts val="3200"/>
              <a:buFont typeface="Noto Sans Symbols"/>
              <a:buChar char="●"/>
            </a:pPr>
            <a:r>
              <a:rPr lang="zh-TW" sz="3200">
                <a:solidFill>
                  <a:schemeClr val="dk1"/>
                </a:solidFill>
                <a:latin typeface="Georgia"/>
                <a:ea typeface="Georgia"/>
                <a:cs typeface="Georgia"/>
                <a:sym typeface="Georgia"/>
              </a:rPr>
              <a:t>「術科測驗」及「聯合分發」別報名，須</a:t>
            </a:r>
            <a:r>
              <a:rPr lang="zh-TW" sz="3200">
                <a:solidFill>
                  <a:srgbClr val="FF0000"/>
                </a:solidFill>
                <a:latin typeface="Georgia"/>
                <a:ea typeface="Georgia"/>
                <a:cs typeface="Georgia"/>
                <a:sym typeface="Georgia"/>
              </a:rPr>
              <a:t>同一區</a:t>
            </a:r>
            <a:r>
              <a:rPr lang="zh-TW" sz="3200">
                <a:solidFill>
                  <a:schemeClr val="dk1"/>
                </a:solidFill>
                <a:latin typeface="Georgia"/>
                <a:ea typeface="Georgia"/>
                <a:cs typeface="Georgia"/>
                <a:sym typeface="Georgia"/>
              </a:rPr>
              <a:t> 。</a:t>
            </a:r>
            <a:endParaRPr sz="3200">
              <a:solidFill>
                <a:schemeClr val="dk1"/>
              </a:solidFill>
              <a:latin typeface="Georgia"/>
              <a:ea typeface="Georgia"/>
              <a:cs typeface="Georgia"/>
              <a:sym typeface="Georgia"/>
            </a:endParaRPr>
          </a:p>
          <a:p>
            <a:pPr marL="342900" marR="0" lvl="0" indent="-342900" algn="l" rtl="0">
              <a:spcBef>
                <a:spcPts val="0"/>
              </a:spcBef>
              <a:spcAft>
                <a:spcPts val="0"/>
              </a:spcAft>
              <a:buClr>
                <a:schemeClr val="dk1"/>
              </a:buClr>
              <a:buSzPts val="3200"/>
              <a:buFont typeface="Noto Sans Symbols"/>
              <a:buChar char="●"/>
            </a:pPr>
            <a:r>
              <a:rPr lang="zh-TW" sz="3200">
                <a:solidFill>
                  <a:schemeClr val="dk1"/>
                </a:solidFill>
                <a:latin typeface="Georgia"/>
                <a:ea typeface="Georgia"/>
                <a:cs typeface="Georgia"/>
                <a:sym typeface="Georgia"/>
              </a:rPr>
              <a:t>強烈提醒考生於術科測驗之外，均須報名</a:t>
            </a:r>
            <a:r>
              <a:rPr lang="zh-TW" sz="3200">
                <a:solidFill>
                  <a:srgbClr val="FF0000"/>
                </a:solidFill>
                <a:latin typeface="Georgia"/>
                <a:ea typeface="Georgia"/>
                <a:cs typeface="Georgia"/>
                <a:sym typeface="Georgia"/>
              </a:rPr>
              <a:t>該年度</a:t>
            </a:r>
            <a:r>
              <a:rPr lang="zh-TW" sz="3200">
                <a:solidFill>
                  <a:schemeClr val="dk1"/>
                </a:solidFill>
                <a:latin typeface="Georgia"/>
                <a:ea typeface="Georgia"/>
                <a:cs typeface="Georgia"/>
                <a:sym typeface="Georgia"/>
              </a:rPr>
              <a:t>國中教育會考，因為各招生學校可針對</a:t>
            </a:r>
            <a:r>
              <a:rPr lang="zh-TW" sz="3200" u="sng">
                <a:solidFill>
                  <a:schemeClr val="dk1"/>
                </a:solidFill>
                <a:latin typeface="Georgia"/>
                <a:ea typeface="Georgia"/>
                <a:cs typeface="Georgia"/>
                <a:sym typeface="Georgia"/>
              </a:rPr>
              <a:t>國中教育會考</a:t>
            </a:r>
            <a:r>
              <a:rPr lang="zh-TW" sz="3200">
                <a:solidFill>
                  <a:schemeClr val="dk1"/>
                </a:solidFill>
                <a:latin typeface="Georgia"/>
                <a:ea typeface="Georgia"/>
                <a:cs typeface="Georgia"/>
                <a:sym typeface="Georgia"/>
              </a:rPr>
              <a:t>、</a:t>
            </a:r>
            <a:r>
              <a:rPr lang="zh-TW" sz="3200" u="sng">
                <a:solidFill>
                  <a:schemeClr val="dk1"/>
                </a:solidFill>
                <a:latin typeface="Georgia"/>
                <a:ea typeface="Georgia"/>
                <a:cs typeface="Georgia"/>
                <a:sym typeface="Georgia"/>
              </a:rPr>
              <a:t>術科測驗某科目</a:t>
            </a:r>
            <a:r>
              <a:rPr lang="zh-TW" sz="3200">
                <a:solidFill>
                  <a:schemeClr val="dk1"/>
                </a:solidFill>
                <a:latin typeface="Georgia"/>
                <a:ea typeface="Georgia"/>
                <a:cs typeface="Georgia"/>
                <a:sym typeface="Georgia"/>
              </a:rPr>
              <a:t>或</a:t>
            </a:r>
            <a:r>
              <a:rPr lang="zh-TW" sz="3200" u="sng">
                <a:solidFill>
                  <a:schemeClr val="dk1"/>
                </a:solidFill>
                <a:latin typeface="Georgia"/>
                <a:ea typeface="Georgia"/>
                <a:cs typeface="Georgia"/>
                <a:sym typeface="Georgia"/>
              </a:rPr>
              <a:t>總成績</a:t>
            </a:r>
            <a:r>
              <a:rPr lang="zh-TW" sz="3200">
                <a:solidFill>
                  <a:schemeClr val="dk1"/>
                </a:solidFill>
                <a:latin typeface="Georgia"/>
                <a:ea typeface="Georgia"/>
                <a:cs typeface="Georgia"/>
                <a:sym typeface="Georgia"/>
              </a:rPr>
              <a:t>設定門檻。</a:t>
            </a:r>
            <a:br>
              <a:rPr lang="zh-TW" sz="3200">
                <a:solidFill>
                  <a:schemeClr val="dk1"/>
                </a:solidFill>
                <a:latin typeface="Georgia"/>
                <a:ea typeface="Georgia"/>
                <a:cs typeface="Georgia"/>
                <a:sym typeface="Georgia"/>
              </a:rPr>
            </a:br>
            <a:r>
              <a:rPr lang="zh-TW" sz="2400">
                <a:solidFill>
                  <a:srgbClr val="0070C0"/>
                </a:solidFill>
                <a:latin typeface="Georgia"/>
                <a:ea typeface="Georgia"/>
                <a:cs typeface="Georgia"/>
                <a:sym typeface="Georgia"/>
              </a:rPr>
              <a:t>通過該校門檻者，使得參加該校分發。國中教育會考僅做為門檻，不列入總成績計算。</a:t>
            </a:r>
            <a:endParaRPr sz="3200">
              <a:solidFill>
                <a:srgbClr val="0070C0"/>
              </a:solidFill>
              <a:latin typeface="Georgia"/>
              <a:ea typeface="Georgia"/>
              <a:cs typeface="Georgia"/>
              <a:sym typeface="Georgia"/>
            </a:endParaRPr>
          </a:p>
        </p:txBody>
      </p:sp>
      <p:pic>
        <p:nvPicPr>
          <p:cNvPr id="1996" name="Google Shape;1996;p158" descr="戲劇"/>
          <p:cNvPicPr preferRelativeResize="0"/>
          <p:nvPr/>
        </p:nvPicPr>
        <p:blipFill rotWithShape="1">
          <a:blip r:embed="rId3">
            <a:alphaModFix/>
          </a:blip>
          <a:srcRect/>
          <a:stretch/>
        </p:blipFill>
        <p:spPr>
          <a:xfrm>
            <a:off x="454679" y="5414211"/>
            <a:ext cx="914400" cy="9144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159"/>
          <p:cNvSpPr txBox="1">
            <a:spLocks noGrp="1"/>
          </p:cNvSpPr>
          <p:nvPr>
            <p:ph type="title"/>
          </p:nvPr>
        </p:nvSpPr>
        <p:spPr>
          <a:xfrm>
            <a:off x="1069848" y="184186"/>
            <a:ext cx="10058400" cy="10045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藝才班相關資訊</a:t>
            </a:r>
            <a:endParaRPr/>
          </a:p>
        </p:txBody>
      </p:sp>
      <p:sp>
        <p:nvSpPr>
          <p:cNvPr id="2003" name="Google Shape;2003;p159"/>
          <p:cNvSpPr/>
          <p:nvPr/>
        </p:nvSpPr>
        <p:spPr>
          <a:xfrm>
            <a:off x="1816607" y="3429375"/>
            <a:ext cx="9860731"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800">
                <a:solidFill>
                  <a:srgbClr val="000000"/>
                </a:solidFill>
                <a:latin typeface="Georgia"/>
                <a:ea typeface="Georgia"/>
                <a:cs typeface="Georgia"/>
                <a:sym typeface="Georgia"/>
              </a:rPr>
              <a:t>高級中等學校藝術才能班</a:t>
            </a:r>
            <a:br>
              <a:rPr lang="zh-TW" sz="4800">
                <a:solidFill>
                  <a:srgbClr val="000000"/>
                </a:solidFill>
                <a:latin typeface="Georgia"/>
                <a:ea typeface="Georgia"/>
                <a:cs typeface="Georgia"/>
                <a:sym typeface="Georgia"/>
              </a:rPr>
            </a:br>
            <a:r>
              <a:rPr lang="zh-TW" sz="4800">
                <a:solidFill>
                  <a:srgbClr val="000000"/>
                </a:solidFill>
                <a:latin typeface="Georgia"/>
                <a:ea typeface="Georgia"/>
                <a:cs typeface="Georgia"/>
                <a:sym typeface="Georgia"/>
              </a:rPr>
              <a:t>線上報名登錄系統</a:t>
            </a:r>
            <a:endParaRPr/>
          </a:p>
          <a:p>
            <a:pPr marL="0" marR="0" lvl="0" indent="0" algn="l" rtl="0">
              <a:spcBef>
                <a:spcPts val="0"/>
              </a:spcBef>
              <a:spcAft>
                <a:spcPts val="0"/>
              </a:spcAft>
              <a:buNone/>
            </a:pPr>
            <a:r>
              <a:rPr lang="zh-TW" sz="4400">
                <a:solidFill>
                  <a:srgbClr val="0563C2"/>
                </a:solidFill>
                <a:latin typeface="Georgia"/>
                <a:ea typeface="Georgia"/>
                <a:cs typeface="Georgia"/>
                <a:sym typeface="Georgia"/>
              </a:rPr>
              <a:t>https://art.sen.edu.tw</a:t>
            </a:r>
            <a:endParaRPr/>
          </a:p>
          <a:p>
            <a:pPr marL="0" marR="0" lvl="0" indent="0" algn="l" rtl="0">
              <a:spcBef>
                <a:spcPts val="0"/>
              </a:spcBef>
              <a:spcAft>
                <a:spcPts val="0"/>
              </a:spcAft>
              <a:buNone/>
            </a:pPr>
            <a:r>
              <a:rPr lang="zh-TW" sz="3600">
                <a:solidFill>
                  <a:srgbClr val="000000"/>
                </a:solidFill>
                <a:latin typeface="Georgia"/>
                <a:ea typeface="Georgia"/>
                <a:cs typeface="Georgia"/>
                <a:sym typeface="Georgia"/>
              </a:rPr>
              <a:t>系統專線:049-2910960 轉 3971、3765、3785</a:t>
            </a:r>
            <a:endParaRPr sz="3600">
              <a:solidFill>
                <a:schemeClr val="dk1"/>
              </a:solidFill>
              <a:latin typeface="Georgia"/>
              <a:ea typeface="Georgia"/>
              <a:cs typeface="Georgia"/>
              <a:sym typeface="Georgia"/>
            </a:endParaRPr>
          </a:p>
        </p:txBody>
      </p:sp>
      <p:pic>
        <p:nvPicPr>
          <p:cNvPr id="2004" name="Google Shape;2004;p159"/>
          <p:cNvPicPr preferRelativeResize="0"/>
          <p:nvPr/>
        </p:nvPicPr>
        <p:blipFill rotWithShape="1">
          <a:blip r:embed="rId3">
            <a:alphaModFix/>
          </a:blip>
          <a:srcRect l="1" t="10621" r="779" b="57287"/>
          <a:stretch/>
        </p:blipFill>
        <p:spPr>
          <a:xfrm>
            <a:off x="1148224" y="1401178"/>
            <a:ext cx="9980024" cy="18157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title"/>
          </p:nvPr>
        </p:nvSpPr>
        <p:spPr>
          <a:xfrm>
            <a:off x="1069848" y="146429"/>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113年國中教育會考考試日程表</a:t>
            </a:r>
            <a:endParaRPr/>
          </a:p>
        </p:txBody>
      </p:sp>
      <p:graphicFrame>
        <p:nvGraphicFramePr>
          <p:cNvPr id="238" name="Google Shape;238;p18"/>
          <p:cNvGraphicFramePr/>
          <p:nvPr/>
        </p:nvGraphicFramePr>
        <p:xfrm>
          <a:off x="1943988" y="1189972"/>
          <a:ext cx="8310125" cy="5411300"/>
        </p:xfrm>
        <a:graphic>
          <a:graphicData uri="http://schemas.openxmlformats.org/drawingml/2006/table">
            <a:tbl>
              <a:tblPr>
                <a:noFill/>
                <a:tableStyleId>{8052654D-C450-4624-BA4B-2B978DDF4155}</a:tableStyleId>
              </a:tblPr>
              <a:tblGrid>
                <a:gridCol w="714850">
                  <a:extLst>
                    <a:ext uri="{9D8B030D-6E8A-4147-A177-3AD203B41FA5}">
                      <a16:colId xmlns:a16="http://schemas.microsoft.com/office/drawing/2014/main" val="20000"/>
                    </a:ext>
                  </a:extLst>
                </a:gridCol>
                <a:gridCol w="1775975">
                  <a:extLst>
                    <a:ext uri="{9D8B030D-6E8A-4147-A177-3AD203B41FA5}">
                      <a16:colId xmlns:a16="http://schemas.microsoft.com/office/drawing/2014/main" val="20001"/>
                    </a:ext>
                  </a:extLst>
                </a:gridCol>
                <a:gridCol w="1841625">
                  <a:extLst>
                    <a:ext uri="{9D8B030D-6E8A-4147-A177-3AD203B41FA5}">
                      <a16:colId xmlns:a16="http://schemas.microsoft.com/office/drawing/2014/main" val="20002"/>
                    </a:ext>
                  </a:extLst>
                </a:gridCol>
                <a:gridCol w="1915275">
                  <a:extLst>
                    <a:ext uri="{9D8B030D-6E8A-4147-A177-3AD203B41FA5}">
                      <a16:colId xmlns:a16="http://schemas.microsoft.com/office/drawing/2014/main" val="20003"/>
                    </a:ext>
                  </a:extLst>
                </a:gridCol>
                <a:gridCol w="2062400">
                  <a:extLst>
                    <a:ext uri="{9D8B030D-6E8A-4147-A177-3AD203B41FA5}">
                      <a16:colId xmlns:a16="http://schemas.microsoft.com/office/drawing/2014/main" val="20004"/>
                    </a:ext>
                  </a:extLst>
                </a:gridCol>
              </a:tblGrid>
              <a:tr h="341950">
                <a:tc>
                  <a:txBody>
                    <a:bodyPr/>
                    <a:lstStyle/>
                    <a:p>
                      <a:pPr marL="0" marR="0" lvl="0" indent="0" algn="ctr" rtl="0">
                        <a:spcBef>
                          <a:spcPts val="0"/>
                        </a:spcBef>
                        <a:spcAft>
                          <a:spcPts val="0"/>
                        </a:spcAft>
                        <a:buNone/>
                      </a:pPr>
                      <a:endParaRPr sz="1200">
                        <a:solidFill>
                          <a:schemeClr val="lt1"/>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gridSpan="2">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113年5月18日（六）</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113年5月19日（日）</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hMerge="1">
                  <a:txBody>
                    <a:bodyPr/>
                    <a:lstStyle/>
                    <a:p>
                      <a:endParaRPr lang="zh-TW"/>
                    </a:p>
                  </a:txBody>
                  <a:tcPr/>
                </a:tc>
                <a:extLst>
                  <a:ext uri="{0D108BD9-81ED-4DB2-BD59-A6C34878D82A}">
                    <a16:rowId xmlns:a16="http://schemas.microsoft.com/office/drawing/2014/main" val="10000"/>
                  </a:ext>
                </a:extLst>
              </a:tr>
              <a:tr h="341950">
                <a:tc rowSpan="8">
                  <a:txBody>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上</a:t>
                      </a:r>
                      <a:endParaRPr sz="32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午</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🕭8:20-8:30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🕭8:20-8:30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🕭8:30-🕭9:40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社會</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🕭8:30-🕭9:40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自然</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9:40-10:20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9:40-10:20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🕭10:20-10:30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🕭10:20-10:30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399100">
                <a:tc vMerge="1">
                  <a:txBody>
                    <a:bodyPr/>
                    <a:lstStyle/>
                    <a:p>
                      <a:endParaRPr lang="zh-TW"/>
                    </a:p>
                  </a:txBody>
                  <a:tcPr/>
                </a:tc>
                <a:tc rowSpan="4">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🕭10:30-🕭11:50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4">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數學</a:t>
                      </a:r>
                      <a:r>
                        <a:rPr lang="zh-TW" sz="2400" b="0">
                          <a:latin typeface="Microsoft JhengHei"/>
                          <a:ea typeface="Microsoft JhengHei"/>
                          <a:cs typeface="Microsoft JhengHei"/>
                          <a:sym typeface="Microsoft JhengHei"/>
                        </a:rPr>
                        <a:t>  </a:t>
                      </a:r>
                      <a:r>
                        <a:rPr lang="zh-TW" sz="2400" b="0">
                          <a:solidFill>
                            <a:srgbClr val="FF0000"/>
                          </a:solidFill>
                          <a:latin typeface="Microsoft JhengHei"/>
                          <a:ea typeface="Microsoft JhengHei"/>
                          <a:cs typeface="Microsoft JhengHei"/>
                          <a:sym typeface="Microsoft JhengHei"/>
                        </a:rPr>
                        <a:t>                     </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🕭10:30-🕭11:30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英語(閱讀)</a:t>
                      </a:r>
                      <a:endParaRPr sz="2400" b="1">
                        <a:solidFill>
                          <a:srgbClr val="FF0000"/>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r h="34195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11:30-12:00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6"/>
                  </a:ext>
                </a:extLst>
              </a:tr>
              <a:tr h="34195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🕭12:00-12:05</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r h="399100">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a:latin typeface="Microsoft JhengHei"/>
                          <a:ea typeface="Microsoft JhengHei"/>
                          <a:cs typeface="Microsoft JhengHei"/>
                          <a:sym typeface="Microsoft JhengHei"/>
                        </a:rPr>
                        <a:t>🕭12:05-🕭12:30</a:t>
                      </a:r>
                      <a:endParaRPr sz="1600" b="1">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lnSpc>
                          <a:spcPct val="100000"/>
                        </a:lnSpc>
                        <a:spcBef>
                          <a:spcPts val="0"/>
                        </a:spcBef>
                        <a:spcAft>
                          <a:spcPts val="0"/>
                        </a:spcAft>
                        <a:buClr>
                          <a:srgbClr val="FF0000"/>
                        </a:buClr>
                        <a:buSzPts val="2400"/>
                        <a:buFont typeface="Microsoft JhengHei"/>
                        <a:buNone/>
                      </a:pPr>
                      <a:r>
                        <a:rPr lang="zh-TW" sz="2400" b="1">
                          <a:solidFill>
                            <a:srgbClr val="FF0000"/>
                          </a:solidFill>
                          <a:latin typeface="Microsoft JhengHei"/>
                          <a:ea typeface="Microsoft JhengHei"/>
                          <a:cs typeface="Microsoft JhengHei"/>
                          <a:sym typeface="Microsoft JhengHei"/>
                        </a:rPr>
                        <a:t>英語(聽力)</a:t>
                      </a:r>
                      <a:endParaRPr sz="2400">
                        <a:solidFill>
                          <a:srgbClr val="FF0000"/>
                        </a:solidFill>
                        <a:latin typeface="Microsoft JhengHei"/>
                        <a:ea typeface="Microsoft JhengHei"/>
                        <a:cs typeface="Microsoft JhengHei"/>
                        <a:sym typeface="Microsoft JhengHei"/>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8"/>
                  </a:ext>
                </a:extLst>
              </a:tr>
              <a:tr h="341950">
                <a:tc rowSpan="5">
                  <a:txBody>
                    <a:bodyPr/>
                    <a:lstStyle/>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下</a:t>
                      </a:r>
                      <a:endParaRPr sz="320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a:solidFill>
                            <a:schemeClr val="lt1"/>
                          </a:solidFill>
                          <a:latin typeface="Microsoft JhengHei"/>
                          <a:ea typeface="Microsoft JhengHei"/>
                          <a:cs typeface="Microsoft JhengHei"/>
                          <a:sym typeface="Microsoft JhengHei"/>
                        </a:rPr>
                        <a:t>午</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🕭13:40-13:50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5" gridSpan="2">
                  <a:txBody>
                    <a:bodyPr/>
                    <a:lstStyle/>
                    <a:p>
                      <a:pPr marL="0" marR="0" lvl="0" indent="0" algn="l" rtl="0">
                        <a:spcBef>
                          <a:spcPts val="0"/>
                        </a:spcBef>
                        <a:spcAft>
                          <a:spcPts val="0"/>
                        </a:spcAft>
                        <a:buNone/>
                      </a:pPr>
                      <a:endParaRPr sz="2000">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latin typeface="Microsoft JhengHei"/>
                          <a:ea typeface="Microsoft JhengHei"/>
                          <a:cs typeface="Microsoft JhengHei"/>
                          <a:sym typeface="Microsoft JhengHei"/>
                        </a:rPr>
                        <a:t>備註：🕭表示鐘響</a:t>
                      </a:r>
                      <a:endParaRPr sz="2000">
                        <a:latin typeface="Microsoft JhengHei"/>
                        <a:ea typeface="Microsoft JhengHei"/>
                        <a:cs typeface="Microsoft JhengHei"/>
                        <a:sym typeface="Microsoft JhengHei"/>
                      </a:endParaRPr>
                    </a:p>
                    <a:p>
                      <a:pPr marL="0" marR="0" lvl="0" indent="0" algn="l" rtl="0">
                        <a:spcBef>
                          <a:spcPts val="0"/>
                        </a:spcBef>
                        <a:spcAft>
                          <a:spcPts val="0"/>
                        </a:spcAft>
                        <a:buNone/>
                      </a:pPr>
                      <a:endParaRPr sz="2000">
                        <a:latin typeface="Microsoft JhengHei"/>
                        <a:ea typeface="Microsoft JhengHei"/>
                        <a:cs typeface="Microsoft JhengHei"/>
                        <a:sym typeface="Microsoft JhengHei"/>
                      </a:endParaRPr>
                    </a:p>
                  </a:txBody>
                  <a:tcPr marL="60025" marR="60025" marT="29975" marB="299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5" hMerge="1">
                  <a:txBody>
                    <a:bodyPr/>
                    <a:lstStyle/>
                    <a:p>
                      <a:endParaRPr lang="zh-TW"/>
                    </a:p>
                  </a:txBody>
                  <a:tcPr/>
                </a:tc>
                <a:extLst>
                  <a:ext uri="{0D108BD9-81ED-4DB2-BD59-A6C34878D82A}">
                    <a16:rowId xmlns:a16="http://schemas.microsoft.com/office/drawing/2014/main" val="10009"/>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🕭13:50-🕭15:00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國文</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0"/>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15:00-15:40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休息</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1"/>
                  </a:ext>
                </a:extLst>
              </a:tr>
              <a:tr h="34195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🕭15:40-15:50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考試說明</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2"/>
                  </a:ext>
                </a:extLst>
              </a:tr>
              <a:tr h="399100">
                <a:tc vMerge="1">
                  <a:txBody>
                    <a:bodyPr/>
                    <a:lstStyle/>
                    <a:p>
                      <a:endParaRPr lang="zh-TW"/>
                    </a:p>
                  </a:txBody>
                  <a:tcPr/>
                </a:tc>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🕭15:50-🕭16:40</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寫作測驗</a:t>
                      </a:r>
                      <a:endParaRPr/>
                    </a:p>
                  </a:txBody>
                  <a:tcPr marL="60025" marR="60025" marT="29975" marB="29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160"/>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體育班甄選入學</a:t>
            </a:r>
            <a:endParaRPr/>
          </a:p>
        </p:txBody>
      </p:sp>
      <p:sp>
        <p:nvSpPr>
          <p:cNvPr id="2011" name="Google Shape;2011;p160"/>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161"/>
          <p:cNvSpPr txBox="1">
            <a:spLocks noGrp="1"/>
          </p:cNvSpPr>
          <p:nvPr>
            <p:ph type="title"/>
          </p:nvPr>
        </p:nvSpPr>
        <p:spPr>
          <a:xfrm>
            <a:off x="1043722" y="197249"/>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體育班甄選入學</a:t>
            </a:r>
            <a:endParaRPr/>
          </a:p>
        </p:txBody>
      </p:sp>
      <p:sp>
        <p:nvSpPr>
          <p:cNvPr id="2018" name="Google Shape;2018;p161"/>
          <p:cNvSpPr txBox="1"/>
          <p:nvPr/>
        </p:nvSpPr>
        <p:spPr>
          <a:xfrm>
            <a:off x="1528873" y="1214846"/>
            <a:ext cx="9300236" cy="5355771"/>
          </a:xfrm>
          <a:prstGeom prst="rect">
            <a:avLst/>
          </a:prstGeom>
          <a:noFill/>
          <a:ln>
            <a:noFill/>
          </a:ln>
        </p:spPr>
        <p:txBody>
          <a:bodyPr spcFirstLastPara="1" wrap="square" lIns="91425" tIns="45700" rIns="91425" bIns="45700" anchor="t" anchorCtr="0">
            <a:normAutofit/>
          </a:bodyPr>
          <a:lstStyle/>
          <a:p>
            <a:pPr marL="444500" marR="0" lvl="0" indent="-444500" algn="l" rtl="0">
              <a:lnSpc>
                <a:spcPct val="90000"/>
              </a:lnSpc>
              <a:spcBef>
                <a:spcPts val="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體育班招生管道分成3種：</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(1)多數招生名額採</a:t>
            </a:r>
            <a:r>
              <a:rPr lang="zh-TW" sz="2800" b="1">
                <a:solidFill>
                  <a:srgbClr val="FF0000"/>
                </a:solidFill>
                <a:latin typeface="Microsoft JhengHei"/>
                <a:ea typeface="Microsoft JhengHei"/>
                <a:cs typeface="Microsoft JhengHei"/>
                <a:sym typeface="Microsoft JhengHei"/>
              </a:rPr>
              <a:t>獨招</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(2)部分招生名額採</a:t>
            </a:r>
            <a:r>
              <a:rPr lang="zh-TW" sz="2800" b="1">
                <a:solidFill>
                  <a:srgbClr val="FF0000"/>
                </a:solidFill>
                <a:latin typeface="Microsoft JhengHei"/>
                <a:ea typeface="Microsoft JhengHei"/>
                <a:cs typeface="Microsoft JhengHei"/>
                <a:sym typeface="Microsoft JhengHei"/>
              </a:rPr>
              <a:t>甄審</a:t>
            </a:r>
            <a:r>
              <a:rPr lang="zh-TW" sz="2800">
                <a:solidFill>
                  <a:schemeClr val="dk1"/>
                </a:solidFill>
                <a:latin typeface="Microsoft JhengHei"/>
                <a:ea typeface="Microsoft JhengHei"/>
                <a:cs typeface="Microsoft JhengHei"/>
                <a:sym typeface="Microsoft JhengHei"/>
              </a:rPr>
              <a:t>及</a:t>
            </a:r>
            <a:r>
              <a:rPr lang="zh-TW" sz="2800" b="1">
                <a:solidFill>
                  <a:srgbClr val="FF0000"/>
                </a:solidFill>
                <a:latin typeface="Microsoft JhengHei"/>
                <a:ea typeface="Microsoft JhengHei"/>
                <a:cs typeface="Microsoft JhengHei"/>
                <a:sym typeface="Microsoft JhengHei"/>
              </a:rPr>
              <a:t>甄試</a:t>
            </a:r>
            <a:r>
              <a:rPr lang="zh-TW" sz="2800">
                <a:solidFill>
                  <a:schemeClr val="dk1"/>
                </a:solidFill>
                <a:latin typeface="Microsoft JhengHei"/>
                <a:ea typeface="Microsoft JhengHei"/>
                <a:cs typeface="Microsoft JhengHei"/>
                <a:sym typeface="Microsoft JhengHei"/>
              </a:rPr>
              <a:t>2個管道</a:t>
            </a:r>
            <a:endParaRPr sz="2800">
              <a:solidFill>
                <a:schemeClr val="dk1"/>
              </a:solidFill>
              <a:latin typeface="Microsoft JhengHei"/>
              <a:ea typeface="Microsoft JhengHei"/>
              <a:cs typeface="Microsoft JhengHei"/>
              <a:sym typeface="Microsoft JhengHei"/>
            </a:endParaRPr>
          </a:p>
          <a:p>
            <a:pPr marL="444500" marR="0" lvl="0" indent="-368935" algn="l" rtl="0">
              <a:lnSpc>
                <a:spcPct val="90000"/>
              </a:lnSpc>
              <a:spcBef>
                <a:spcPts val="600"/>
              </a:spcBef>
              <a:spcAft>
                <a:spcPts val="0"/>
              </a:spcAft>
              <a:buClr>
                <a:schemeClr val="dk1"/>
              </a:buClr>
              <a:buSzPts val="1190"/>
              <a:buFont typeface="Noto Sans Symbols"/>
              <a:buNone/>
            </a:pPr>
            <a:endParaRPr sz="1400">
              <a:solidFill>
                <a:schemeClr val="dk1"/>
              </a:solidFill>
              <a:latin typeface="Microsoft JhengHei"/>
              <a:ea typeface="Microsoft JhengHei"/>
              <a:cs typeface="Microsoft JhengHei"/>
              <a:sym typeface="Microsoft JhengHei"/>
            </a:endParaRPr>
          </a:p>
          <a:p>
            <a:pPr marL="444500" marR="0" lvl="0" indent="-444500" algn="l" rtl="0">
              <a:lnSpc>
                <a:spcPct val="90000"/>
              </a:lnSpc>
              <a:spcBef>
                <a:spcPts val="6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高級中等學校體育班辦理</a:t>
            </a:r>
            <a:r>
              <a:rPr lang="zh-TW" sz="2800">
                <a:solidFill>
                  <a:srgbClr val="FF0000"/>
                </a:solidFill>
                <a:latin typeface="Microsoft JhengHei"/>
                <a:ea typeface="Microsoft JhengHei"/>
                <a:cs typeface="Microsoft JhengHei"/>
                <a:sym typeface="Microsoft JhengHei"/>
              </a:rPr>
              <a:t>特色招生甄選入學</a:t>
            </a:r>
            <a:r>
              <a:rPr lang="zh-TW" sz="2800">
                <a:solidFill>
                  <a:schemeClr val="dk1"/>
                </a:solidFill>
                <a:latin typeface="Microsoft JhengHei"/>
                <a:ea typeface="Microsoft JhengHei"/>
                <a:cs typeface="Microsoft JhengHei"/>
                <a:sym typeface="Microsoft JhengHei"/>
              </a:rPr>
              <a:t>，係依</a:t>
            </a:r>
            <a:r>
              <a:rPr lang="zh-TW" sz="2800">
                <a:solidFill>
                  <a:srgbClr val="FF0000"/>
                </a:solidFill>
                <a:latin typeface="Microsoft JhengHei"/>
                <a:ea typeface="Microsoft JhengHei"/>
                <a:cs typeface="Microsoft JhengHei"/>
                <a:sym typeface="Microsoft JhengHei"/>
              </a:rPr>
              <a:t>術科測驗</a:t>
            </a:r>
            <a:r>
              <a:rPr lang="zh-TW" sz="2800">
                <a:solidFill>
                  <a:schemeClr val="dk1"/>
                </a:solidFill>
                <a:latin typeface="Microsoft JhengHei"/>
                <a:ea typeface="Microsoft JhengHei"/>
                <a:cs typeface="Microsoft JhengHei"/>
                <a:sym typeface="Microsoft JhengHei"/>
              </a:rPr>
              <a:t>分數作為入學依據。</a:t>
            </a:r>
            <a:endParaRPr sz="2800">
              <a:solidFill>
                <a:schemeClr val="dk1"/>
              </a:solidFill>
              <a:latin typeface="Microsoft JhengHei"/>
              <a:ea typeface="Microsoft JhengHei"/>
              <a:cs typeface="Microsoft JhengHei"/>
              <a:sym typeface="Microsoft JhengHei"/>
            </a:endParaRPr>
          </a:p>
          <a:p>
            <a:pPr marL="718820" marR="0" lvl="1" indent="-368935" algn="l" rtl="0">
              <a:lnSpc>
                <a:spcPct val="90000"/>
              </a:lnSpc>
              <a:spcBef>
                <a:spcPts val="600"/>
              </a:spcBef>
              <a:spcAft>
                <a:spcPts val="0"/>
              </a:spcAft>
              <a:buClr>
                <a:schemeClr val="dk1"/>
              </a:buClr>
              <a:buSzPts val="1190"/>
              <a:buFont typeface="Noto Sans Symbols"/>
              <a:buNone/>
            </a:pPr>
            <a:endParaRPr sz="1400" b="0" i="0" u="none" strike="noStrike" cap="none">
              <a:solidFill>
                <a:schemeClr val="dk1"/>
              </a:solidFill>
              <a:latin typeface="Microsoft JhengHei"/>
              <a:ea typeface="Microsoft JhengHei"/>
              <a:cs typeface="Microsoft JhengHei"/>
              <a:sym typeface="Microsoft JhengHei"/>
            </a:endParaRPr>
          </a:p>
          <a:p>
            <a:pPr marL="444500" marR="0" lvl="0" indent="-444500" algn="l" rtl="0">
              <a:lnSpc>
                <a:spcPct val="90000"/>
              </a:lnSpc>
              <a:spcBef>
                <a:spcPts val="800"/>
              </a:spcBef>
              <a:spcAft>
                <a:spcPts val="0"/>
              </a:spcAft>
              <a:buClr>
                <a:schemeClr val="dk1"/>
              </a:buClr>
              <a:buSzPts val="2380"/>
              <a:buFont typeface="Noto Sans Symbols"/>
              <a:buChar char="●"/>
            </a:pPr>
            <a:r>
              <a:rPr lang="zh-TW" sz="2800">
                <a:solidFill>
                  <a:schemeClr val="dk1"/>
                </a:solidFill>
                <a:latin typeface="Microsoft JhengHei"/>
                <a:ea typeface="Microsoft JhengHei"/>
                <a:cs typeface="Microsoft JhengHei"/>
                <a:sym typeface="Microsoft JhengHei"/>
              </a:rPr>
              <a:t>術科測驗內容包括基礎體能、專項技術及運動成就表現等，由學校依體育班發展運動種類及特色課程內容，設計考科及計分方式。</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招生方式得由學校選擇採取</a:t>
            </a:r>
            <a:r>
              <a:rPr lang="zh-TW" sz="2800">
                <a:solidFill>
                  <a:srgbClr val="FF0000"/>
                </a:solidFill>
                <a:latin typeface="Microsoft JhengHei"/>
                <a:ea typeface="Microsoft JhengHei"/>
                <a:cs typeface="Microsoft JhengHei"/>
                <a:sym typeface="Microsoft JhengHei"/>
              </a:rPr>
              <a:t>獨立</a:t>
            </a:r>
            <a:r>
              <a:rPr lang="zh-TW" sz="2800">
                <a:solidFill>
                  <a:schemeClr val="dk1"/>
                </a:solidFill>
                <a:latin typeface="Microsoft JhengHei"/>
                <a:ea typeface="Microsoft JhengHei"/>
                <a:cs typeface="Microsoft JhengHei"/>
                <a:sym typeface="Microsoft JhengHei"/>
              </a:rPr>
              <a:t>或</a:t>
            </a:r>
            <a:r>
              <a:rPr lang="zh-TW" sz="2800">
                <a:solidFill>
                  <a:srgbClr val="FF0000"/>
                </a:solidFill>
                <a:latin typeface="Microsoft JhengHei"/>
                <a:ea typeface="Microsoft JhengHei"/>
                <a:cs typeface="Microsoft JhengHei"/>
                <a:sym typeface="Microsoft JhengHei"/>
              </a:rPr>
              <a:t>聯合</a:t>
            </a:r>
            <a:r>
              <a:rPr lang="zh-TW" sz="2800">
                <a:solidFill>
                  <a:schemeClr val="dk1"/>
                </a:solidFill>
                <a:latin typeface="Microsoft JhengHei"/>
                <a:ea typeface="Microsoft JhengHei"/>
                <a:cs typeface="Microsoft JhengHei"/>
                <a:sym typeface="Microsoft JhengHei"/>
              </a:rPr>
              <a:t>招生方式為之，招生範圍則不受免試就學區限制，各校可跨區招生，學生也可跨區報考。</a:t>
            </a:r>
            <a:endParaRPr/>
          </a:p>
        </p:txBody>
      </p:sp>
      <p:pic>
        <p:nvPicPr>
          <p:cNvPr id="2019" name="Google Shape;2019;p161" descr="體操環"/>
          <p:cNvPicPr preferRelativeResize="0"/>
          <p:nvPr/>
        </p:nvPicPr>
        <p:blipFill rotWithShape="1">
          <a:blip r:embed="rId3">
            <a:alphaModFix/>
          </a:blip>
          <a:srcRect/>
          <a:stretch/>
        </p:blipFill>
        <p:spPr>
          <a:xfrm>
            <a:off x="9079830" y="1214845"/>
            <a:ext cx="1038727" cy="1038727"/>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162"/>
          <p:cNvSpPr txBox="1">
            <a:spLocks noGrp="1"/>
          </p:cNvSpPr>
          <p:nvPr>
            <p:ph type="title"/>
          </p:nvPr>
        </p:nvSpPr>
        <p:spPr>
          <a:xfrm>
            <a:off x="1049455" y="249501"/>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體育班甄選入學招生說明</a:t>
            </a:r>
            <a:endParaRPr/>
          </a:p>
        </p:txBody>
      </p:sp>
      <p:grpSp>
        <p:nvGrpSpPr>
          <p:cNvPr id="2026" name="Google Shape;2026;p162"/>
          <p:cNvGrpSpPr/>
          <p:nvPr/>
        </p:nvGrpSpPr>
        <p:grpSpPr>
          <a:xfrm>
            <a:off x="1449443" y="1585747"/>
            <a:ext cx="9767875" cy="4117580"/>
            <a:chOff x="3675" y="174958"/>
            <a:chExt cx="9767875" cy="4117580"/>
          </a:xfrm>
        </p:grpSpPr>
        <p:sp>
          <p:nvSpPr>
            <p:cNvPr id="2027" name="Google Shape;2027;p162"/>
            <p:cNvSpPr/>
            <p:nvPr/>
          </p:nvSpPr>
          <p:spPr>
            <a:xfrm>
              <a:off x="3675" y="174958"/>
              <a:ext cx="2209926" cy="88397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62"/>
            <p:cNvSpPr txBox="1"/>
            <p:nvPr/>
          </p:nvSpPr>
          <p:spPr>
            <a:xfrm>
              <a:off x="3675" y="174958"/>
              <a:ext cx="2209926" cy="883970"/>
            </a:xfrm>
            <a:prstGeom prst="rect">
              <a:avLst/>
            </a:prstGeom>
            <a:noFill/>
            <a:ln>
              <a:noFill/>
            </a:ln>
          </p:spPr>
          <p:txBody>
            <a:bodyPr spcFirstLastPara="1" wrap="square" lIns="184900" tIns="105650" rIns="184900" bIns="105650" anchor="ctr" anchorCtr="0">
              <a:noAutofit/>
            </a:bodyPr>
            <a:lstStyle/>
            <a:p>
              <a:pPr marL="0" marR="0" lvl="0" indent="0" algn="ctr" rtl="0">
                <a:lnSpc>
                  <a:spcPct val="90000"/>
                </a:lnSpc>
                <a:spcBef>
                  <a:spcPts val="0"/>
                </a:spcBef>
                <a:spcAft>
                  <a:spcPts val="0"/>
                </a:spcAft>
                <a:buNone/>
              </a:pPr>
              <a:r>
                <a:rPr lang="zh-TW" sz="2600" b="1">
                  <a:solidFill>
                    <a:schemeClr val="lt1"/>
                  </a:solidFill>
                  <a:latin typeface="Microsoft JhengHei"/>
                  <a:ea typeface="Microsoft JhengHei"/>
                  <a:cs typeface="Microsoft JhengHei"/>
                  <a:sym typeface="Microsoft JhengHei"/>
                </a:rPr>
                <a:t>種類及名額</a:t>
              </a:r>
              <a:endParaRPr sz="2600">
                <a:solidFill>
                  <a:schemeClr val="lt1"/>
                </a:solidFill>
                <a:latin typeface="Microsoft JhengHei"/>
                <a:ea typeface="Microsoft JhengHei"/>
                <a:cs typeface="Microsoft JhengHei"/>
                <a:sym typeface="Microsoft JhengHei"/>
              </a:endParaRPr>
            </a:p>
          </p:txBody>
        </p:sp>
        <p:sp>
          <p:nvSpPr>
            <p:cNvPr id="2029" name="Google Shape;2029;p162"/>
            <p:cNvSpPr/>
            <p:nvPr/>
          </p:nvSpPr>
          <p:spPr>
            <a:xfrm>
              <a:off x="3675" y="1058928"/>
              <a:ext cx="2209926" cy="323361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2"/>
            <p:cNvSpPr txBox="1"/>
            <p:nvPr/>
          </p:nvSpPr>
          <p:spPr>
            <a:xfrm>
              <a:off x="3675" y="1058928"/>
              <a:ext cx="2209926" cy="323361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113學年度各校招生名額公布於教育部體育署網站電子公告欄。</a:t>
              </a:r>
              <a:endParaRPr/>
            </a:p>
          </p:txBody>
        </p:sp>
        <p:sp>
          <p:nvSpPr>
            <p:cNvPr id="2031" name="Google Shape;2031;p162"/>
            <p:cNvSpPr/>
            <p:nvPr/>
          </p:nvSpPr>
          <p:spPr>
            <a:xfrm>
              <a:off x="2522991" y="174958"/>
              <a:ext cx="2209926" cy="88397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62"/>
            <p:cNvSpPr txBox="1"/>
            <p:nvPr/>
          </p:nvSpPr>
          <p:spPr>
            <a:xfrm>
              <a:off x="2522991" y="174958"/>
              <a:ext cx="2209926" cy="883970"/>
            </a:xfrm>
            <a:prstGeom prst="rect">
              <a:avLst/>
            </a:prstGeom>
            <a:noFill/>
            <a:ln>
              <a:noFill/>
            </a:ln>
          </p:spPr>
          <p:txBody>
            <a:bodyPr spcFirstLastPara="1" wrap="square" lIns="220450" tIns="125975" rIns="220450" bIns="125975" anchor="ctr" anchorCtr="0">
              <a:noAutofit/>
            </a:bodyPr>
            <a:lstStyle/>
            <a:p>
              <a:pPr marL="0" marR="0" lvl="0" indent="0" algn="ctr" rtl="0">
                <a:lnSpc>
                  <a:spcPct val="90000"/>
                </a:lnSpc>
                <a:spcBef>
                  <a:spcPts val="0"/>
                </a:spcBef>
                <a:spcAft>
                  <a:spcPts val="0"/>
                </a:spcAft>
                <a:buNone/>
              </a:pPr>
              <a:r>
                <a:rPr lang="zh-TW" sz="3100" b="1">
                  <a:solidFill>
                    <a:schemeClr val="lt1"/>
                  </a:solidFill>
                  <a:latin typeface="Microsoft JhengHei"/>
                  <a:ea typeface="Microsoft JhengHei"/>
                  <a:cs typeface="Microsoft JhengHei"/>
                  <a:sym typeface="Microsoft JhengHei"/>
                </a:rPr>
                <a:t>範圍</a:t>
              </a:r>
              <a:endParaRPr/>
            </a:p>
          </p:txBody>
        </p:sp>
        <p:sp>
          <p:nvSpPr>
            <p:cNvPr id="2033" name="Google Shape;2033;p162"/>
            <p:cNvSpPr/>
            <p:nvPr/>
          </p:nvSpPr>
          <p:spPr>
            <a:xfrm>
              <a:off x="2522991" y="1058928"/>
              <a:ext cx="2209926" cy="323361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62"/>
            <p:cNvSpPr txBox="1"/>
            <p:nvPr/>
          </p:nvSpPr>
          <p:spPr>
            <a:xfrm>
              <a:off x="2522991" y="1058928"/>
              <a:ext cx="2209926" cy="323361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不受就學區限制，學生</a:t>
              </a:r>
              <a:r>
                <a:rPr lang="zh-TW" sz="2400" b="0" i="0" u="none" strike="noStrike" cap="none">
                  <a:solidFill>
                    <a:srgbClr val="FF0000"/>
                  </a:solidFill>
                  <a:latin typeface="Microsoft JhengHei"/>
                  <a:ea typeface="Microsoft JhengHei"/>
                  <a:cs typeface="Microsoft JhengHei"/>
                  <a:sym typeface="Microsoft JhengHei"/>
                </a:rPr>
                <a:t>得跨區報考</a:t>
              </a:r>
              <a:endParaRPr/>
            </a:p>
          </p:txBody>
        </p:sp>
        <p:sp>
          <p:nvSpPr>
            <p:cNvPr id="2035" name="Google Shape;2035;p162"/>
            <p:cNvSpPr/>
            <p:nvPr/>
          </p:nvSpPr>
          <p:spPr>
            <a:xfrm>
              <a:off x="5042307" y="174958"/>
              <a:ext cx="2209926" cy="88397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62"/>
            <p:cNvSpPr txBox="1"/>
            <p:nvPr/>
          </p:nvSpPr>
          <p:spPr>
            <a:xfrm>
              <a:off x="5042307" y="174958"/>
              <a:ext cx="2209926" cy="883970"/>
            </a:xfrm>
            <a:prstGeom prst="rect">
              <a:avLst/>
            </a:prstGeom>
            <a:noFill/>
            <a:ln>
              <a:noFill/>
            </a:ln>
          </p:spPr>
          <p:txBody>
            <a:bodyPr spcFirstLastPara="1" wrap="square" lIns="220450" tIns="125975" rIns="220450" bIns="125975" anchor="ctr" anchorCtr="0">
              <a:noAutofit/>
            </a:bodyPr>
            <a:lstStyle/>
            <a:p>
              <a:pPr marL="0" marR="0" lvl="0" indent="0" algn="ctr" rtl="0">
                <a:lnSpc>
                  <a:spcPct val="90000"/>
                </a:lnSpc>
                <a:spcBef>
                  <a:spcPts val="0"/>
                </a:spcBef>
                <a:spcAft>
                  <a:spcPts val="0"/>
                </a:spcAft>
                <a:buNone/>
              </a:pPr>
              <a:r>
                <a:rPr lang="zh-TW" sz="3100" b="1">
                  <a:solidFill>
                    <a:schemeClr val="lt1"/>
                  </a:solidFill>
                  <a:latin typeface="Microsoft JhengHei"/>
                  <a:ea typeface="Microsoft JhengHei"/>
                  <a:cs typeface="Microsoft JhengHei"/>
                  <a:sym typeface="Microsoft JhengHei"/>
                </a:rPr>
                <a:t>方式</a:t>
              </a:r>
              <a:endParaRPr/>
            </a:p>
          </p:txBody>
        </p:sp>
        <p:sp>
          <p:nvSpPr>
            <p:cNvPr id="2037" name="Google Shape;2037;p162"/>
            <p:cNvSpPr/>
            <p:nvPr/>
          </p:nvSpPr>
          <p:spPr>
            <a:xfrm>
              <a:off x="5042307" y="1058928"/>
              <a:ext cx="2209926" cy="323361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62"/>
            <p:cNvSpPr txBox="1"/>
            <p:nvPr/>
          </p:nvSpPr>
          <p:spPr>
            <a:xfrm>
              <a:off x="5042307" y="1058928"/>
              <a:ext cx="2209926" cy="323361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學校得採</a:t>
              </a:r>
              <a:r>
                <a:rPr lang="zh-TW" sz="2400" b="0" i="0" u="none" strike="noStrike" cap="none">
                  <a:solidFill>
                    <a:srgbClr val="FF0000"/>
                  </a:solidFill>
                  <a:latin typeface="Microsoft JhengHei"/>
                  <a:ea typeface="Microsoft JhengHei"/>
                  <a:cs typeface="Microsoft JhengHei"/>
                  <a:sym typeface="Microsoft JhengHei"/>
                </a:rPr>
                <a:t>獨立</a:t>
              </a:r>
              <a:r>
                <a:rPr lang="zh-TW" sz="2400" b="0" i="0" u="none" strike="noStrike" cap="none">
                  <a:solidFill>
                    <a:schemeClr val="dk1"/>
                  </a:solidFill>
                  <a:latin typeface="Microsoft JhengHei"/>
                  <a:ea typeface="Microsoft JhengHei"/>
                  <a:cs typeface="Microsoft JhengHei"/>
                  <a:sym typeface="Microsoft JhengHei"/>
                </a:rPr>
                <a:t>或</a:t>
              </a:r>
              <a:r>
                <a:rPr lang="zh-TW" sz="2400" b="0" i="0" u="none" strike="noStrike" cap="none">
                  <a:solidFill>
                    <a:srgbClr val="FF0000"/>
                  </a:solidFill>
                  <a:latin typeface="Microsoft JhengHei"/>
                  <a:ea typeface="Microsoft JhengHei"/>
                  <a:cs typeface="Microsoft JhengHei"/>
                  <a:sym typeface="Microsoft JhengHei"/>
                </a:rPr>
                <a:t>聯合</a:t>
              </a:r>
              <a:r>
                <a:rPr lang="zh-TW" sz="2400" b="0" i="0" u="none" strike="noStrike" cap="none">
                  <a:solidFill>
                    <a:schemeClr val="dk1"/>
                  </a:solidFill>
                  <a:latin typeface="Microsoft JhengHei"/>
                  <a:ea typeface="Microsoft JhengHei"/>
                  <a:cs typeface="Microsoft JhengHei"/>
                  <a:sym typeface="Microsoft JhengHei"/>
                </a:rPr>
                <a:t>招生方式為之</a:t>
              </a:r>
              <a:endParaRPr/>
            </a:p>
          </p:txBody>
        </p:sp>
        <p:sp>
          <p:nvSpPr>
            <p:cNvPr id="2039" name="Google Shape;2039;p162"/>
            <p:cNvSpPr/>
            <p:nvPr/>
          </p:nvSpPr>
          <p:spPr>
            <a:xfrm>
              <a:off x="7561624" y="174958"/>
              <a:ext cx="2209926" cy="88397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62"/>
            <p:cNvSpPr txBox="1"/>
            <p:nvPr/>
          </p:nvSpPr>
          <p:spPr>
            <a:xfrm>
              <a:off x="7561624" y="174958"/>
              <a:ext cx="2209926" cy="883970"/>
            </a:xfrm>
            <a:prstGeom prst="rect">
              <a:avLst/>
            </a:prstGeom>
            <a:noFill/>
            <a:ln>
              <a:noFill/>
            </a:ln>
          </p:spPr>
          <p:txBody>
            <a:bodyPr spcFirstLastPara="1" wrap="square" lIns="220450" tIns="125975" rIns="220450" bIns="125975" anchor="ctr" anchorCtr="0">
              <a:noAutofit/>
            </a:bodyPr>
            <a:lstStyle/>
            <a:p>
              <a:pPr marL="0" marR="0" lvl="0" indent="0" algn="ctr" rtl="0">
                <a:lnSpc>
                  <a:spcPct val="90000"/>
                </a:lnSpc>
                <a:spcBef>
                  <a:spcPts val="0"/>
                </a:spcBef>
                <a:spcAft>
                  <a:spcPts val="0"/>
                </a:spcAft>
                <a:buNone/>
              </a:pPr>
              <a:r>
                <a:rPr lang="zh-TW" sz="3100" b="1">
                  <a:solidFill>
                    <a:schemeClr val="lt1"/>
                  </a:solidFill>
                  <a:latin typeface="Microsoft JhengHei"/>
                  <a:ea typeface="Microsoft JhengHei"/>
                  <a:cs typeface="Microsoft JhengHei"/>
                  <a:sym typeface="Microsoft JhengHei"/>
                </a:rPr>
                <a:t>錄取依據</a:t>
              </a:r>
              <a:endParaRPr/>
            </a:p>
          </p:txBody>
        </p:sp>
        <p:sp>
          <p:nvSpPr>
            <p:cNvPr id="2041" name="Google Shape;2041;p162"/>
            <p:cNvSpPr/>
            <p:nvPr/>
          </p:nvSpPr>
          <p:spPr>
            <a:xfrm>
              <a:off x="7561624" y="1058928"/>
              <a:ext cx="2209926" cy="323361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2"/>
            <p:cNvSpPr txBox="1"/>
            <p:nvPr/>
          </p:nvSpPr>
          <p:spPr>
            <a:xfrm>
              <a:off x="7561624" y="1058928"/>
              <a:ext cx="2209926" cy="323361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依</a:t>
              </a:r>
              <a:r>
                <a:rPr lang="zh-TW" sz="2400" b="0" i="0" u="none" strike="noStrike" cap="none">
                  <a:solidFill>
                    <a:srgbClr val="FF0000"/>
                  </a:solidFill>
                  <a:latin typeface="Microsoft JhengHei"/>
                  <a:ea typeface="Microsoft JhengHei"/>
                  <a:cs typeface="Microsoft JhengHei"/>
                  <a:sym typeface="Microsoft JhengHei"/>
                </a:rPr>
                <a:t>術科測驗分數</a:t>
              </a:r>
              <a:r>
                <a:rPr lang="zh-TW" sz="2400" b="0" i="0" u="none" strike="noStrike" cap="none">
                  <a:solidFill>
                    <a:schemeClr val="dk1"/>
                  </a:solidFill>
                  <a:latin typeface="Microsoft JhengHei"/>
                  <a:ea typeface="Microsoft JhengHei"/>
                  <a:cs typeface="Microsoft JhengHei"/>
                  <a:sym typeface="Microsoft JhengHei"/>
                </a:rPr>
                <a:t>為錄取依據</a:t>
              </a:r>
              <a:endParaRPr/>
            </a:p>
          </p:txBody>
        </p:sp>
      </p:grpSp>
      <p:pic>
        <p:nvPicPr>
          <p:cNvPr id="2043" name="Google Shape;2043;p162" descr="足球"/>
          <p:cNvPicPr preferRelativeResize="0"/>
          <p:nvPr/>
        </p:nvPicPr>
        <p:blipFill rotWithShape="1">
          <a:blip r:embed="rId3">
            <a:alphaModFix/>
          </a:blip>
          <a:srcRect/>
          <a:stretch/>
        </p:blipFill>
        <p:spPr>
          <a:xfrm>
            <a:off x="368969" y="5582653"/>
            <a:ext cx="914400" cy="9144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163"/>
          <p:cNvSpPr txBox="1">
            <a:spLocks noGrp="1"/>
          </p:cNvSpPr>
          <p:nvPr>
            <p:ph type="title"/>
          </p:nvPr>
        </p:nvSpPr>
        <p:spPr>
          <a:xfrm>
            <a:off x="1049455" y="249501"/>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a:t>
            </a:r>
            <a:r>
              <a:rPr lang="zh-TW"/>
              <a:t>體育班甄選入學招生說明</a:t>
            </a:r>
            <a:endParaRPr/>
          </a:p>
        </p:txBody>
      </p:sp>
      <p:grpSp>
        <p:nvGrpSpPr>
          <p:cNvPr id="2050" name="Google Shape;2050;p163"/>
          <p:cNvGrpSpPr/>
          <p:nvPr/>
        </p:nvGrpSpPr>
        <p:grpSpPr>
          <a:xfrm>
            <a:off x="1448985" y="1586607"/>
            <a:ext cx="10291303" cy="4115859"/>
            <a:chOff x="3218" y="175818"/>
            <a:chExt cx="10291303" cy="4115859"/>
          </a:xfrm>
        </p:grpSpPr>
        <p:sp>
          <p:nvSpPr>
            <p:cNvPr id="2051" name="Google Shape;2051;p163"/>
            <p:cNvSpPr/>
            <p:nvPr/>
          </p:nvSpPr>
          <p:spPr>
            <a:xfrm>
              <a:off x="3218" y="175818"/>
              <a:ext cx="3137592" cy="569319"/>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3"/>
            <p:cNvSpPr txBox="1"/>
            <p:nvPr/>
          </p:nvSpPr>
          <p:spPr>
            <a:xfrm>
              <a:off x="3218" y="175818"/>
              <a:ext cx="3137592" cy="569319"/>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113學年度重要日程</a:t>
              </a:r>
              <a:endParaRPr/>
            </a:p>
          </p:txBody>
        </p:sp>
        <p:sp>
          <p:nvSpPr>
            <p:cNvPr id="2053" name="Google Shape;2053;p163"/>
            <p:cNvSpPr/>
            <p:nvPr/>
          </p:nvSpPr>
          <p:spPr>
            <a:xfrm>
              <a:off x="3218" y="745138"/>
              <a:ext cx="3137592" cy="354653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3"/>
            <p:cNvSpPr txBox="1"/>
            <p:nvPr/>
          </p:nvSpPr>
          <p:spPr>
            <a:xfrm>
              <a:off x="3218" y="745138"/>
              <a:ext cx="3137592" cy="3546539"/>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術科測驗報名：</a:t>
              </a:r>
              <a:br>
                <a:rPr lang="zh-TW" sz="1900" b="0" i="0" u="none" strike="noStrike" cap="none">
                  <a:solidFill>
                    <a:schemeClr val="dk1"/>
                  </a:solidFill>
                  <a:latin typeface="Microsoft JhengHei"/>
                  <a:ea typeface="Microsoft JhengHei"/>
                  <a:cs typeface="Microsoft JhengHei"/>
                  <a:sym typeface="Microsoft JhengHei"/>
                </a:rPr>
              </a:br>
              <a:r>
                <a:rPr lang="zh-TW" sz="1900" b="0" i="0" u="none" strike="noStrike" cap="none">
                  <a:solidFill>
                    <a:schemeClr val="dk1"/>
                  </a:solidFill>
                  <a:latin typeface="Microsoft JhengHei"/>
                  <a:ea typeface="Microsoft JhengHei"/>
                  <a:cs typeface="Microsoft JhengHei"/>
                  <a:sym typeface="Microsoft JhengHei"/>
                </a:rPr>
                <a:t>113年4月29日至5月1日</a:t>
              </a:r>
              <a:endParaRPr sz="19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術科測驗：</a:t>
              </a:r>
              <a:br>
                <a:rPr lang="zh-TW" sz="1900" b="0" i="0" u="none" strike="noStrike" cap="none">
                  <a:solidFill>
                    <a:schemeClr val="dk1"/>
                  </a:solidFill>
                  <a:latin typeface="Microsoft JhengHei"/>
                  <a:ea typeface="Microsoft JhengHei"/>
                  <a:cs typeface="Microsoft JhengHei"/>
                  <a:sym typeface="Microsoft JhengHei"/>
                </a:rPr>
              </a:br>
              <a:r>
                <a:rPr lang="zh-TW" sz="1900" b="0" i="0" u="none" strike="noStrike" cap="none">
                  <a:solidFill>
                    <a:schemeClr val="dk1"/>
                  </a:solidFill>
                  <a:latin typeface="Microsoft JhengHei"/>
                  <a:ea typeface="Microsoft JhengHei"/>
                  <a:cs typeface="Microsoft JhengHei"/>
                  <a:sym typeface="Microsoft JhengHei"/>
                </a:rPr>
                <a:t>113年5月4日</a:t>
              </a:r>
              <a:endParaRPr sz="19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放榜：</a:t>
              </a:r>
              <a:br>
                <a:rPr lang="zh-TW" sz="1900" b="0" i="0" u="none" strike="noStrike" cap="none">
                  <a:solidFill>
                    <a:schemeClr val="dk1"/>
                  </a:solidFill>
                  <a:latin typeface="Microsoft JhengHei"/>
                  <a:ea typeface="Microsoft JhengHei"/>
                  <a:cs typeface="Microsoft JhengHei"/>
                  <a:sym typeface="Microsoft JhengHei"/>
                </a:rPr>
              </a:br>
              <a:r>
                <a:rPr lang="zh-TW" sz="1900" b="0" i="0" u="none" strike="noStrike" cap="none">
                  <a:solidFill>
                    <a:schemeClr val="dk1"/>
                  </a:solidFill>
                  <a:latin typeface="Microsoft JhengHei"/>
                  <a:ea typeface="Microsoft JhengHei"/>
                  <a:cs typeface="Microsoft JhengHei"/>
                  <a:sym typeface="Microsoft JhengHei"/>
                </a:rPr>
                <a:t>113年5月6日</a:t>
              </a:r>
              <a:endParaRPr sz="19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報到：</a:t>
              </a:r>
              <a:br>
                <a:rPr lang="zh-TW" sz="1900" b="0" i="0" u="none" strike="noStrike" cap="none">
                  <a:solidFill>
                    <a:schemeClr val="dk1"/>
                  </a:solidFill>
                  <a:latin typeface="Microsoft JhengHei"/>
                  <a:ea typeface="Microsoft JhengHei"/>
                  <a:cs typeface="Microsoft JhengHei"/>
                  <a:sym typeface="Microsoft JhengHei"/>
                </a:rPr>
              </a:br>
              <a:r>
                <a:rPr lang="zh-TW" sz="1900" b="0" i="0" u="none" strike="noStrike" cap="none">
                  <a:solidFill>
                    <a:schemeClr val="dk1"/>
                  </a:solidFill>
                  <a:latin typeface="Microsoft JhengHei"/>
                  <a:ea typeface="Microsoft JhengHei"/>
                  <a:cs typeface="Microsoft JhengHei"/>
                  <a:sym typeface="Microsoft JhengHei"/>
                </a:rPr>
                <a:t>113年7月11日</a:t>
              </a:r>
              <a:endParaRPr sz="1900" b="0" i="0" u="none" strike="noStrike" cap="none">
                <a:solidFill>
                  <a:schemeClr val="dk1"/>
                </a:solidFill>
                <a:latin typeface="Microsoft JhengHei"/>
                <a:ea typeface="Microsoft JhengHei"/>
                <a:cs typeface="Microsoft JhengHei"/>
                <a:sym typeface="Microsoft JhengHei"/>
              </a:endParaRPr>
            </a:p>
          </p:txBody>
        </p:sp>
        <p:sp>
          <p:nvSpPr>
            <p:cNvPr id="2055" name="Google Shape;2055;p163"/>
            <p:cNvSpPr/>
            <p:nvPr/>
          </p:nvSpPr>
          <p:spPr>
            <a:xfrm>
              <a:off x="3580074" y="175818"/>
              <a:ext cx="3137592" cy="569319"/>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3"/>
            <p:cNvSpPr txBox="1"/>
            <p:nvPr/>
          </p:nvSpPr>
          <p:spPr>
            <a:xfrm>
              <a:off x="3580074" y="175818"/>
              <a:ext cx="3137592" cy="569319"/>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術科內容</a:t>
              </a:r>
              <a:endParaRPr/>
            </a:p>
          </p:txBody>
        </p:sp>
        <p:sp>
          <p:nvSpPr>
            <p:cNvPr id="2057" name="Google Shape;2057;p163"/>
            <p:cNvSpPr/>
            <p:nvPr/>
          </p:nvSpPr>
          <p:spPr>
            <a:xfrm>
              <a:off x="3580074" y="745138"/>
              <a:ext cx="3137592" cy="354653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3"/>
            <p:cNvSpPr txBox="1"/>
            <p:nvPr/>
          </p:nvSpPr>
          <p:spPr>
            <a:xfrm>
              <a:off x="3580074" y="745138"/>
              <a:ext cx="3137592" cy="3546539"/>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包括基礎體能、專項技術及運動成就表現等，由學校依體育班發展運動種類及特色課程內容，設計考科及計分方式。</a:t>
              </a:r>
              <a:endParaRPr/>
            </a:p>
          </p:txBody>
        </p:sp>
        <p:sp>
          <p:nvSpPr>
            <p:cNvPr id="2059" name="Google Shape;2059;p163"/>
            <p:cNvSpPr/>
            <p:nvPr/>
          </p:nvSpPr>
          <p:spPr>
            <a:xfrm>
              <a:off x="7156929" y="175818"/>
              <a:ext cx="3137592" cy="569319"/>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3"/>
            <p:cNvSpPr txBox="1"/>
            <p:nvPr/>
          </p:nvSpPr>
          <p:spPr>
            <a:xfrm>
              <a:off x="7156929" y="175818"/>
              <a:ext cx="3137592" cy="569319"/>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未獲錄取可報名參加續招</a:t>
              </a:r>
              <a:endParaRPr/>
            </a:p>
          </p:txBody>
        </p:sp>
        <p:sp>
          <p:nvSpPr>
            <p:cNvPr id="2061" name="Google Shape;2061;p163"/>
            <p:cNvSpPr/>
            <p:nvPr/>
          </p:nvSpPr>
          <p:spPr>
            <a:xfrm>
              <a:off x="7156929" y="745138"/>
              <a:ext cx="3137592" cy="354653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3"/>
            <p:cNvSpPr txBox="1"/>
            <p:nvPr/>
          </p:nvSpPr>
          <p:spPr>
            <a:xfrm>
              <a:off x="7156929" y="745138"/>
              <a:ext cx="3137592" cy="3546539"/>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若參加體育班術科測驗結果未獲錄取，可於體育班學校辦理續招時，再次報名參加辦理續招學校之體育班特色招生甄選入學。</a:t>
              </a:r>
              <a:endParaRPr/>
            </a:p>
          </p:txBody>
        </p:sp>
      </p:grpSp>
      <p:pic>
        <p:nvPicPr>
          <p:cNvPr id="2063" name="Google Shape;2063;p163" descr="游泳"/>
          <p:cNvPicPr preferRelativeResize="0"/>
          <p:nvPr/>
        </p:nvPicPr>
        <p:blipFill rotWithShape="1">
          <a:blip r:embed="rId3">
            <a:alphaModFix/>
          </a:blip>
          <a:srcRect/>
          <a:stretch/>
        </p:blipFill>
        <p:spPr>
          <a:xfrm>
            <a:off x="448492" y="5534527"/>
            <a:ext cx="914400" cy="9144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164"/>
          <p:cNvSpPr txBox="1">
            <a:spLocks noGrp="1"/>
          </p:cNvSpPr>
          <p:nvPr>
            <p:ph type="title"/>
          </p:nvPr>
        </p:nvSpPr>
        <p:spPr>
          <a:xfrm>
            <a:off x="1049455" y="249501"/>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運動績優生升學管道說明</a:t>
            </a:r>
            <a:endParaRPr/>
          </a:p>
        </p:txBody>
      </p:sp>
      <p:grpSp>
        <p:nvGrpSpPr>
          <p:cNvPr id="2070" name="Google Shape;2070;p164"/>
          <p:cNvGrpSpPr/>
          <p:nvPr/>
        </p:nvGrpSpPr>
        <p:grpSpPr>
          <a:xfrm>
            <a:off x="1331419" y="1415236"/>
            <a:ext cx="10291303" cy="3844647"/>
            <a:chOff x="3218" y="17509"/>
            <a:chExt cx="10291303" cy="3844647"/>
          </a:xfrm>
        </p:grpSpPr>
        <p:sp>
          <p:nvSpPr>
            <p:cNvPr id="2071" name="Google Shape;2071;p164"/>
            <p:cNvSpPr/>
            <p:nvPr/>
          </p:nvSpPr>
          <p:spPr>
            <a:xfrm>
              <a:off x="3218" y="17509"/>
              <a:ext cx="3137592" cy="7488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4"/>
            <p:cNvSpPr txBox="1"/>
            <p:nvPr/>
          </p:nvSpPr>
          <p:spPr>
            <a:xfrm>
              <a:off x="3218" y="17509"/>
              <a:ext cx="3137592" cy="74880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甄審</a:t>
              </a:r>
              <a:endParaRPr/>
            </a:p>
          </p:txBody>
        </p:sp>
        <p:sp>
          <p:nvSpPr>
            <p:cNvPr id="2073" name="Google Shape;2073;p164"/>
            <p:cNvSpPr/>
            <p:nvPr/>
          </p:nvSpPr>
          <p:spPr>
            <a:xfrm>
              <a:off x="3218" y="766309"/>
              <a:ext cx="3137592" cy="3095847"/>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4"/>
            <p:cNvSpPr txBox="1"/>
            <p:nvPr/>
          </p:nvSpPr>
          <p:spPr>
            <a:xfrm>
              <a:off x="3218" y="766309"/>
              <a:ext cx="3137592" cy="3095847"/>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甄審係以國際運動競賽成就為報名門檻，作為分發之標準，為外加招生名額。</a:t>
              </a:r>
              <a:endParaRPr sz="1800" b="1" i="0" u="none" strike="noStrike" cap="none">
                <a:solidFill>
                  <a:schemeClr val="lt1"/>
                </a:solidFill>
                <a:latin typeface="Microsoft JhengHei"/>
                <a:ea typeface="Microsoft JhengHei"/>
                <a:cs typeface="Microsoft JhengHei"/>
                <a:sym typeface="Microsoft JhengHei"/>
              </a:endParaRPr>
            </a:p>
          </p:txBody>
        </p:sp>
        <p:sp>
          <p:nvSpPr>
            <p:cNvPr id="2075" name="Google Shape;2075;p164"/>
            <p:cNvSpPr/>
            <p:nvPr/>
          </p:nvSpPr>
          <p:spPr>
            <a:xfrm>
              <a:off x="3580074" y="17509"/>
              <a:ext cx="3137592" cy="7488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4"/>
            <p:cNvSpPr txBox="1"/>
            <p:nvPr/>
          </p:nvSpPr>
          <p:spPr>
            <a:xfrm>
              <a:off x="3580074" y="17509"/>
              <a:ext cx="3137592" cy="74880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甄試</a:t>
              </a:r>
              <a:endParaRPr/>
            </a:p>
          </p:txBody>
        </p:sp>
        <p:sp>
          <p:nvSpPr>
            <p:cNvPr id="2077" name="Google Shape;2077;p164"/>
            <p:cNvSpPr/>
            <p:nvPr/>
          </p:nvSpPr>
          <p:spPr>
            <a:xfrm>
              <a:off x="3580074" y="766309"/>
              <a:ext cx="3137592" cy="3095847"/>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4"/>
            <p:cNvSpPr txBox="1"/>
            <p:nvPr/>
          </p:nvSpPr>
          <p:spPr>
            <a:xfrm>
              <a:off x="3580074" y="766309"/>
              <a:ext cx="3137592" cy="3095847"/>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以</a:t>
              </a:r>
              <a:r>
                <a:rPr lang="zh-TW" sz="1800" b="0" i="0" u="none" strike="noStrike" cap="none">
                  <a:solidFill>
                    <a:srgbClr val="FF0000"/>
                  </a:solidFill>
                  <a:latin typeface="Microsoft JhengHei"/>
                  <a:ea typeface="Microsoft JhengHei"/>
                  <a:cs typeface="Microsoft JhengHei"/>
                  <a:sym typeface="Microsoft JhengHei"/>
                </a:rPr>
                <a:t>運動競賽成就</a:t>
              </a:r>
              <a:r>
                <a:rPr lang="zh-TW" sz="1800" b="0" i="0" u="none" strike="noStrike" cap="none">
                  <a:solidFill>
                    <a:schemeClr val="dk1"/>
                  </a:solidFill>
                  <a:latin typeface="Microsoft JhengHei"/>
                  <a:ea typeface="Microsoft JhengHei"/>
                  <a:cs typeface="Microsoft JhengHei"/>
                  <a:sym typeface="Microsoft JhengHei"/>
                </a:rPr>
                <a:t>為報名門檻，並加考</a:t>
              </a:r>
              <a:r>
                <a:rPr lang="zh-TW" sz="1800" b="0" i="0" u="none" strike="noStrike" cap="none">
                  <a:solidFill>
                    <a:srgbClr val="FF0000"/>
                  </a:solidFill>
                  <a:latin typeface="Microsoft JhengHei"/>
                  <a:ea typeface="Microsoft JhengHei"/>
                  <a:cs typeface="Microsoft JhengHei"/>
                  <a:sym typeface="Microsoft JhengHei"/>
                </a:rPr>
                <a:t>學科</a:t>
              </a:r>
              <a:r>
                <a:rPr lang="zh-TW" sz="1800" b="0" i="0" u="none" strike="noStrike" cap="none">
                  <a:solidFill>
                    <a:schemeClr val="dk1"/>
                  </a:solidFill>
                  <a:latin typeface="Microsoft JhengHei"/>
                  <a:ea typeface="Microsoft JhengHei"/>
                  <a:cs typeface="Microsoft JhengHei"/>
                  <a:sym typeface="Microsoft JhengHei"/>
                </a:rPr>
                <a:t>(國、英、數、自然及社會)及部分專長須參加</a:t>
              </a:r>
              <a:r>
                <a:rPr lang="zh-TW" sz="1800" b="0" i="0" u="none" strike="noStrike" cap="none">
                  <a:solidFill>
                    <a:srgbClr val="FF0000"/>
                  </a:solidFill>
                  <a:latin typeface="Microsoft JhengHei"/>
                  <a:ea typeface="Microsoft JhengHei"/>
                  <a:cs typeface="Microsoft JhengHei"/>
                  <a:sym typeface="Microsoft JhengHei"/>
                </a:rPr>
                <a:t>術科</a:t>
              </a:r>
              <a:r>
                <a:rPr lang="zh-TW" sz="1800" b="0" i="0" u="none" strike="noStrike" cap="none">
                  <a:solidFill>
                    <a:schemeClr val="dk1"/>
                  </a:solidFill>
                  <a:latin typeface="Microsoft JhengHei"/>
                  <a:ea typeface="Microsoft JhengHei"/>
                  <a:cs typeface="Microsoft JhengHei"/>
                  <a:sym typeface="Microsoft JhengHei"/>
                </a:rPr>
                <a:t>檢定，為內含之招生名額。</a:t>
              </a:r>
              <a:endParaRPr sz="1800" b="0" i="0" u="none" strike="noStrike" cap="none">
                <a:solidFill>
                  <a:schemeClr val="dk1"/>
                </a:solidFill>
                <a:latin typeface="Microsoft JhengHei"/>
                <a:ea typeface="Microsoft JhengHei"/>
                <a:cs typeface="Microsoft JhengHei"/>
                <a:sym typeface="Microsoft JhengHei"/>
              </a:endParaRPr>
            </a:p>
          </p:txBody>
        </p:sp>
        <p:sp>
          <p:nvSpPr>
            <p:cNvPr id="2079" name="Google Shape;2079;p164"/>
            <p:cNvSpPr/>
            <p:nvPr/>
          </p:nvSpPr>
          <p:spPr>
            <a:xfrm>
              <a:off x="7156929" y="17509"/>
              <a:ext cx="3137592" cy="7488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64"/>
            <p:cNvSpPr txBox="1"/>
            <p:nvPr/>
          </p:nvSpPr>
          <p:spPr>
            <a:xfrm>
              <a:off x="7156929" y="17509"/>
              <a:ext cx="3137592" cy="74880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單獨招生</a:t>
              </a:r>
              <a:endParaRPr/>
            </a:p>
          </p:txBody>
        </p:sp>
        <p:sp>
          <p:nvSpPr>
            <p:cNvPr id="2081" name="Google Shape;2081;p164"/>
            <p:cNvSpPr/>
            <p:nvPr/>
          </p:nvSpPr>
          <p:spPr>
            <a:xfrm>
              <a:off x="7156929" y="766309"/>
              <a:ext cx="3137592" cy="3095847"/>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4"/>
            <p:cNvSpPr txBox="1"/>
            <p:nvPr/>
          </p:nvSpPr>
          <p:spPr>
            <a:xfrm>
              <a:off x="7156929" y="766309"/>
              <a:ext cx="3137592" cy="3095847"/>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其招生規定由各校擬訂，報主管機關核定；除依中等以上學校運動成績優良學生升學輔導辦法第19條第2項規定條件，並由主管教育行政機關核准，</a:t>
              </a:r>
              <a:r>
                <a:rPr lang="zh-TW" sz="1800" b="0" i="0" u="none" strike="noStrike" cap="none">
                  <a:solidFill>
                    <a:srgbClr val="FF0000"/>
                  </a:solidFill>
                  <a:latin typeface="Microsoft JhengHei"/>
                  <a:ea typeface="Microsoft JhengHei"/>
                  <a:cs typeface="Microsoft JhengHei"/>
                  <a:sym typeface="Microsoft JhengHei"/>
                </a:rPr>
                <a:t>得採外加3%名額方式辦理</a:t>
              </a:r>
              <a:r>
                <a:rPr lang="zh-TW" sz="1800" b="0" i="0" u="none" strike="noStrike" cap="none">
                  <a:solidFill>
                    <a:schemeClr val="dk1"/>
                  </a:solidFill>
                  <a:latin typeface="Microsoft JhengHei"/>
                  <a:ea typeface="Microsoft JhengHei"/>
                  <a:cs typeface="Microsoft JhengHei"/>
                  <a:sym typeface="Microsoft JhengHei"/>
                </a:rPr>
                <a:t>外，其名額為</a:t>
              </a:r>
              <a:r>
                <a:rPr lang="zh-TW" sz="1800" b="0" i="0" u="none" strike="noStrike" cap="none">
                  <a:solidFill>
                    <a:srgbClr val="FF0000"/>
                  </a:solidFill>
                  <a:latin typeface="Microsoft JhengHei"/>
                  <a:ea typeface="Microsoft JhengHei"/>
                  <a:cs typeface="Microsoft JhengHei"/>
                  <a:sym typeface="Microsoft JhengHei"/>
                </a:rPr>
                <a:t>內含之招生名額</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p:txBody>
        </p:sp>
      </p:grpSp>
      <p:sp>
        <p:nvSpPr>
          <p:cNvPr id="2083" name="Google Shape;2083;p164"/>
          <p:cNvSpPr/>
          <p:nvPr/>
        </p:nvSpPr>
        <p:spPr>
          <a:xfrm>
            <a:off x="3260758" y="5875487"/>
            <a:ext cx="6771515" cy="493725"/>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9090"/>
              </a:lnSpc>
              <a:spcBef>
                <a:spcPts val="0"/>
              </a:spcBef>
              <a:spcAft>
                <a:spcPts val="0"/>
              </a:spcAft>
              <a:buNone/>
            </a:pPr>
            <a:r>
              <a:rPr lang="zh-TW" sz="2200" b="1">
                <a:solidFill>
                  <a:schemeClr val="dk1"/>
                </a:solidFill>
                <a:latin typeface="Microsoft JhengHei"/>
                <a:ea typeface="Microsoft JhengHei"/>
                <a:cs typeface="Microsoft JhengHei"/>
                <a:sym typeface="Microsoft JhengHei"/>
              </a:rPr>
              <a:t>甄審及甄試由教育部辦理，單獨招生由學校辦理。</a:t>
            </a:r>
            <a:endParaRPr/>
          </a:p>
        </p:txBody>
      </p:sp>
      <p:pic>
        <p:nvPicPr>
          <p:cNvPr id="2084" name="Google Shape;2084;p164" descr="棒球"/>
          <p:cNvPicPr preferRelativeResize="0"/>
          <p:nvPr/>
        </p:nvPicPr>
        <p:blipFill rotWithShape="1">
          <a:blip r:embed="rId3">
            <a:alphaModFix/>
          </a:blip>
          <a:srcRect/>
          <a:stretch/>
        </p:blipFill>
        <p:spPr>
          <a:xfrm>
            <a:off x="413801" y="5277394"/>
            <a:ext cx="914400" cy="9144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165"/>
          <p:cNvSpPr txBox="1">
            <a:spLocks noGrp="1"/>
          </p:cNvSpPr>
          <p:nvPr>
            <p:ph type="title"/>
          </p:nvPr>
        </p:nvSpPr>
        <p:spPr>
          <a:xfrm>
            <a:off x="1049455" y="249501"/>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a:t>
            </a:r>
            <a:r>
              <a:rPr lang="zh-TW"/>
              <a:t>運動績優生升學管道說明</a:t>
            </a:r>
            <a:endParaRPr/>
          </a:p>
        </p:txBody>
      </p:sp>
      <p:grpSp>
        <p:nvGrpSpPr>
          <p:cNvPr id="2091" name="Google Shape;2091;p165"/>
          <p:cNvGrpSpPr/>
          <p:nvPr/>
        </p:nvGrpSpPr>
        <p:grpSpPr>
          <a:xfrm>
            <a:off x="1049455" y="1561962"/>
            <a:ext cx="10507888" cy="3760199"/>
            <a:chOff x="0" y="59733"/>
            <a:chExt cx="10507888" cy="3760199"/>
          </a:xfrm>
        </p:grpSpPr>
        <p:sp>
          <p:nvSpPr>
            <p:cNvPr id="2092" name="Google Shape;2092;p165"/>
            <p:cNvSpPr/>
            <p:nvPr/>
          </p:nvSpPr>
          <p:spPr>
            <a:xfrm>
              <a:off x="0" y="59733"/>
              <a:ext cx="3202623" cy="5760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5"/>
            <p:cNvSpPr txBox="1"/>
            <p:nvPr/>
          </p:nvSpPr>
          <p:spPr>
            <a:xfrm>
              <a:off x="0" y="59733"/>
              <a:ext cx="3202623" cy="576000"/>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None/>
              </a:pPr>
              <a:r>
                <a:rPr lang="zh-TW" sz="1800" b="1">
                  <a:solidFill>
                    <a:schemeClr val="lt1"/>
                  </a:solidFill>
                  <a:latin typeface="Georgia"/>
                  <a:ea typeface="Georgia"/>
                  <a:cs typeface="Georgia"/>
                  <a:sym typeface="Georgia"/>
                </a:rPr>
                <a:t>113學年度甄審甄試重要日程</a:t>
              </a:r>
              <a:endParaRPr/>
            </a:p>
          </p:txBody>
        </p:sp>
        <p:sp>
          <p:nvSpPr>
            <p:cNvPr id="2094" name="Google Shape;2094;p165"/>
            <p:cNvSpPr/>
            <p:nvPr/>
          </p:nvSpPr>
          <p:spPr>
            <a:xfrm>
              <a:off x="3284" y="635733"/>
              <a:ext cx="3202623" cy="318419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5"/>
            <p:cNvSpPr txBox="1"/>
            <p:nvPr/>
          </p:nvSpPr>
          <p:spPr>
            <a:xfrm>
              <a:off x="3284" y="635733"/>
              <a:ext cx="3202623" cy="318419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Microsoft JhengHei"/>
                <a:buChar char="•"/>
              </a:pPr>
              <a:r>
                <a:rPr lang="zh-TW" sz="2000" b="0" i="0" u="none" strike="noStrike" cap="none">
                  <a:solidFill>
                    <a:schemeClr val="dk1"/>
                  </a:solidFill>
                  <a:latin typeface="Microsoft JhengHei"/>
                  <a:ea typeface="Microsoft JhengHei"/>
                  <a:cs typeface="Microsoft JhengHei"/>
                  <a:sym typeface="Microsoft JhengHei"/>
                </a:rPr>
                <a:t>甄審、甄試網路線上報名：</a:t>
              </a:r>
              <a:br>
                <a:rPr lang="zh-TW" sz="2000" b="0" i="0" u="none" strike="noStrike" cap="none">
                  <a:solidFill>
                    <a:schemeClr val="dk1"/>
                  </a:solidFill>
                  <a:latin typeface="Microsoft JhengHei"/>
                  <a:ea typeface="Microsoft JhengHei"/>
                  <a:cs typeface="Microsoft JhengHei"/>
                  <a:sym typeface="Microsoft JhengHei"/>
                </a:rPr>
              </a:br>
              <a:r>
                <a:rPr lang="zh-TW" sz="2000" b="0" i="0" u="none" strike="noStrike" cap="none">
                  <a:solidFill>
                    <a:schemeClr val="dk1"/>
                  </a:solidFill>
                  <a:latin typeface="Microsoft JhengHei"/>
                  <a:ea typeface="Microsoft JhengHei"/>
                  <a:cs typeface="Microsoft JhengHei"/>
                  <a:sym typeface="Microsoft JhengHei"/>
                </a:rPr>
                <a:t>預定113年4月~5月初</a:t>
              </a:r>
              <a:endParaRPr sz="2000" b="0" i="0" u="none" strike="noStrike" cap="none">
                <a:solidFill>
                  <a:schemeClr val="dk1"/>
                </a:solidFill>
                <a:latin typeface="Trebuchet MS"/>
                <a:ea typeface="Trebuchet MS"/>
                <a:cs typeface="Trebuchet MS"/>
                <a:sym typeface="Trebuchet MS"/>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a:solidFill>
                    <a:schemeClr val="dk1"/>
                  </a:solidFill>
                  <a:latin typeface="Microsoft JhengHei"/>
                  <a:ea typeface="Microsoft JhengHei"/>
                  <a:cs typeface="Microsoft JhengHei"/>
                  <a:sym typeface="Microsoft JhengHei"/>
                </a:rPr>
                <a:t>甄試術科考試： </a:t>
              </a:r>
              <a:br>
                <a:rPr lang="zh-TW" sz="2000" b="0" i="0" u="none" strike="noStrike" cap="none">
                  <a:solidFill>
                    <a:schemeClr val="dk1"/>
                  </a:solidFill>
                  <a:latin typeface="Microsoft JhengHei"/>
                  <a:ea typeface="Microsoft JhengHei"/>
                  <a:cs typeface="Microsoft JhengHei"/>
                  <a:sym typeface="Microsoft JhengHei"/>
                </a:rPr>
              </a:br>
              <a:r>
                <a:rPr lang="zh-TW" sz="2000" b="0" i="0" u="none" strike="noStrike" cap="none">
                  <a:solidFill>
                    <a:schemeClr val="dk1"/>
                  </a:solidFill>
                  <a:latin typeface="Microsoft JhengHei"/>
                  <a:ea typeface="Microsoft JhengHei"/>
                  <a:cs typeface="Microsoft JhengHei"/>
                  <a:sym typeface="Microsoft JhengHei"/>
                </a:rPr>
                <a:t>113年6月16日</a:t>
              </a:r>
              <a:endParaRPr sz="20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a:solidFill>
                    <a:schemeClr val="dk1"/>
                  </a:solidFill>
                  <a:latin typeface="Microsoft JhengHei"/>
                  <a:ea typeface="Microsoft JhengHei"/>
                  <a:cs typeface="Microsoft JhengHei"/>
                  <a:sym typeface="Microsoft JhengHei"/>
                </a:rPr>
                <a:t>報到：</a:t>
              </a:r>
              <a:br>
                <a:rPr lang="zh-TW" sz="2000" b="0" i="0" u="none" strike="noStrike" cap="none">
                  <a:solidFill>
                    <a:schemeClr val="dk1"/>
                  </a:solidFill>
                  <a:latin typeface="Microsoft JhengHei"/>
                  <a:ea typeface="Microsoft JhengHei"/>
                  <a:cs typeface="Microsoft JhengHei"/>
                  <a:sym typeface="Microsoft JhengHei"/>
                </a:rPr>
              </a:br>
              <a:r>
                <a:rPr lang="zh-TW" sz="2000" b="0" i="0" u="none" strike="noStrike" cap="none">
                  <a:solidFill>
                    <a:schemeClr val="dk1"/>
                  </a:solidFill>
                  <a:latin typeface="Microsoft JhengHei"/>
                  <a:ea typeface="Microsoft JhengHei"/>
                  <a:cs typeface="Microsoft JhengHei"/>
                  <a:sym typeface="Microsoft JhengHei"/>
                </a:rPr>
                <a:t>113年7月11日</a:t>
              </a:r>
              <a:endParaRPr sz="2000" b="0" i="0" u="none" strike="noStrike" cap="none">
                <a:solidFill>
                  <a:schemeClr val="dk1"/>
                </a:solidFill>
                <a:latin typeface="Microsoft JhengHei"/>
                <a:ea typeface="Microsoft JhengHei"/>
                <a:cs typeface="Microsoft JhengHei"/>
                <a:sym typeface="Microsoft JhengHei"/>
              </a:endParaRPr>
            </a:p>
          </p:txBody>
        </p:sp>
        <p:sp>
          <p:nvSpPr>
            <p:cNvPr id="2096" name="Google Shape;2096;p165"/>
            <p:cNvSpPr/>
            <p:nvPr/>
          </p:nvSpPr>
          <p:spPr>
            <a:xfrm>
              <a:off x="3654275" y="59733"/>
              <a:ext cx="3202623" cy="5760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5"/>
            <p:cNvSpPr txBox="1"/>
            <p:nvPr/>
          </p:nvSpPr>
          <p:spPr>
            <a:xfrm>
              <a:off x="3654275" y="59733"/>
              <a:ext cx="3202623" cy="57600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Trebuchet MS"/>
                  <a:ea typeface="Trebuchet MS"/>
                  <a:cs typeface="Trebuchet MS"/>
                  <a:sym typeface="Trebuchet MS"/>
                </a:rPr>
                <a:t>招生種類及名額</a:t>
              </a:r>
              <a:endParaRPr/>
            </a:p>
          </p:txBody>
        </p:sp>
        <p:sp>
          <p:nvSpPr>
            <p:cNvPr id="2098" name="Google Shape;2098;p165"/>
            <p:cNvSpPr/>
            <p:nvPr/>
          </p:nvSpPr>
          <p:spPr>
            <a:xfrm>
              <a:off x="3654275" y="635733"/>
              <a:ext cx="3202623" cy="318419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5"/>
            <p:cNvSpPr txBox="1"/>
            <p:nvPr/>
          </p:nvSpPr>
          <p:spPr>
            <a:xfrm>
              <a:off x="3654275" y="635733"/>
              <a:ext cx="3202623" cy="318419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Microsoft JhengHei"/>
                <a:buChar char="•"/>
              </a:pPr>
              <a:r>
                <a:rPr lang="zh-TW" sz="2000" b="0" i="0" u="none" strike="noStrike" cap="none">
                  <a:solidFill>
                    <a:schemeClr val="dk1"/>
                  </a:solidFill>
                  <a:latin typeface="Microsoft JhengHei"/>
                  <a:ea typeface="Microsoft JhengHei"/>
                  <a:cs typeface="Microsoft JhengHei"/>
                  <a:sym typeface="Microsoft JhengHei"/>
                </a:rPr>
                <a:t>招生名額不限體育班級。各校招生名額會已公布於教育部體育署網站電子公告欄。</a:t>
              </a:r>
              <a:endParaRPr sz="2000" b="0" i="0" u="none" strike="noStrike" cap="none">
                <a:solidFill>
                  <a:schemeClr val="dk1"/>
                </a:solidFill>
                <a:latin typeface="Trebuchet MS"/>
                <a:ea typeface="Trebuchet MS"/>
                <a:cs typeface="Trebuchet MS"/>
                <a:sym typeface="Trebuchet MS"/>
              </a:endParaRPr>
            </a:p>
          </p:txBody>
        </p:sp>
        <p:sp>
          <p:nvSpPr>
            <p:cNvPr id="2100" name="Google Shape;2100;p165"/>
            <p:cNvSpPr/>
            <p:nvPr/>
          </p:nvSpPr>
          <p:spPr>
            <a:xfrm>
              <a:off x="7305265" y="59733"/>
              <a:ext cx="3202623" cy="5760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5"/>
            <p:cNvSpPr txBox="1"/>
            <p:nvPr/>
          </p:nvSpPr>
          <p:spPr>
            <a:xfrm>
              <a:off x="7305265" y="59733"/>
              <a:ext cx="3202623" cy="57600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Trebuchet MS"/>
                  <a:ea typeface="Trebuchet MS"/>
                  <a:cs typeface="Trebuchet MS"/>
                  <a:sym typeface="Trebuchet MS"/>
                </a:rPr>
                <a:t>範圍招生</a:t>
              </a:r>
              <a:endParaRPr/>
            </a:p>
          </p:txBody>
        </p:sp>
        <p:sp>
          <p:nvSpPr>
            <p:cNvPr id="2102" name="Google Shape;2102;p165"/>
            <p:cNvSpPr/>
            <p:nvPr/>
          </p:nvSpPr>
          <p:spPr>
            <a:xfrm>
              <a:off x="7305265" y="635733"/>
              <a:ext cx="3202623" cy="318419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5"/>
            <p:cNvSpPr txBox="1"/>
            <p:nvPr/>
          </p:nvSpPr>
          <p:spPr>
            <a:xfrm>
              <a:off x="7305265" y="635733"/>
              <a:ext cx="3202623" cy="318419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Microsoft JhengHei"/>
                <a:buChar char="•"/>
              </a:pPr>
              <a:r>
                <a:rPr lang="zh-TW" sz="2000" b="0" i="0" u="none" strike="noStrike" cap="none">
                  <a:solidFill>
                    <a:schemeClr val="dk1"/>
                  </a:solidFill>
                  <a:latin typeface="Microsoft JhengHei"/>
                  <a:ea typeface="Microsoft JhengHei"/>
                  <a:cs typeface="Microsoft JhengHei"/>
                  <a:sym typeface="Microsoft JhengHei"/>
                </a:rPr>
                <a:t>不受就學區限制，學生得跨區報考。</a:t>
              </a:r>
              <a:endParaRPr sz="2000" b="0" i="0" u="none" strike="noStrike" cap="none">
                <a:solidFill>
                  <a:schemeClr val="dk1"/>
                </a:solidFill>
                <a:latin typeface="Trebuchet MS"/>
                <a:ea typeface="Trebuchet MS"/>
                <a:cs typeface="Trebuchet MS"/>
                <a:sym typeface="Trebuchet MS"/>
              </a:endParaRPr>
            </a:p>
          </p:txBody>
        </p:sp>
      </p:grpSp>
      <p:pic>
        <p:nvPicPr>
          <p:cNvPr id="2104" name="Google Shape;2104;p165" descr="健身運動員"/>
          <p:cNvPicPr preferRelativeResize="0"/>
          <p:nvPr/>
        </p:nvPicPr>
        <p:blipFill rotWithShape="1">
          <a:blip r:embed="rId3">
            <a:alphaModFix/>
          </a:blip>
          <a:srcRect/>
          <a:stretch/>
        </p:blipFill>
        <p:spPr>
          <a:xfrm>
            <a:off x="417095" y="5544838"/>
            <a:ext cx="914400" cy="9144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166"/>
          <p:cNvSpPr txBox="1">
            <a:spLocks noGrp="1"/>
          </p:cNvSpPr>
          <p:nvPr>
            <p:ph type="title"/>
          </p:nvPr>
        </p:nvSpPr>
        <p:spPr>
          <a:xfrm>
            <a:off x="1030659" y="197249"/>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中等以上學校運動績優學生升學輔導網</a:t>
            </a:r>
            <a:endParaRPr sz="4400"/>
          </a:p>
        </p:txBody>
      </p:sp>
      <p:pic>
        <p:nvPicPr>
          <p:cNvPr id="2111" name="Google Shape;2111;p166"/>
          <p:cNvPicPr preferRelativeResize="0"/>
          <p:nvPr/>
        </p:nvPicPr>
        <p:blipFill rotWithShape="1">
          <a:blip r:embed="rId3">
            <a:alphaModFix/>
          </a:blip>
          <a:srcRect l="1311" t="9495" r="1344" b="5080"/>
          <a:stretch/>
        </p:blipFill>
        <p:spPr>
          <a:xfrm>
            <a:off x="1142346" y="1214846"/>
            <a:ext cx="9791265" cy="4833257"/>
          </a:xfrm>
          <a:prstGeom prst="rect">
            <a:avLst/>
          </a:prstGeom>
          <a:noFill/>
          <a:ln>
            <a:noFill/>
          </a:ln>
        </p:spPr>
      </p:pic>
      <p:sp>
        <p:nvSpPr>
          <p:cNvPr id="2112" name="Google Shape;2112;p166"/>
          <p:cNvSpPr/>
          <p:nvPr/>
        </p:nvSpPr>
        <p:spPr>
          <a:xfrm>
            <a:off x="6325011" y="6048103"/>
            <a:ext cx="4720287"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網址：https://lulu.ntus.edu.tw/</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8" name="Google Shape;2118;p167"/>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其他入學管道</a:t>
            </a:r>
            <a:endParaRPr/>
          </a:p>
        </p:txBody>
      </p:sp>
      <p:sp>
        <p:nvSpPr>
          <p:cNvPr id="2119" name="Google Shape;2119;p167"/>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400"/>
              <a:buNone/>
            </a:pPr>
            <a:r>
              <a:rPr lang="zh-TW" sz="4000" b="1" i="0" u="none" strike="noStrike" cap="none">
                <a:latin typeface="Microsoft JhengHei"/>
                <a:ea typeface="Microsoft JhengHei"/>
                <a:cs typeface="Microsoft JhengHei"/>
                <a:sym typeface="Microsoft JhengHei"/>
              </a:rPr>
              <a:t>(含特殊身分學生入學)</a:t>
            </a:r>
            <a:endParaRPr sz="11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168"/>
          <p:cNvSpPr txBox="1">
            <a:spLocks noGrp="1"/>
          </p:cNvSpPr>
          <p:nvPr>
            <p:ph type="title"/>
          </p:nvPr>
        </p:nvSpPr>
        <p:spPr>
          <a:xfrm>
            <a:off x="1066800" y="165036"/>
            <a:ext cx="10058400" cy="12832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實驗學校單獨招生</a:t>
            </a:r>
            <a:endParaRPr/>
          </a:p>
        </p:txBody>
      </p:sp>
      <p:sp>
        <p:nvSpPr>
          <p:cNvPr id="2126" name="Google Shape;2126;p168"/>
          <p:cNvSpPr txBox="1"/>
          <p:nvPr/>
        </p:nvSpPr>
        <p:spPr>
          <a:xfrm>
            <a:off x="1584089" y="1676100"/>
            <a:ext cx="9436608" cy="4829631"/>
          </a:xfrm>
          <a:prstGeom prst="rect">
            <a:avLst/>
          </a:prstGeom>
          <a:noFill/>
          <a:ln>
            <a:noFill/>
          </a:ln>
        </p:spPr>
        <p:txBody>
          <a:bodyPr spcFirstLastPara="1" wrap="square" lIns="91425" tIns="45700" rIns="91425" bIns="45700" anchor="t" anchorCtr="0">
            <a:normAutofit lnSpcReduction="10000"/>
          </a:bodyPr>
          <a:lstStyle/>
          <a:p>
            <a:pPr marL="444500" marR="0" lvl="0" indent="-444500" algn="l" rtl="0">
              <a:lnSpc>
                <a:spcPct val="90000"/>
              </a:lnSpc>
              <a:spcBef>
                <a:spcPts val="0"/>
              </a:spcBef>
              <a:spcAft>
                <a:spcPts val="0"/>
              </a:spcAft>
              <a:buClr>
                <a:schemeClr val="dk1"/>
              </a:buClr>
              <a:buSzPts val="3060"/>
              <a:buFont typeface="Noto Sans Symbols"/>
              <a:buChar char="●"/>
            </a:pPr>
            <a:r>
              <a:rPr lang="zh-TW" sz="3600" b="1">
                <a:solidFill>
                  <a:srgbClr val="7030A0"/>
                </a:solidFill>
                <a:latin typeface="Microsoft JhengHei"/>
                <a:ea typeface="Microsoft JhengHei"/>
                <a:cs typeface="Microsoft JhengHei"/>
                <a:sym typeface="Microsoft JhengHei"/>
              </a:rPr>
              <a:t>臺北市芳和實驗中學</a:t>
            </a:r>
            <a:r>
              <a:rPr lang="zh-TW" sz="3600">
                <a:solidFill>
                  <a:schemeClr val="dk1"/>
                </a:solidFill>
                <a:latin typeface="Microsoft JhengHei"/>
                <a:ea typeface="Microsoft JhengHei"/>
                <a:cs typeface="Microsoft JhengHei"/>
                <a:sym typeface="Microsoft JhengHei"/>
              </a:rPr>
              <a:t>，於110學年度起轉型為實驗完中，並開始招收高中部學生。</a:t>
            </a:r>
            <a:endParaRPr sz="3600">
              <a:solidFill>
                <a:schemeClr val="dk1"/>
              </a:solidFill>
              <a:latin typeface="Microsoft JhengHei"/>
              <a:ea typeface="Microsoft JhengHei"/>
              <a:cs typeface="Microsoft JhengHei"/>
              <a:sym typeface="Microsoft JhengHei"/>
            </a:endParaRPr>
          </a:p>
          <a:p>
            <a:pPr marL="444500" marR="0" lvl="0" indent="-385127" algn="l" rtl="0">
              <a:lnSpc>
                <a:spcPct val="90000"/>
              </a:lnSpc>
              <a:spcBef>
                <a:spcPts val="1200"/>
              </a:spcBef>
              <a:spcAft>
                <a:spcPts val="0"/>
              </a:spcAft>
              <a:buClr>
                <a:schemeClr val="dk1"/>
              </a:buClr>
              <a:buSzPts val="935"/>
              <a:buFont typeface="Noto Sans Symbols"/>
              <a:buNone/>
            </a:pPr>
            <a:endParaRPr sz="1100">
              <a:solidFill>
                <a:schemeClr val="dk1"/>
              </a:solidFill>
              <a:latin typeface="Microsoft JhengHei"/>
              <a:ea typeface="Microsoft JhengHei"/>
              <a:cs typeface="Microsoft JhengHei"/>
              <a:sym typeface="Microsoft JhengHei"/>
            </a:endParaRPr>
          </a:p>
          <a:p>
            <a:pPr marL="718820" marR="0" lvl="1" indent="-444500" algn="l" rtl="0">
              <a:lnSpc>
                <a:spcPct val="90000"/>
              </a:lnSpc>
              <a:spcBef>
                <a:spcPts val="400"/>
              </a:spcBef>
              <a:spcAft>
                <a:spcPts val="0"/>
              </a:spcAft>
              <a:buClr>
                <a:schemeClr val="dk1"/>
              </a:buClr>
              <a:buSzPts val="2890"/>
              <a:buFont typeface="Noto Sans Symbols"/>
              <a:buChar char="●"/>
            </a:pPr>
            <a:r>
              <a:rPr lang="zh-TW" sz="3400" b="0" i="0" u="none" strike="noStrike" cap="none">
                <a:solidFill>
                  <a:schemeClr val="dk1"/>
                </a:solidFill>
                <a:latin typeface="Microsoft JhengHei"/>
                <a:ea typeface="Microsoft JhengHei"/>
                <a:cs typeface="Microsoft JhengHei"/>
                <a:sym typeface="Microsoft JhengHei"/>
              </a:rPr>
              <a:t>113學年度預計</a:t>
            </a:r>
            <a:r>
              <a:rPr lang="zh-TW" sz="3400" b="0" i="0" u="none" strike="noStrike" cap="none">
                <a:solidFill>
                  <a:srgbClr val="7030A0"/>
                </a:solidFill>
                <a:latin typeface="Microsoft JhengHei"/>
                <a:ea typeface="Microsoft JhengHei"/>
                <a:cs typeface="Microsoft JhengHei"/>
                <a:sym typeface="Microsoft JhengHei"/>
              </a:rPr>
              <a:t>50名</a:t>
            </a:r>
            <a:r>
              <a:rPr lang="zh-TW" sz="3400" b="0" i="0" u="none" strike="noStrike" cap="none">
                <a:solidFill>
                  <a:schemeClr val="dk1"/>
                </a:solidFill>
                <a:latin typeface="Microsoft JhengHei"/>
                <a:ea typeface="Microsoft JhengHei"/>
                <a:cs typeface="Microsoft JhengHei"/>
                <a:sym typeface="Microsoft JhengHei"/>
              </a:rPr>
              <a:t>高一新生</a:t>
            </a:r>
            <a:br>
              <a:rPr lang="zh-TW" sz="3400" b="0" i="0" u="none" strike="noStrike" cap="none">
                <a:solidFill>
                  <a:schemeClr val="dk1"/>
                </a:solidFill>
                <a:latin typeface="Microsoft JhengHei"/>
                <a:ea typeface="Microsoft JhengHei"/>
                <a:cs typeface="Microsoft JhengHei"/>
                <a:sym typeface="Microsoft JhengHei"/>
              </a:rPr>
            </a:br>
            <a:r>
              <a:rPr lang="zh-TW" sz="3400" b="0" i="0" u="none" strike="noStrike" cap="none">
                <a:solidFill>
                  <a:schemeClr val="dk1"/>
                </a:solidFill>
                <a:latin typeface="Microsoft JhengHei"/>
                <a:ea typeface="Microsoft JhengHei"/>
                <a:cs typeface="Microsoft JhengHei"/>
                <a:sym typeface="Microsoft JhengHei"/>
              </a:rPr>
              <a:t>對內直升招收</a:t>
            </a:r>
            <a:r>
              <a:rPr lang="zh-TW" sz="3400" b="0" i="0" u="none" strike="noStrike" cap="none">
                <a:solidFill>
                  <a:srgbClr val="7030A0"/>
                </a:solidFill>
                <a:latin typeface="Microsoft JhengHei"/>
                <a:ea typeface="Microsoft JhengHei"/>
                <a:cs typeface="Microsoft JhengHei"/>
                <a:sym typeface="Microsoft JhengHei"/>
              </a:rPr>
              <a:t>25名</a:t>
            </a:r>
            <a:br>
              <a:rPr lang="zh-TW" sz="3400" b="0" i="0" u="none" strike="noStrike" cap="none">
                <a:solidFill>
                  <a:schemeClr val="dk1"/>
                </a:solidFill>
                <a:latin typeface="Microsoft JhengHei"/>
                <a:ea typeface="Microsoft JhengHei"/>
                <a:cs typeface="Microsoft JhengHei"/>
                <a:sym typeface="Microsoft JhengHei"/>
              </a:rPr>
            </a:br>
            <a:r>
              <a:rPr lang="zh-TW" sz="3400" b="0" i="0" u="none" strike="noStrike" cap="none">
                <a:solidFill>
                  <a:schemeClr val="dk1"/>
                </a:solidFill>
                <a:latin typeface="Microsoft JhengHei"/>
                <a:ea typeface="Microsoft JhengHei"/>
                <a:cs typeface="Microsoft JhengHei"/>
                <a:sym typeface="Microsoft JhengHei"/>
              </a:rPr>
              <a:t>對外單獨招生</a:t>
            </a:r>
            <a:r>
              <a:rPr lang="zh-TW" sz="3400" b="0" i="0" u="none" strike="noStrike" cap="none">
                <a:solidFill>
                  <a:srgbClr val="7030A0"/>
                </a:solidFill>
                <a:latin typeface="Microsoft JhengHei"/>
                <a:ea typeface="Microsoft JhengHei"/>
                <a:cs typeface="Microsoft JhengHei"/>
                <a:sym typeface="Microsoft JhengHei"/>
              </a:rPr>
              <a:t>25名</a:t>
            </a:r>
            <a:endParaRPr sz="3400" b="0" i="0" u="none" strike="noStrike" cap="none">
              <a:solidFill>
                <a:srgbClr val="7030A0"/>
              </a:solidFill>
              <a:latin typeface="Microsoft JhengHei"/>
              <a:ea typeface="Microsoft JhengHei"/>
              <a:cs typeface="Microsoft JhengHei"/>
              <a:sym typeface="Microsoft JhengHei"/>
            </a:endParaRPr>
          </a:p>
          <a:p>
            <a:pPr marL="182880" marR="0" lvl="0" indent="-194310" algn="l" rtl="0">
              <a:lnSpc>
                <a:spcPct val="90000"/>
              </a:lnSpc>
              <a:spcBef>
                <a:spcPts val="1400"/>
              </a:spcBef>
              <a:spcAft>
                <a:spcPts val="0"/>
              </a:spcAft>
              <a:buClr>
                <a:schemeClr val="dk1"/>
              </a:buClr>
              <a:buSzPts val="3060"/>
              <a:buFont typeface="Noto Sans Symbols"/>
              <a:buChar char="●"/>
            </a:pPr>
            <a:r>
              <a:rPr lang="zh-TW" sz="3600" b="1">
                <a:solidFill>
                  <a:srgbClr val="7030A0"/>
                </a:solidFill>
                <a:latin typeface="Microsoft JhengHei"/>
                <a:ea typeface="Microsoft JhengHei"/>
                <a:cs typeface="Microsoft JhengHei"/>
                <a:sym typeface="Microsoft JhengHei"/>
              </a:rPr>
              <a:t>臺北市數位實驗高級中等學校</a:t>
            </a:r>
            <a:r>
              <a:rPr lang="zh-TW" sz="3600">
                <a:solidFill>
                  <a:schemeClr val="dk1"/>
                </a:solidFill>
                <a:latin typeface="Microsoft JhengHei"/>
                <a:ea typeface="Microsoft JhengHei"/>
                <a:cs typeface="Microsoft JhengHei"/>
                <a:sym typeface="Microsoft JhengHei"/>
              </a:rPr>
              <a:t>，於111學年度起開始招生。</a:t>
            </a:r>
            <a:endParaRPr sz="3600">
              <a:solidFill>
                <a:schemeClr val="dk1"/>
              </a:solidFill>
              <a:latin typeface="Microsoft JhengHei"/>
              <a:ea typeface="Microsoft JhengHei"/>
              <a:cs typeface="Microsoft JhengHei"/>
              <a:sym typeface="Microsoft JhengHei"/>
            </a:endParaRPr>
          </a:p>
          <a:p>
            <a:pPr marL="457200" marR="0" lvl="1" indent="-183515" algn="l" rtl="0">
              <a:lnSpc>
                <a:spcPct val="90000"/>
              </a:lnSpc>
              <a:spcBef>
                <a:spcPts val="400"/>
              </a:spcBef>
              <a:spcAft>
                <a:spcPts val="0"/>
              </a:spcAft>
              <a:buClr>
                <a:schemeClr val="dk1"/>
              </a:buClr>
              <a:buSzPts val="2890"/>
              <a:buFont typeface="Noto Sans Symbols"/>
              <a:buChar char="●"/>
            </a:pPr>
            <a:r>
              <a:rPr lang="zh-TW" sz="3400" b="0" i="0" u="none" strike="noStrike" cap="none">
                <a:solidFill>
                  <a:schemeClr val="dk1"/>
                </a:solidFill>
                <a:latin typeface="Microsoft JhengHei"/>
                <a:ea typeface="Microsoft JhengHei"/>
                <a:cs typeface="Microsoft JhengHei"/>
                <a:sym typeface="Microsoft JhengHei"/>
              </a:rPr>
              <a:t>113學年度招收</a:t>
            </a:r>
            <a:r>
              <a:rPr lang="zh-TW" sz="3400" b="0" i="0" u="none" strike="noStrike" cap="none">
                <a:solidFill>
                  <a:srgbClr val="7030A0"/>
                </a:solidFill>
                <a:latin typeface="Microsoft JhengHei"/>
                <a:ea typeface="Microsoft JhengHei"/>
                <a:cs typeface="Microsoft JhengHei"/>
                <a:sym typeface="Microsoft JhengHei"/>
              </a:rPr>
              <a:t>48名</a:t>
            </a:r>
            <a:r>
              <a:rPr lang="zh-TW" sz="3400" b="0" i="0" u="none" strike="noStrike" cap="none">
                <a:solidFill>
                  <a:schemeClr val="dk1"/>
                </a:solidFill>
                <a:latin typeface="Microsoft JhengHei"/>
                <a:ea typeface="Microsoft JhengHei"/>
                <a:cs typeface="Microsoft JhengHei"/>
                <a:sym typeface="Microsoft JhengHei"/>
              </a:rPr>
              <a:t>高一新生</a:t>
            </a:r>
            <a:br>
              <a:rPr lang="zh-TW" sz="3400" b="0" i="0" u="none" strike="noStrike" cap="none">
                <a:solidFill>
                  <a:schemeClr val="dk1"/>
                </a:solidFill>
                <a:latin typeface="Microsoft JhengHei"/>
                <a:ea typeface="Microsoft JhengHei"/>
                <a:cs typeface="Microsoft JhengHei"/>
                <a:sym typeface="Microsoft JhengHei"/>
              </a:rPr>
            </a:br>
            <a:endParaRPr sz="3400" b="0" i="0" u="none" strike="noStrike" cap="none">
              <a:solidFill>
                <a:schemeClr val="dk1"/>
              </a:solidFill>
              <a:latin typeface="Microsoft JhengHei"/>
              <a:ea typeface="Microsoft JhengHei"/>
              <a:cs typeface="Microsoft JhengHei"/>
              <a:sym typeface="Microsoft JhengHei"/>
            </a:endParaRPr>
          </a:p>
          <a:p>
            <a:pPr marL="457200" marR="0" lvl="1" indent="0" algn="l" rtl="0">
              <a:lnSpc>
                <a:spcPct val="90000"/>
              </a:lnSpc>
              <a:spcBef>
                <a:spcPts val="600"/>
              </a:spcBef>
              <a:spcAft>
                <a:spcPts val="0"/>
              </a:spcAft>
              <a:buClr>
                <a:schemeClr val="dk1"/>
              </a:buClr>
              <a:buSzPts val="2890"/>
              <a:buFont typeface="Noto Sans Symbols"/>
              <a:buNone/>
            </a:pPr>
            <a:endParaRPr sz="3400" b="0" i="0" u="none" strike="noStrike" cap="none">
              <a:solidFill>
                <a:schemeClr val="dk1"/>
              </a:solidFill>
              <a:latin typeface="Microsoft JhengHei"/>
              <a:ea typeface="Microsoft JhengHei"/>
              <a:cs typeface="Microsoft JhengHei"/>
              <a:sym typeface="Microsoft JhengHei"/>
            </a:endParaRPr>
          </a:p>
        </p:txBody>
      </p:sp>
      <p:pic>
        <p:nvPicPr>
          <p:cNvPr id="2127" name="Google Shape;2127;p168" descr="攀登"/>
          <p:cNvPicPr preferRelativeResize="0"/>
          <p:nvPr/>
        </p:nvPicPr>
        <p:blipFill rotWithShape="1">
          <a:blip r:embed="rId3">
            <a:alphaModFix/>
          </a:blip>
          <a:srcRect/>
          <a:stretch/>
        </p:blipFill>
        <p:spPr>
          <a:xfrm>
            <a:off x="344904" y="5257800"/>
            <a:ext cx="1106905" cy="110690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169"/>
          <p:cNvSpPr txBox="1">
            <a:spLocks noGrp="1"/>
          </p:cNvSpPr>
          <p:nvPr>
            <p:ph type="title"/>
          </p:nvPr>
        </p:nvSpPr>
        <p:spPr>
          <a:xfrm>
            <a:off x="1066800" y="362559"/>
            <a:ext cx="10058400" cy="11490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未接受政府補助之私校單獨招生</a:t>
            </a:r>
            <a:endParaRPr/>
          </a:p>
        </p:txBody>
      </p:sp>
      <p:sp>
        <p:nvSpPr>
          <p:cNvPr id="2134" name="Google Shape;2134;p169"/>
          <p:cNvSpPr txBox="1"/>
          <p:nvPr/>
        </p:nvSpPr>
        <p:spPr>
          <a:xfrm>
            <a:off x="1688592" y="1898168"/>
            <a:ext cx="9436608" cy="4022725"/>
          </a:xfrm>
          <a:prstGeom prst="rect">
            <a:avLst/>
          </a:prstGeom>
          <a:noFill/>
          <a:ln>
            <a:noFill/>
          </a:ln>
        </p:spPr>
        <p:txBody>
          <a:bodyPr spcFirstLastPara="1" wrap="square" lIns="91425" tIns="45700" rIns="91425" bIns="45700" anchor="t" anchorCtr="0">
            <a:normAutofit/>
          </a:bodyPr>
          <a:lstStyle/>
          <a:p>
            <a:pPr marL="182880" marR="0" lvl="0" indent="-194310" algn="l" rtl="0">
              <a:lnSpc>
                <a:spcPct val="90000"/>
              </a:lnSpc>
              <a:spcBef>
                <a:spcPts val="0"/>
              </a:spcBef>
              <a:spcAft>
                <a:spcPts val="0"/>
              </a:spcAft>
              <a:buClr>
                <a:schemeClr val="dk1"/>
              </a:buClr>
              <a:buSzPts val="3060"/>
              <a:buFont typeface="Noto Sans Symbols"/>
              <a:buChar char="●"/>
            </a:pPr>
            <a:r>
              <a:rPr lang="zh-TW" sz="3600">
                <a:solidFill>
                  <a:schemeClr val="dk1"/>
                </a:solidFill>
                <a:latin typeface="Microsoft JhengHei"/>
                <a:ea typeface="Microsoft JhengHei"/>
                <a:cs typeface="Microsoft JhengHei"/>
                <a:sym typeface="Microsoft JhengHei"/>
              </a:rPr>
              <a:t>臺北市113學年度申辦學校(總計7校)</a:t>
            </a:r>
            <a:br>
              <a:rPr lang="zh-TW" sz="3600">
                <a:solidFill>
                  <a:schemeClr val="dk1"/>
                </a:solidFill>
                <a:latin typeface="Microsoft JhengHei"/>
                <a:ea typeface="Microsoft JhengHei"/>
                <a:cs typeface="Microsoft JhengHei"/>
                <a:sym typeface="Microsoft JhengHei"/>
              </a:rPr>
            </a:br>
            <a:r>
              <a:rPr lang="zh-TW" sz="1400">
                <a:solidFill>
                  <a:schemeClr val="lt1"/>
                </a:solidFill>
                <a:latin typeface="Microsoft JhengHei"/>
                <a:ea typeface="Microsoft JhengHei"/>
                <a:cs typeface="Microsoft JhengHei"/>
                <a:sym typeface="Microsoft JhengHei"/>
              </a:rPr>
              <a:t>  1</a:t>
            </a:r>
            <a:br>
              <a:rPr lang="zh-TW" sz="3600">
                <a:solidFill>
                  <a:schemeClr val="dk1"/>
                </a:solidFill>
                <a:latin typeface="Microsoft JhengHei"/>
                <a:ea typeface="Microsoft JhengHei"/>
                <a:cs typeface="Microsoft JhengHei"/>
                <a:sym typeface="Microsoft JhengHei"/>
              </a:rPr>
            </a:br>
            <a:r>
              <a:rPr lang="zh-TW" sz="3600">
                <a:solidFill>
                  <a:schemeClr val="dk1"/>
                </a:solidFill>
                <a:latin typeface="Microsoft JhengHei"/>
                <a:ea typeface="Microsoft JhengHei"/>
                <a:cs typeface="Microsoft JhengHei"/>
                <a:sym typeface="Microsoft JhengHei"/>
              </a:rPr>
              <a:t>  東山高中、薇閣中學、復興實中、延平中學</a:t>
            </a:r>
            <a:br>
              <a:rPr lang="zh-TW" sz="3600">
                <a:solidFill>
                  <a:schemeClr val="dk1"/>
                </a:solidFill>
                <a:latin typeface="Microsoft JhengHei"/>
                <a:ea typeface="Microsoft JhengHei"/>
                <a:cs typeface="Microsoft JhengHei"/>
                <a:sym typeface="Microsoft JhengHei"/>
              </a:rPr>
            </a:br>
            <a:r>
              <a:rPr lang="zh-TW" sz="3600">
                <a:solidFill>
                  <a:schemeClr val="dk1"/>
                </a:solidFill>
                <a:latin typeface="Microsoft JhengHei"/>
                <a:ea typeface="Microsoft JhengHei"/>
                <a:cs typeface="Microsoft JhengHei"/>
                <a:sym typeface="Microsoft JhengHei"/>
              </a:rPr>
              <a:t>  再興中學、奎山實中、靜心中學</a:t>
            </a:r>
            <a:endParaRPr sz="3600">
              <a:solidFill>
                <a:schemeClr val="dk1"/>
              </a:solidFill>
              <a:latin typeface="Microsoft JhengHei"/>
              <a:ea typeface="Microsoft JhengHei"/>
              <a:cs typeface="Microsoft JhengHei"/>
              <a:sym typeface="Microsoft JhengHei"/>
            </a:endParaRPr>
          </a:p>
          <a:p>
            <a:pPr marL="182880" marR="0" lvl="0" indent="0" algn="l" rtl="0">
              <a:lnSpc>
                <a:spcPct val="90000"/>
              </a:lnSpc>
              <a:spcBef>
                <a:spcPts val="1200"/>
              </a:spcBef>
              <a:spcAft>
                <a:spcPts val="0"/>
              </a:spcAft>
              <a:buClr>
                <a:schemeClr val="dk1"/>
              </a:buClr>
              <a:buSzPts val="3060"/>
              <a:buFont typeface="Noto Sans Symbols"/>
              <a:buNone/>
            </a:pPr>
            <a:endParaRPr sz="36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720"/>
              <a:buFont typeface="Noto Sans Symbols"/>
              <a:buChar char="●"/>
            </a:pPr>
            <a:r>
              <a:rPr lang="zh-TW" sz="3200">
                <a:solidFill>
                  <a:srgbClr val="0070C0"/>
                </a:solidFill>
                <a:latin typeface="Microsoft JhengHei"/>
                <a:ea typeface="Microsoft JhengHei"/>
                <a:cs typeface="Microsoft JhengHei"/>
                <a:sym typeface="Microsoft JhengHei"/>
              </a:rPr>
              <a:t>各校詳細招生資訊可詳見各校網站及招生簡章</a:t>
            </a:r>
            <a:endParaRPr sz="3200">
              <a:solidFill>
                <a:srgbClr val="0070C0"/>
              </a:solidFill>
              <a:latin typeface="Microsoft JhengHei"/>
              <a:ea typeface="Microsoft JhengHei"/>
              <a:cs typeface="Microsoft JhengHei"/>
              <a:sym typeface="Microsoft JhengHei"/>
            </a:endParaRPr>
          </a:p>
        </p:txBody>
      </p:sp>
      <p:pic>
        <p:nvPicPr>
          <p:cNvPr id="2135" name="Google Shape;2135;p169" descr="地球"/>
          <p:cNvPicPr preferRelativeResize="0"/>
          <p:nvPr/>
        </p:nvPicPr>
        <p:blipFill rotWithShape="1">
          <a:blip r:embed="rId3">
            <a:alphaModFix/>
          </a:blip>
          <a:srcRect/>
          <a:stretch/>
        </p:blipFill>
        <p:spPr>
          <a:xfrm>
            <a:off x="417094" y="5463693"/>
            <a:ext cx="914400" cy="91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a:spLocks noGrp="1"/>
          </p:cNvSpPr>
          <p:nvPr>
            <p:ph type="title"/>
          </p:nvPr>
        </p:nvSpPr>
        <p:spPr>
          <a:xfrm>
            <a:off x="1094900" y="289627"/>
            <a:ext cx="10058400" cy="9558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國中教育會考等級與標示</a:t>
            </a:r>
            <a:endParaRPr/>
          </a:p>
        </p:txBody>
      </p:sp>
      <p:grpSp>
        <p:nvGrpSpPr>
          <p:cNvPr id="245" name="Google Shape;245;p19"/>
          <p:cNvGrpSpPr/>
          <p:nvPr/>
        </p:nvGrpSpPr>
        <p:grpSpPr>
          <a:xfrm>
            <a:off x="1946066" y="1372996"/>
            <a:ext cx="8926526" cy="5305274"/>
            <a:chOff x="596816" y="1615198"/>
            <a:chExt cx="8367672" cy="4881475"/>
          </a:xfrm>
        </p:grpSpPr>
        <p:grpSp>
          <p:nvGrpSpPr>
            <p:cNvPr id="246" name="Google Shape;246;p19"/>
            <p:cNvGrpSpPr/>
            <p:nvPr/>
          </p:nvGrpSpPr>
          <p:grpSpPr>
            <a:xfrm>
              <a:off x="596816" y="1615198"/>
              <a:ext cx="7245910" cy="4881475"/>
              <a:chOff x="0" y="283657"/>
              <a:chExt cx="7245910" cy="4881475"/>
            </a:xfrm>
          </p:grpSpPr>
          <p:sp>
            <p:nvSpPr>
              <p:cNvPr id="247" name="Google Shape;247;p19"/>
              <p:cNvSpPr/>
              <p:nvPr/>
            </p:nvSpPr>
            <p:spPr>
              <a:xfrm>
                <a:off x="0" y="283657"/>
                <a:ext cx="7085133" cy="158692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txBox="1"/>
              <p:nvPr/>
            </p:nvSpPr>
            <p:spPr>
              <a:xfrm>
                <a:off x="46479" y="330136"/>
                <a:ext cx="6992175" cy="149396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0" i="0" u="none" strike="noStrike" cap="none">
                    <a:solidFill>
                      <a:schemeClr val="lt1"/>
                    </a:solidFill>
                    <a:latin typeface="Microsoft JhengHei"/>
                    <a:ea typeface="Microsoft JhengHei"/>
                    <a:cs typeface="Microsoft JhengHei"/>
                    <a:sym typeface="Microsoft JhengHei"/>
                  </a:rPr>
                  <a:t>難易適中</a:t>
                </a:r>
                <a:endParaRPr sz="2800" b="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0" i="0" u="none" strike="noStrike" cap="none">
                    <a:solidFill>
                      <a:schemeClr val="lt1"/>
                    </a:solidFill>
                    <a:latin typeface="Microsoft JhengHei"/>
                    <a:ea typeface="Microsoft JhengHei"/>
                    <a:cs typeface="Microsoft JhengHei"/>
                    <a:sym typeface="Microsoft JhengHei"/>
                  </a:rPr>
                  <a:t>每科平均通過率 50%~55%</a:t>
                </a:r>
                <a:endParaRPr sz="2800">
                  <a:solidFill>
                    <a:schemeClr val="lt1"/>
                  </a:solidFill>
                  <a:latin typeface="Microsoft JhengHei"/>
                  <a:ea typeface="Microsoft JhengHei"/>
                  <a:cs typeface="Microsoft JhengHei"/>
                  <a:sym typeface="Microsoft JhengHei"/>
                </a:endParaRPr>
              </a:p>
            </p:txBody>
          </p:sp>
          <p:sp>
            <p:nvSpPr>
              <p:cNvPr id="249" name="Google Shape;249;p19"/>
              <p:cNvSpPr/>
              <p:nvPr/>
            </p:nvSpPr>
            <p:spPr>
              <a:xfrm>
                <a:off x="0" y="1943968"/>
                <a:ext cx="4214154" cy="1656978"/>
              </a:xfrm>
              <a:prstGeom prst="roundRect">
                <a:avLst>
                  <a:gd name="adj" fmla="val 1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p:nvPr/>
            </p:nvSpPr>
            <p:spPr>
              <a:xfrm>
                <a:off x="48531" y="1992499"/>
                <a:ext cx="4117092" cy="1559916"/>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zh-TW" sz="3200" dirty="0">
                    <a:solidFill>
                      <a:schemeClr val="lt1"/>
                    </a:solidFill>
                    <a:latin typeface="Microsoft JhengHei"/>
                    <a:ea typeface="Microsoft JhengHei"/>
                    <a:cs typeface="Microsoft JhengHei"/>
                    <a:sym typeface="Microsoft JhengHei"/>
                  </a:rPr>
                  <a:t>國文、數學、英語、社會、自然</a:t>
                </a:r>
                <a:endParaRPr dirty="0"/>
              </a:p>
            </p:txBody>
          </p:sp>
          <p:sp>
            <p:nvSpPr>
              <p:cNvPr id="251" name="Google Shape;251;p19"/>
              <p:cNvSpPr/>
              <p:nvPr/>
            </p:nvSpPr>
            <p:spPr>
              <a:xfrm>
                <a:off x="0"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txBox="1"/>
              <p:nvPr/>
            </p:nvSpPr>
            <p:spPr>
              <a:xfrm>
                <a:off x="40372"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a:solidFill>
                      <a:schemeClr val="lt1"/>
                    </a:solidFill>
                    <a:latin typeface="Microsoft JhengHei"/>
                    <a:ea typeface="Microsoft JhengHei"/>
                    <a:cs typeface="Microsoft JhengHei"/>
                    <a:sym typeface="Microsoft JhengHei"/>
                  </a:rPr>
                  <a:t>A</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精熟</a:t>
                </a:r>
                <a:endParaRPr/>
              </a:p>
            </p:txBody>
          </p:sp>
          <p:sp>
            <p:nvSpPr>
              <p:cNvPr id="253" name="Google Shape;253;p19"/>
              <p:cNvSpPr/>
              <p:nvPr/>
            </p:nvSpPr>
            <p:spPr>
              <a:xfrm>
                <a:off x="1246959"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txBox="1"/>
              <p:nvPr/>
            </p:nvSpPr>
            <p:spPr>
              <a:xfrm>
                <a:off x="1287331"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0" i="0" u="none" strike="noStrike" cap="none">
                    <a:solidFill>
                      <a:schemeClr val="lt1"/>
                    </a:solidFill>
                    <a:latin typeface="Microsoft JhengHei"/>
                    <a:ea typeface="Microsoft JhengHei"/>
                    <a:cs typeface="Microsoft JhengHei"/>
                    <a:sym typeface="Microsoft JhengHei"/>
                  </a:rPr>
                  <a:t>B</a:t>
                </a:r>
                <a:br>
                  <a:rPr lang="zh-TW" sz="2100" b="0" i="0" u="none" strike="noStrike" cap="none">
                    <a:solidFill>
                      <a:schemeClr val="lt1"/>
                    </a:solidFill>
                    <a:latin typeface="Microsoft JhengHei"/>
                    <a:ea typeface="Microsoft JhengHei"/>
                    <a:cs typeface="Microsoft JhengHei"/>
                    <a:sym typeface="Microsoft JhengHei"/>
                  </a:rPr>
                </a:br>
                <a:r>
                  <a:rPr lang="zh-TW" sz="2100" b="0" i="0" u="none" strike="noStrike" cap="none">
                    <a:solidFill>
                      <a:schemeClr val="lt1"/>
                    </a:solidFill>
                    <a:latin typeface="Microsoft JhengHei"/>
                    <a:ea typeface="Microsoft JhengHei"/>
                    <a:cs typeface="Microsoft JhengHei"/>
                    <a:sym typeface="Microsoft JhengHei"/>
                  </a:rPr>
                  <a:t>基礎 </a:t>
                </a:r>
                <a:endParaRPr sz="2100">
                  <a:solidFill>
                    <a:schemeClr val="lt1"/>
                  </a:solidFill>
                  <a:latin typeface="Microsoft JhengHei"/>
                  <a:ea typeface="Microsoft JhengHei"/>
                  <a:cs typeface="Microsoft JhengHei"/>
                  <a:sym typeface="Microsoft JhengHei"/>
                </a:endParaRPr>
              </a:p>
            </p:txBody>
          </p:sp>
          <p:sp>
            <p:nvSpPr>
              <p:cNvPr id="255" name="Google Shape;255;p19"/>
              <p:cNvSpPr/>
              <p:nvPr/>
            </p:nvSpPr>
            <p:spPr>
              <a:xfrm>
                <a:off x="2627518"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txBox="1"/>
              <p:nvPr/>
            </p:nvSpPr>
            <p:spPr>
              <a:xfrm>
                <a:off x="2667890"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0" i="0" u="none" strike="noStrike" cap="none">
                    <a:solidFill>
                      <a:schemeClr val="lt1"/>
                    </a:solidFill>
                    <a:latin typeface="Microsoft JhengHei"/>
                    <a:ea typeface="Microsoft JhengHei"/>
                    <a:cs typeface="Microsoft JhengHei"/>
                    <a:sym typeface="Microsoft JhengHei"/>
                  </a:rPr>
                  <a:t>C</a:t>
                </a:r>
                <a:br>
                  <a:rPr lang="zh-TW" sz="2100" b="0" i="0" u="none" strike="noStrike" cap="none">
                    <a:solidFill>
                      <a:schemeClr val="lt1"/>
                    </a:solidFill>
                    <a:latin typeface="Microsoft JhengHei"/>
                    <a:ea typeface="Microsoft JhengHei"/>
                    <a:cs typeface="Microsoft JhengHei"/>
                    <a:sym typeface="Microsoft JhengHei"/>
                  </a:rPr>
                </a:br>
                <a:r>
                  <a:rPr lang="zh-TW" sz="2100" b="0" i="0" u="none" strike="noStrike" cap="none">
                    <a:solidFill>
                      <a:schemeClr val="lt1"/>
                    </a:solidFill>
                    <a:latin typeface="Microsoft JhengHei"/>
                    <a:ea typeface="Microsoft JhengHei"/>
                    <a:cs typeface="Microsoft JhengHei"/>
                    <a:sym typeface="Microsoft JhengHei"/>
                  </a:rPr>
                  <a:t>待加強</a:t>
                </a:r>
                <a:endParaRPr sz="2100">
                  <a:solidFill>
                    <a:schemeClr val="lt1"/>
                  </a:solidFill>
                  <a:latin typeface="Microsoft JhengHei"/>
                  <a:ea typeface="Microsoft JhengHei"/>
                  <a:cs typeface="Microsoft JhengHei"/>
                  <a:sym typeface="Microsoft JhengHei"/>
                </a:endParaRPr>
              </a:p>
            </p:txBody>
          </p:sp>
          <p:sp>
            <p:nvSpPr>
              <p:cNvPr id="257" name="Google Shape;257;p19"/>
              <p:cNvSpPr/>
              <p:nvPr/>
            </p:nvSpPr>
            <p:spPr>
              <a:xfrm>
                <a:off x="4081793" y="1946619"/>
                <a:ext cx="1378394" cy="1656978"/>
              </a:xfrm>
              <a:prstGeom prst="roundRect">
                <a:avLst>
                  <a:gd name="adj" fmla="val 1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txBox="1"/>
              <p:nvPr/>
            </p:nvSpPr>
            <p:spPr>
              <a:xfrm>
                <a:off x="4122165" y="1986991"/>
                <a:ext cx="1297650" cy="1576234"/>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zh-TW" sz="3200">
                    <a:solidFill>
                      <a:schemeClr val="lt1"/>
                    </a:solidFill>
                    <a:latin typeface="Microsoft JhengHei"/>
                    <a:ea typeface="Microsoft JhengHei"/>
                    <a:cs typeface="Microsoft JhengHei"/>
                    <a:sym typeface="Microsoft JhengHei"/>
                  </a:rPr>
                  <a:t>寫作</a:t>
                </a:r>
                <a:br>
                  <a:rPr lang="zh-TW" sz="3200">
                    <a:solidFill>
                      <a:schemeClr val="lt1"/>
                    </a:solidFill>
                    <a:latin typeface="Microsoft JhengHei"/>
                    <a:ea typeface="Microsoft JhengHei"/>
                    <a:cs typeface="Microsoft JhengHei"/>
                    <a:sym typeface="Microsoft JhengHei"/>
                  </a:rPr>
                </a:br>
                <a:r>
                  <a:rPr lang="zh-TW" sz="3200">
                    <a:solidFill>
                      <a:schemeClr val="lt1"/>
                    </a:solidFill>
                    <a:latin typeface="Microsoft JhengHei"/>
                    <a:ea typeface="Microsoft JhengHei"/>
                    <a:cs typeface="Microsoft JhengHei"/>
                    <a:sym typeface="Microsoft JhengHei"/>
                  </a:rPr>
                  <a:t>測驗</a:t>
                </a:r>
                <a:endParaRPr/>
              </a:p>
            </p:txBody>
          </p:sp>
          <p:sp>
            <p:nvSpPr>
              <p:cNvPr id="259" name="Google Shape;259;p19"/>
              <p:cNvSpPr/>
              <p:nvPr/>
            </p:nvSpPr>
            <p:spPr>
              <a:xfrm>
                <a:off x="4081793" y="3508154"/>
                <a:ext cx="1378394" cy="1656978"/>
              </a:xfrm>
              <a:prstGeom prst="roundRect">
                <a:avLst>
                  <a:gd name="adj" fmla="val 10000"/>
                </a:avLst>
              </a:prstGeom>
              <a:solidFill>
                <a:srgbClr val="3B88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txBox="1"/>
              <p:nvPr/>
            </p:nvSpPr>
            <p:spPr>
              <a:xfrm>
                <a:off x="4122165" y="3548526"/>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a:solidFill>
                      <a:schemeClr val="lt1"/>
                    </a:solidFill>
                    <a:latin typeface="Microsoft JhengHei"/>
                    <a:ea typeface="Microsoft JhengHei"/>
                    <a:cs typeface="Microsoft JhengHei"/>
                    <a:sym typeface="Microsoft JhengHei"/>
                  </a:rPr>
                  <a:t>1-6級分</a:t>
                </a:r>
                <a:endParaRPr/>
              </a:p>
            </p:txBody>
          </p:sp>
          <p:sp>
            <p:nvSpPr>
              <p:cNvPr id="261" name="Google Shape;261;p19"/>
              <p:cNvSpPr/>
              <p:nvPr/>
            </p:nvSpPr>
            <p:spPr>
              <a:xfrm>
                <a:off x="5867516" y="1719048"/>
                <a:ext cx="1378394" cy="1656978"/>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txBox="1"/>
              <p:nvPr/>
            </p:nvSpPr>
            <p:spPr>
              <a:xfrm>
                <a:off x="5907888" y="1759420"/>
                <a:ext cx="1297650" cy="157623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英語</a:t>
                </a:r>
                <a:endParaRPr sz="280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聽力</a:t>
                </a:r>
                <a:endParaRPr sz="2800">
                  <a:solidFill>
                    <a:schemeClr val="lt1"/>
                  </a:solidFill>
                  <a:latin typeface="Microsoft JhengHei"/>
                  <a:ea typeface="Microsoft JhengHei"/>
                  <a:cs typeface="Microsoft JhengHei"/>
                  <a:sym typeface="Microsoft JhengHei"/>
                </a:endParaRPr>
              </a:p>
            </p:txBody>
          </p:sp>
          <p:sp>
            <p:nvSpPr>
              <p:cNvPr id="263" name="Google Shape;263;p19"/>
              <p:cNvSpPr/>
              <p:nvPr/>
            </p:nvSpPr>
            <p:spPr>
              <a:xfrm>
                <a:off x="5867516" y="3506317"/>
                <a:ext cx="1378394" cy="1656978"/>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txBox="1"/>
              <p:nvPr/>
            </p:nvSpPr>
            <p:spPr>
              <a:xfrm>
                <a:off x="5907888" y="3546689"/>
                <a:ext cx="1297650" cy="157623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a:solidFill>
                      <a:schemeClr val="lt1"/>
                    </a:solidFill>
                    <a:latin typeface="Microsoft JhengHei"/>
                    <a:ea typeface="Microsoft JhengHei"/>
                    <a:cs typeface="Microsoft JhengHei"/>
                    <a:sym typeface="Microsoft JhengHei"/>
                  </a:rPr>
                  <a:t>基礎</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(含以上)/</a:t>
                </a:r>
                <a:br>
                  <a:rPr lang="zh-TW" sz="2100">
                    <a:solidFill>
                      <a:schemeClr val="lt1"/>
                    </a:solidFill>
                    <a:latin typeface="Microsoft JhengHei"/>
                    <a:ea typeface="Microsoft JhengHei"/>
                    <a:cs typeface="Microsoft JhengHei"/>
                    <a:sym typeface="Microsoft JhengHei"/>
                  </a:rPr>
                </a:br>
                <a:r>
                  <a:rPr lang="zh-TW" sz="2100">
                    <a:solidFill>
                      <a:schemeClr val="lt1"/>
                    </a:solidFill>
                    <a:latin typeface="Microsoft JhengHei"/>
                    <a:ea typeface="Microsoft JhengHei"/>
                    <a:cs typeface="Microsoft JhengHei"/>
                    <a:sym typeface="Microsoft JhengHei"/>
                  </a:rPr>
                  <a:t>待加強</a:t>
                </a:r>
                <a:endParaRPr/>
              </a:p>
            </p:txBody>
          </p:sp>
        </p:grpSp>
        <p:grpSp>
          <p:nvGrpSpPr>
            <p:cNvPr id="265" name="Google Shape;265;p19"/>
            <p:cNvGrpSpPr/>
            <p:nvPr/>
          </p:nvGrpSpPr>
          <p:grpSpPr>
            <a:xfrm>
              <a:off x="3014285" y="2132856"/>
              <a:ext cx="5950203" cy="4248473"/>
              <a:chOff x="3014285" y="2132856"/>
              <a:chExt cx="5950203" cy="4248473"/>
            </a:xfrm>
          </p:grpSpPr>
          <p:grpSp>
            <p:nvGrpSpPr>
              <p:cNvPr id="266" name="Google Shape;266;p19"/>
              <p:cNvGrpSpPr/>
              <p:nvPr/>
            </p:nvGrpSpPr>
            <p:grpSpPr>
              <a:xfrm>
                <a:off x="7537450" y="2939951"/>
                <a:ext cx="1241425" cy="1530894"/>
                <a:chOff x="5885459" y="1627880"/>
                <a:chExt cx="1383182" cy="1496767"/>
              </a:xfrm>
            </p:grpSpPr>
            <p:sp>
              <p:nvSpPr>
                <p:cNvPr id="267" name="Google Shape;267;p19"/>
                <p:cNvSpPr/>
                <p:nvPr/>
              </p:nvSpPr>
              <p:spPr>
                <a:xfrm>
                  <a:off x="5885459" y="1627880"/>
                  <a:ext cx="1383182" cy="1496767"/>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5925604" y="1668686"/>
                  <a:ext cx="1302892" cy="1415156"/>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zh-TW" sz="3200">
                      <a:solidFill>
                        <a:srgbClr val="FFFFFF"/>
                      </a:solidFill>
                      <a:latin typeface="Microsoft JhengHei"/>
                      <a:ea typeface="Microsoft JhengHei"/>
                      <a:cs typeface="Microsoft JhengHei"/>
                      <a:sym typeface="Microsoft JhengHei"/>
                    </a:rPr>
                    <a:t>英語閱讀</a:t>
                  </a:r>
                  <a:endParaRPr/>
                </a:p>
              </p:txBody>
            </p:sp>
          </p:grpSp>
          <p:grpSp>
            <p:nvGrpSpPr>
              <p:cNvPr id="269" name="Google Shape;269;p19"/>
              <p:cNvGrpSpPr/>
              <p:nvPr/>
            </p:nvGrpSpPr>
            <p:grpSpPr>
              <a:xfrm>
                <a:off x="7537450" y="4572000"/>
                <a:ext cx="1290638" cy="1503363"/>
                <a:chOff x="5497481" y="3248588"/>
                <a:chExt cx="1290441" cy="1503729"/>
              </a:xfrm>
            </p:grpSpPr>
            <p:sp>
              <p:nvSpPr>
                <p:cNvPr id="270" name="Google Shape;270;p19"/>
                <p:cNvSpPr/>
                <p:nvPr/>
              </p:nvSpPr>
              <p:spPr>
                <a:xfrm>
                  <a:off x="5497481" y="3248588"/>
                  <a:ext cx="1290441" cy="1503729"/>
                </a:xfrm>
                <a:prstGeom prst="roundRect">
                  <a:avLst>
                    <a:gd name="adj" fmla="val 10000"/>
                  </a:avLst>
                </a:prstGeom>
                <a:solidFill>
                  <a:srgbClr val="00B05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535575" y="3286697"/>
                  <a:ext cx="1214253" cy="142751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a:solidFill>
                        <a:srgbClr val="FFFFFF"/>
                      </a:solidFill>
                      <a:latin typeface="Microsoft JhengHei"/>
                      <a:ea typeface="Microsoft JhengHei"/>
                      <a:cs typeface="Microsoft JhengHei"/>
                      <a:sym typeface="Microsoft JhengHei"/>
                    </a:rPr>
                    <a:t>精熟</a:t>
                  </a:r>
                  <a:br>
                    <a:rPr lang="zh-TW" sz="2300">
                      <a:solidFill>
                        <a:srgbClr val="FFFFFF"/>
                      </a:solidFill>
                      <a:latin typeface="Microsoft JhengHei"/>
                      <a:ea typeface="Microsoft JhengHei"/>
                      <a:cs typeface="Microsoft JhengHei"/>
                      <a:sym typeface="Microsoft JhengHei"/>
                    </a:rPr>
                  </a:br>
                  <a:r>
                    <a:rPr lang="zh-TW" sz="2300">
                      <a:solidFill>
                        <a:srgbClr val="FFFFFF"/>
                      </a:solidFill>
                      <a:latin typeface="Microsoft JhengHei"/>
                      <a:ea typeface="Microsoft JhengHei"/>
                      <a:cs typeface="Microsoft JhengHei"/>
                      <a:sym typeface="Microsoft JhengHei"/>
                    </a:rPr>
                    <a:t>基礎</a:t>
                  </a:r>
                  <a:br>
                    <a:rPr lang="zh-TW" sz="2300">
                      <a:solidFill>
                        <a:srgbClr val="FFFFFF"/>
                      </a:solidFill>
                      <a:latin typeface="Microsoft JhengHei"/>
                      <a:ea typeface="Microsoft JhengHei"/>
                      <a:cs typeface="Microsoft JhengHei"/>
                      <a:sym typeface="Microsoft JhengHei"/>
                    </a:rPr>
                  </a:br>
                  <a:r>
                    <a:rPr lang="zh-TW" sz="2300">
                      <a:solidFill>
                        <a:srgbClr val="FFFFFF"/>
                      </a:solidFill>
                      <a:latin typeface="Microsoft JhengHei"/>
                      <a:ea typeface="Microsoft JhengHei"/>
                      <a:cs typeface="Microsoft JhengHei"/>
                      <a:sym typeface="Microsoft JhengHei"/>
                    </a:rPr>
                    <a:t>待加強</a:t>
                  </a:r>
                  <a:endParaRPr/>
                </a:p>
              </p:txBody>
            </p:sp>
          </p:grpSp>
          <p:sp>
            <p:nvSpPr>
              <p:cNvPr id="272" name="Google Shape;272;p19"/>
              <p:cNvSpPr/>
              <p:nvPr/>
            </p:nvSpPr>
            <p:spPr>
              <a:xfrm>
                <a:off x="5940152" y="2780929"/>
                <a:ext cx="3024336" cy="3600400"/>
              </a:xfrm>
              <a:prstGeom prst="roundRect">
                <a:avLst>
                  <a:gd name="adj" fmla="val 16667"/>
                </a:avLst>
              </a:prstGeom>
              <a:noFill/>
              <a:ln w="444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73" name="Google Shape;273;p19"/>
              <p:cNvSpPr/>
              <p:nvPr/>
            </p:nvSpPr>
            <p:spPr>
              <a:xfrm>
                <a:off x="3203848" y="2132856"/>
                <a:ext cx="4536504" cy="920839"/>
              </a:xfrm>
              <a:prstGeom prst="curvedDownArrow">
                <a:avLst>
                  <a:gd name="adj1" fmla="val 25000"/>
                  <a:gd name="adj2" fmla="val 50000"/>
                  <a:gd name="adj3" fmla="val 25000"/>
                </a:avLst>
              </a:prstGeom>
              <a:solidFill>
                <a:srgbClr val="FFFF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4" name="Google Shape;274;p19"/>
              <p:cNvSpPr/>
              <p:nvPr/>
            </p:nvSpPr>
            <p:spPr>
              <a:xfrm>
                <a:off x="3014285" y="3633821"/>
                <a:ext cx="936104" cy="448701"/>
              </a:xfrm>
              <a:prstGeom prst="roundRect">
                <a:avLst>
                  <a:gd name="adj" fmla="val 0"/>
                </a:avLst>
              </a:prstGeom>
              <a:noFill/>
              <a:ln w="444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Trebuchet MS"/>
                  <a:ea typeface="Trebuchet MS"/>
                  <a:cs typeface="Trebuchet MS"/>
                  <a:sym typeface="Trebuchet MS"/>
                </a:endParaRPr>
              </a:p>
            </p:txBody>
          </p:sp>
        </p:grpSp>
      </p:gr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70"/>
          <p:cNvSpPr txBox="1">
            <a:spLocks noGrp="1"/>
          </p:cNvSpPr>
          <p:nvPr>
            <p:ph type="title"/>
          </p:nvPr>
        </p:nvSpPr>
        <p:spPr>
          <a:xfrm>
            <a:off x="1158625" y="209424"/>
            <a:ext cx="10058400" cy="11247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技術型及單科型學校單獨招生</a:t>
            </a:r>
            <a:endParaRPr/>
          </a:p>
        </p:txBody>
      </p:sp>
      <p:sp>
        <p:nvSpPr>
          <p:cNvPr id="2142" name="Google Shape;2142;p170"/>
          <p:cNvSpPr txBox="1"/>
          <p:nvPr/>
        </p:nvSpPr>
        <p:spPr>
          <a:xfrm>
            <a:off x="1454466" y="1596556"/>
            <a:ext cx="10411558" cy="4540352"/>
          </a:xfrm>
          <a:prstGeom prst="rect">
            <a:avLst/>
          </a:prstGeom>
          <a:noFill/>
          <a:ln>
            <a:noFill/>
          </a:ln>
        </p:spPr>
        <p:txBody>
          <a:bodyPr spcFirstLastPara="1" wrap="square" lIns="91425" tIns="45700" rIns="91425" bIns="45700" anchor="t" anchorCtr="0">
            <a:normAutofit/>
          </a:bodyPr>
          <a:lstStyle/>
          <a:p>
            <a:pPr marL="182880" marR="0" lvl="0" indent="-194310" algn="l" rtl="0">
              <a:lnSpc>
                <a:spcPct val="90000"/>
              </a:lnSpc>
              <a:spcBef>
                <a:spcPts val="0"/>
              </a:spcBef>
              <a:spcAft>
                <a:spcPts val="0"/>
              </a:spcAft>
              <a:buClr>
                <a:schemeClr val="dk1"/>
              </a:buClr>
              <a:buSzPts val="3060"/>
              <a:buFont typeface="Noto Sans Symbols"/>
              <a:buChar char="●"/>
            </a:pPr>
            <a:r>
              <a:rPr lang="zh-TW" sz="3600">
                <a:solidFill>
                  <a:schemeClr val="dk1"/>
                </a:solidFill>
                <a:latin typeface="Microsoft JhengHei"/>
                <a:ea typeface="Microsoft JhengHei"/>
                <a:cs typeface="Microsoft JhengHei"/>
                <a:sym typeface="Microsoft JhengHei"/>
              </a:rPr>
              <a:t>臺北市113學年度申辦學校(總計6校)</a:t>
            </a:r>
            <a:br>
              <a:rPr lang="zh-TW" sz="3600">
                <a:solidFill>
                  <a:schemeClr val="dk1"/>
                </a:solidFill>
                <a:latin typeface="Microsoft JhengHei"/>
                <a:ea typeface="Microsoft JhengHei"/>
                <a:cs typeface="Microsoft JhengHei"/>
                <a:sym typeface="Microsoft JhengHei"/>
              </a:rPr>
            </a:br>
            <a:r>
              <a:rPr lang="zh-TW" sz="3600">
                <a:solidFill>
                  <a:schemeClr val="dk1"/>
                </a:solidFill>
                <a:latin typeface="Microsoft JhengHei"/>
                <a:ea typeface="Microsoft JhengHei"/>
                <a:cs typeface="Microsoft JhengHei"/>
                <a:sym typeface="Microsoft JhengHei"/>
              </a:rPr>
              <a:t>  華岡藝校、開平餐飲學校、開南高中</a:t>
            </a:r>
            <a:br>
              <a:rPr lang="zh-TW" sz="3600">
                <a:solidFill>
                  <a:schemeClr val="dk1"/>
                </a:solidFill>
                <a:latin typeface="Microsoft JhengHei"/>
                <a:ea typeface="Microsoft JhengHei"/>
                <a:cs typeface="Microsoft JhengHei"/>
                <a:sym typeface="Microsoft JhengHei"/>
              </a:rPr>
            </a:br>
            <a:r>
              <a:rPr lang="zh-TW" sz="3600">
                <a:solidFill>
                  <a:schemeClr val="dk1"/>
                </a:solidFill>
                <a:latin typeface="Microsoft JhengHei"/>
                <a:ea typeface="Microsoft JhengHei"/>
                <a:cs typeface="Microsoft JhengHei"/>
                <a:sym typeface="Microsoft JhengHei"/>
              </a:rPr>
              <a:t>  喬治工商、士林高商進修部、 大安高工進修部</a:t>
            </a:r>
            <a:endParaRPr sz="3600">
              <a:solidFill>
                <a:schemeClr val="dk1"/>
              </a:solidFill>
              <a:latin typeface="Microsoft JhengHei"/>
              <a:ea typeface="Microsoft JhengHei"/>
              <a:cs typeface="Microsoft JhengHei"/>
              <a:sym typeface="Microsoft JhengHei"/>
            </a:endParaRPr>
          </a:p>
          <a:p>
            <a:pPr marL="182880" marR="0" lvl="0" indent="0" algn="l" rtl="0">
              <a:lnSpc>
                <a:spcPct val="90000"/>
              </a:lnSpc>
              <a:spcBef>
                <a:spcPts val="1200"/>
              </a:spcBef>
              <a:spcAft>
                <a:spcPts val="0"/>
              </a:spcAft>
              <a:buClr>
                <a:schemeClr val="dk1"/>
              </a:buClr>
              <a:buSzPts val="2975"/>
              <a:buFont typeface="Noto Sans Symbols"/>
              <a:buNone/>
            </a:pPr>
            <a:endParaRPr sz="35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720"/>
              <a:buFont typeface="Noto Sans Symbols"/>
              <a:buChar char="●"/>
            </a:pPr>
            <a:r>
              <a:rPr lang="zh-TW" sz="3200">
                <a:solidFill>
                  <a:srgbClr val="0070C0"/>
                </a:solidFill>
                <a:latin typeface="Microsoft JhengHei"/>
                <a:ea typeface="Microsoft JhengHei"/>
                <a:cs typeface="Microsoft JhengHei"/>
                <a:sym typeface="Microsoft JhengHei"/>
              </a:rPr>
              <a:t>各校詳細招生資訊可詳見各校網站及招生簡章</a:t>
            </a:r>
            <a:endParaRPr sz="3200">
              <a:solidFill>
                <a:srgbClr val="0070C0"/>
              </a:solidFill>
              <a:latin typeface="Microsoft JhengHei"/>
              <a:ea typeface="Microsoft JhengHei"/>
              <a:cs typeface="Microsoft JhengHei"/>
              <a:sym typeface="Microsoft JhengHei"/>
            </a:endParaRPr>
          </a:p>
          <a:p>
            <a:pPr marL="0" marR="0" lvl="0" indent="0" algn="l" rtl="0">
              <a:lnSpc>
                <a:spcPct val="90000"/>
              </a:lnSpc>
              <a:spcBef>
                <a:spcPts val="1200"/>
              </a:spcBef>
              <a:spcAft>
                <a:spcPts val="0"/>
              </a:spcAft>
              <a:buClr>
                <a:srgbClr val="1482AB"/>
              </a:buClr>
              <a:buSzPts val="1700"/>
              <a:buFont typeface="Noto Sans Symbols"/>
              <a:buNone/>
            </a:pPr>
            <a:endParaRPr sz="2000">
              <a:solidFill>
                <a:schemeClr val="dk1"/>
              </a:solidFill>
              <a:latin typeface="Microsoft JhengHei"/>
              <a:ea typeface="Microsoft JhengHei"/>
              <a:cs typeface="Microsoft JhengHei"/>
              <a:sym typeface="Microsoft JhengHei"/>
            </a:endParaRPr>
          </a:p>
        </p:txBody>
      </p:sp>
      <p:pic>
        <p:nvPicPr>
          <p:cNvPr id="2143" name="Google Shape;2143;p170" descr="證書卷"/>
          <p:cNvPicPr preferRelativeResize="0"/>
          <p:nvPr/>
        </p:nvPicPr>
        <p:blipFill rotWithShape="1">
          <a:blip r:embed="rId3">
            <a:alphaModFix/>
          </a:blip>
          <a:srcRect/>
          <a:stretch/>
        </p:blipFill>
        <p:spPr>
          <a:xfrm>
            <a:off x="540066" y="5484928"/>
            <a:ext cx="914400" cy="9144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p171"/>
          <p:cNvSpPr txBox="1">
            <a:spLocks noGrp="1"/>
          </p:cNvSpPr>
          <p:nvPr>
            <p:ph type="title"/>
          </p:nvPr>
        </p:nvSpPr>
        <p:spPr>
          <a:xfrm>
            <a:off x="1069848" y="484632"/>
            <a:ext cx="10058400" cy="10027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特殊身分學生入學</a:t>
            </a:r>
            <a:endParaRPr/>
          </a:p>
        </p:txBody>
      </p:sp>
      <p:sp>
        <p:nvSpPr>
          <p:cNvPr id="2150" name="Google Shape;2150;p171"/>
          <p:cNvSpPr txBox="1"/>
          <p:nvPr/>
        </p:nvSpPr>
        <p:spPr>
          <a:xfrm>
            <a:off x="1292024" y="1487424"/>
            <a:ext cx="10217224" cy="4602440"/>
          </a:xfrm>
          <a:prstGeom prst="rect">
            <a:avLst/>
          </a:prstGeom>
          <a:noFill/>
          <a:ln>
            <a:noFill/>
          </a:ln>
        </p:spPr>
        <p:txBody>
          <a:bodyPr spcFirstLastPara="1" wrap="square" lIns="91425" tIns="45700" rIns="91425" bIns="45700" anchor="t" anchorCtr="0">
            <a:no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b="1">
                <a:solidFill>
                  <a:srgbClr val="0070C0"/>
                </a:solidFill>
                <a:latin typeface="Microsoft JhengHei"/>
                <a:ea typeface="Microsoft JhengHei"/>
                <a:cs typeface="Microsoft JhengHei"/>
                <a:sym typeface="Microsoft JhengHei"/>
              </a:rPr>
              <a:t>適用對象</a:t>
            </a:r>
            <a:r>
              <a:rPr lang="zh-TW" sz="2800">
                <a:solidFill>
                  <a:schemeClr val="dk1"/>
                </a:solidFill>
                <a:latin typeface="Microsoft JhengHei"/>
                <a:ea typeface="Microsoft JhengHei"/>
                <a:cs typeface="Microsoft JhengHei"/>
                <a:sym typeface="Microsoft JhengHei"/>
              </a:rPr>
              <a:t>：</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原住民生、身心障礙生、蒙藏生、政府派赴國外工作子女、境外優秀科學技術人才子女、僑生、退伍軍人及運動成績優良學生等。</a:t>
            </a:r>
            <a:endParaRPr sz="28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720"/>
              <a:buFont typeface="Noto Sans Symbols"/>
              <a:buChar char="●"/>
            </a:pPr>
            <a:r>
              <a:rPr lang="zh-TW" sz="3200" b="1">
                <a:solidFill>
                  <a:srgbClr val="0070C0"/>
                </a:solidFill>
                <a:latin typeface="Microsoft JhengHei"/>
                <a:ea typeface="Microsoft JhengHei"/>
                <a:cs typeface="Microsoft JhengHei"/>
                <a:sym typeface="Microsoft JhengHei"/>
              </a:rPr>
              <a:t>免試入學</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901700" marR="0" lvl="0" indent="-514350" algn="l" rtl="0">
              <a:lnSpc>
                <a:spcPct val="90000"/>
              </a:lnSpc>
              <a:spcBef>
                <a:spcPts val="1200"/>
              </a:spcBef>
              <a:spcAft>
                <a:spcPts val="0"/>
              </a:spcAft>
              <a:buClr>
                <a:schemeClr val="dk1"/>
              </a:buClr>
              <a:buSzPts val="2380"/>
              <a:buFont typeface="Georgia"/>
              <a:buAutoNum type="arabicPeriod"/>
            </a:pPr>
            <a:r>
              <a:rPr lang="zh-TW" sz="2800">
                <a:solidFill>
                  <a:schemeClr val="dk1"/>
                </a:solidFill>
                <a:latin typeface="Microsoft JhengHei"/>
                <a:ea typeface="Microsoft JhengHei"/>
                <a:cs typeface="Microsoft JhengHei"/>
                <a:sym typeface="Microsoft JhengHei"/>
              </a:rPr>
              <a:t>報名人數未超過招生名額時，全額錄取。</a:t>
            </a:r>
            <a:endParaRPr sz="2800">
              <a:solidFill>
                <a:schemeClr val="dk1"/>
              </a:solidFill>
              <a:latin typeface="Microsoft JhengHei"/>
              <a:ea typeface="Microsoft JhengHei"/>
              <a:cs typeface="Microsoft JhengHei"/>
              <a:sym typeface="Microsoft JhengHei"/>
            </a:endParaRPr>
          </a:p>
          <a:p>
            <a:pPr marL="901700" marR="0" lvl="0" indent="-514350" algn="l" rtl="0">
              <a:lnSpc>
                <a:spcPct val="90000"/>
              </a:lnSpc>
              <a:spcBef>
                <a:spcPts val="1200"/>
              </a:spcBef>
              <a:spcAft>
                <a:spcPts val="0"/>
              </a:spcAft>
              <a:buClr>
                <a:schemeClr val="dk1"/>
              </a:buClr>
              <a:buSzPts val="2380"/>
              <a:buFont typeface="Georgia"/>
              <a:buAutoNum type="arabicPeriod"/>
            </a:pPr>
            <a:r>
              <a:rPr lang="zh-TW" sz="2800">
                <a:solidFill>
                  <a:schemeClr val="dk1"/>
                </a:solidFill>
                <a:latin typeface="Microsoft JhengHei"/>
                <a:ea typeface="Microsoft JhengHei"/>
                <a:cs typeface="Microsoft JhengHei"/>
                <a:sym typeface="Microsoft JhengHei"/>
              </a:rPr>
              <a:t>報名人數超過招生名額時，</a:t>
            </a:r>
            <a:r>
              <a:rPr lang="zh-TW" sz="2800" b="1">
                <a:solidFill>
                  <a:srgbClr val="FF0000"/>
                </a:solidFill>
                <a:latin typeface="Microsoft JhengHei"/>
                <a:ea typeface="Microsoft JhengHei"/>
                <a:cs typeface="Microsoft JhengHei"/>
                <a:sym typeface="Microsoft JhengHei"/>
              </a:rPr>
              <a:t>先以原始分數與一般生進行比序</a:t>
            </a:r>
            <a:r>
              <a:rPr lang="zh-TW" sz="2800">
                <a:solidFill>
                  <a:schemeClr val="dk1"/>
                </a:solidFill>
                <a:latin typeface="Microsoft JhengHei"/>
                <a:ea typeface="Microsoft JhengHei"/>
                <a:cs typeface="Microsoft JhengHei"/>
                <a:sym typeface="Microsoft JhengHei"/>
              </a:rPr>
              <a:t>。如仍未錄取，則依相關規定加分後之分數再以</a:t>
            </a:r>
            <a:r>
              <a:rPr lang="zh-TW" sz="2800">
                <a:solidFill>
                  <a:srgbClr val="FF0000"/>
                </a:solidFill>
                <a:latin typeface="Microsoft JhengHei"/>
                <a:ea typeface="Microsoft JhengHei"/>
                <a:cs typeface="Microsoft JhengHei"/>
                <a:sym typeface="Microsoft JhengHei"/>
              </a:rPr>
              <a:t>外加名額2％</a:t>
            </a:r>
            <a:r>
              <a:rPr lang="zh-TW" sz="2800">
                <a:solidFill>
                  <a:schemeClr val="dk1"/>
                </a:solidFill>
                <a:latin typeface="Microsoft JhengHei"/>
                <a:ea typeface="Microsoft JhengHei"/>
                <a:cs typeface="Microsoft JhengHei"/>
                <a:sym typeface="Microsoft JhengHei"/>
              </a:rPr>
              <a:t>與</a:t>
            </a:r>
            <a:r>
              <a:rPr lang="zh-TW" sz="2800">
                <a:solidFill>
                  <a:srgbClr val="FF0000"/>
                </a:solidFill>
                <a:latin typeface="Microsoft JhengHei"/>
                <a:ea typeface="Microsoft JhengHei"/>
                <a:cs typeface="Microsoft JhengHei"/>
                <a:sym typeface="Microsoft JhengHei"/>
              </a:rPr>
              <a:t>同類特殊生</a:t>
            </a:r>
            <a:r>
              <a:rPr lang="zh-TW" sz="2800">
                <a:solidFill>
                  <a:schemeClr val="dk1"/>
                </a:solidFill>
                <a:latin typeface="Microsoft JhengHei"/>
                <a:ea typeface="Microsoft JhengHei"/>
                <a:cs typeface="Microsoft JhengHei"/>
                <a:sym typeface="Microsoft JhengHei"/>
              </a:rPr>
              <a:t>進行比序不占一般生名額。</a:t>
            </a:r>
            <a:endParaRPr sz="28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380"/>
              <a:buFont typeface="Noto Sans Symbols"/>
              <a:buChar char="●"/>
            </a:pPr>
            <a:r>
              <a:rPr lang="zh-TW" sz="2800" b="1">
                <a:solidFill>
                  <a:srgbClr val="FF0000"/>
                </a:solidFill>
                <a:latin typeface="Microsoft JhengHei"/>
                <a:ea typeface="Microsoft JhengHei"/>
                <a:cs typeface="Microsoft JhengHei"/>
                <a:sym typeface="Microsoft JhengHei"/>
              </a:rPr>
              <a:t>詳細規定請參照相關法規。</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172"/>
          <p:cNvSpPr txBox="1">
            <a:spLocks noGrp="1"/>
          </p:cNvSpPr>
          <p:nvPr>
            <p:ph type="title"/>
          </p:nvPr>
        </p:nvSpPr>
        <p:spPr>
          <a:xfrm>
            <a:off x="1136904" y="276925"/>
            <a:ext cx="10058400" cy="11983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特殊身分學生入學</a:t>
            </a:r>
            <a:endParaRPr/>
          </a:p>
        </p:txBody>
      </p:sp>
      <p:sp>
        <p:nvSpPr>
          <p:cNvPr id="2157" name="Google Shape;2157;p172"/>
          <p:cNvSpPr txBox="1"/>
          <p:nvPr/>
        </p:nvSpPr>
        <p:spPr>
          <a:xfrm>
            <a:off x="1591056" y="1929385"/>
            <a:ext cx="9150096" cy="3340968"/>
          </a:xfrm>
          <a:prstGeom prst="rect">
            <a:avLst/>
          </a:prstGeom>
          <a:noFill/>
          <a:ln>
            <a:noFill/>
          </a:ln>
        </p:spPr>
        <p:txBody>
          <a:bodyPr spcFirstLastPara="1" wrap="square" lIns="91425" tIns="45700" rIns="91425" bIns="45700" anchor="t" anchorCtr="0">
            <a:noAutofit/>
          </a:bodyPr>
          <a:lstStyle/>
          <a:p>
            <a:pPr marL="352425" marR="0" lvl="0" indent="-352425" algn="l" rtl="0">
              <a:lnSpc>
                <a:spcPct val="90000"/>
              </a:lnSpc>
              <a:spcBef>
                <a:spcPts val="0"/>
              </a:spcBef>
              <a:spcAft>
                <a:spcPts val="0"/>
              </a:spcAft>
              <a:buClr>
                <a:schemeClr val="dk1"/>
              </a:buClr>
              <a:buSzPts val="2720"/>
              <a:buFont typeface="Noto Sans Symbols"/>
              <a:buChar char="●"/>
            </a:pPr>
            <a:r>
              <a:rPr lang="zh-TW" sz="3200" b="1">
                <a:solidFill>
                  <a:srgbClr val="0070C0"/>
                </a:solidFill>
                <a:latin typeface="Georgia"/>
                <a:ea typeface="Georgia"/>
                <a:cs typeface="Georgia"/>
                <a:sym typeface="Georgia"/>
              </a:rPr>
              <a:t>特色招生入學</a:t>
            </a:r>
            <a:r>
              <a:rPr lang="zh-TW" sz="3200">
                <a:solidFill>
                  <a:schemeClr val="dk1"/>
                </a:solidFill>
                <a:latin typeface="Georgia"/>
                <a:ea typeface="Georgia"/>
                <a:cs typeface="Georgia"/>
                <a:sym typeface="Georgia"/>
              </a:rPr>
              <a:t>：</a:t>
            </a:r>
            <a:br>
              <a:rPr lang="zh-TW" sz="3200">
                <a:solidFill>
                  <a:schemeClr val="dk1"/>
                </a:solidFill>
                <a:latin typeface="Georgia"/>
                <a:ea typeface="Georgia"/>
                <a:cs typeface="Georgia"/>
                <a:sym typeface="Georgia"/>
              </a:rPr>
            </a:br>
            <a:r>
              <a:rPr lang="zh-TW" sz="3200">
                <a:solidFill>
                  <a:schemeClr val="dk1"/>
                </a:solidFill>
                <a:latin typeface="Georgia"/>
                <a:ea typeface="Georgia"/>
                <a:cs typeface="Georgia"/>
                <a:sym typeface="Georgia"/>
              </a:rPr>
              <a:t>依其入學的加分優待方式辦理，外加名額以招生名額2％計算。</a:t>
            </a:r>
            <a:endParaRPr sz="3200">
              <a:solidFill>
                <a:schemeClr val="dk1"/>
              </a:solidFill>
              <a:latin typeface="Georgia"/>
              <a:ea typeface="Georgia"/>
              <a:cs typeface="Georgia"/>
              <a:sym typeface="Georgia"/>
            </a:endParaRPr>
          </a:p>
          <a:p>
            <a:pPr marL="352425" marR="0" lvl="0" indent="-179705" algn="l" rtl="0">
              <a:lnSpc>
                <a:spcPct val="90000"/>
              </a:lnSpc>
              <a:spcBef>
                <a:spcPts val="1200"/>
              </a:spcBef>
              <a:spcAft>
                <a:spcPts val="0"/>
              </a:spcAft>
              <a:buClr>
                <a:schemeClr val="dk1"/>
              </a:buClr>
              <a:buSzPts val="2720"/>
              <a:buFont typeface="Noto Sans Symbols"/>
              <a:buNone/>
            </a:pPr>
            <a:endParaRPr sz="3200">
              <a:solidFill>
                <a:schemeClr val="dk1"/>
              </a:solidFill>
              <a:latin typeface="Georgia"/>
              <a:ea typeface="Georgia"/>
              <a:cs typeface="Georgia"/>
              <a:sym typeface="Georgia"/>
            </a:endParaRPr>
          </a:p>
          <a:p>
            <a:pPr marL="352425" marR="0" lvl="0" indent="-352425" algn="l" rtl="0">
              <a:lnSpc>
                <a:spcPct val="90000"/>
              </a:lnSpc>
              <a:spcBef>
                <a:spcPts val="1200"/>
              </a:spcBef>
              <a:spcAft>
                <a:spcPts val="0"/>
              </a:spcAft>
              <a:buClr>
                <a:schemeClr val="dk1"/>
              </a:buClr>
              <a:buSzPts val="2720"/>
              <a:buFont typeface="Noto Sans Symbols"/>
              <a:buChar char="●"/>
            </a:pPr>
            <a:r>
              <a:rPr lang="zh-TW" sz="3200">
                <a:solidFill>
                  <a:schemeClr val="dk1"/>
                </a:solidFill>
                <a:latin typeface="Georgia"/>
                <a:ea typeface="Georgia"/>
                <a:cs typeface="Georgia"/>
                <a:sym typeface="Georgia"/>
              </a:rPr>
              <a:t>除免試入學外，特殊生於加分後，</a:t>
            </a:r>
            <a:r>
              <a:rPr lang="zh-TW" sz="3200">
                <a:solidFill>
                  <a:srgbClr val="FF0000"/>
                </a:solidFill>
                <a:latin typeface="Georgia"/>
                <a:ea typeface="Georgia"/>
                <a:cs typeface="Georgia"/>
                <a:sym typeface="Georgia"/>
              </a:rPr>
              <a:t>須達一般生之最低錄取標準</a:t>
            </a:r>
            <a:r>
              <a:rPr lang="zh-TW" sz="3200">
                <a:solidFill>
                  <a:schemeClr val="dk1"/>
                </a:solidFill>
                <a:latin typeface="Georgia"/>
                <a:ea typeface="Georgia"/>
                <a:cs typeface="Georgia"/>
                <a:sym typeface="Georgia"/>
              </a:rPr>
              <a:t>，方得錄取。</a:t>
            </a:r>
            <a:endParaRPr/>
          </a:p>
        </p:txBody>
      </p:sp>
      <p:pic>
        <p:nvPicPr>
          <p:cNvPr id="2158" name="Google Shape;2158;p172" descr="黑板"/>
          <p:cNvPicPr preferRelativeResize="0"/>
          <p:nvPr/>
        </p:nvPicPr>
        <p:blipFill rotWithShape="1">
          <a:blip r:embed="rId3">
            <a:alphaModFix/>
          </a:blip>
          <a:srcRect/>
          <a:stretch/>
        </p:blipFill>
        <p:spPr>
          <a:xfrm>
            <a:off x="544469" y="5270353"/>
            <a:ext cx="914400" cy="9144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173"/>
          <p:cNvSpPr txBox="1">
            <a:spLocks noGrp="1"/>
          </p:cNvSpPr>
          <p:nvPr>
            <p:ph type="title"/>
          </p:nvPr>
        </p:nvSpPr>
        <p:spPr>
          <a:xfrm>
            <a:off x="1063624" y="118429"/>
            <a:ext cx="10058400" cy="8949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特殊身分學生入學</a:t>
            </a:r>
            <a:endParaRPr/>
          </a:p>
        </p:txBody>
      </p:sp>
      <p:sp>
        <p:nvSpPr>
          <p:cNvPr id="2165" name="Google Shape;2165;p173"/>
          <p:cNvSpPr txBox="1"/>
          <p:nvPr/>
        </p:nvSpPr>
        <p:spPr>
          <a:xfrm>
            <a:off x="714663" y="3429000"/>
            <a:ext cx="22311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國中畢業生</a:t>
            </a:r>
            <a:endParaRPr/>
          </a:p>
        </p:txBody>
      </p:sp>
      <p:sp>
        <p:nvSpPr>
          <p:cNvPr id="2166" name="Google Shape;2166;p173"/>
          <p:cNvSpPr txBox="1"/>
          <p:nvPr/>
        </p:nvSpPr>
        <p:spPr>
          <a:xfrm>
            <a:off x="6092824" y="1251234"/>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臺北市十二年就學安置高級中等學校</a:t>
            </a:r>
            <a:endParaRPr/>
          </a:p>
        </p:txBody>
      </p:sp>
      <p:sp>
        <p:nvSpPr>
          <p:cNvPr id="2167" name="Google Shape;2167;p173"/>
          <p:cNvSpPr txBox="1"/>
          <p:nvPr/>
        </p:nvSpPr>
        <p:spPr>
          <a:xfrm>
            <a:off x="6108192" y="1991036"/>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臺北市服務群科安置</a:t>
            </a:r>
            <a:endParaRPr/>
          </a:p>
        </p:txBody>
      </p:sp>
      <p:sp>
        <p:nvSpPr>
          <p:cNvPr id="2168" name="Google Shape;2168;p173"/>
          <p:cNvSpPr txBox="1"/>
          <p:nvPr/>
        </p:nvSpPr>
        <p:spPr>
          <a:xfrm>
            <a:off x="6092824" y="2844756"/>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國教署身心障礙學生適性輔導安置</a:t>
            </a:r>
            <a:endParaRPr/>
          </a:p>
        </p:txBody>
      </p:sp>
      <p:sp>
        <p:nvSpPr>
          <p:cNvPr id="2169" name="Google Shape;2169;p173"/>
          <p:cNvSpPr txBox="1"/>
          <p:nvPr/>
        </p:nvSpPr>
        <p:spPr>
          <a:xfrm>
            <a:off x="6092824" y="3698476"/>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直轄市身心障礙學生適性輔導安置</a:t>
            </a:r>
            <a:endParaRPr/>
          </a:p>
        </p:txBody>
      </p:sp>
      <p:sp>
        <p:nvSpPr>
          <p:cNvPr id="2170" name="Google Shape;2170;p173"/>
          <p:cNvSpPr txBox="1"/>
          <p:nvPr/>
        </p:nvSpPr>
        <p:spPr>
          <a:xfrm rot="5400000">
            <a:off x="3469166" y="2437656"/>
            <a:ext cx="2238868" cy="615553"/>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Trebuchet MS"/>
                <a:ea typeface="Trebuchet MS"/>
                <a:cs typeface="Trebuchet MS"/>
                <a:sym typeface="Trebuchet MS"/>
              </a:rPr>
              <a:t>適性安置管道</a:t>
            </a:r>
            <a:endParaRPr/>
          </a:p>
        </p:txBody>
      </p:sp>
      <p:sp>
        <p:nvSpPr>
          <p:cNvPr id="2171" name="Google Shape;2171;p173"/>
          <p:cNvSpPr txBox="1"/>
          <p:nvPr/>
        </p:nvSpPr>
        <p:spPr>
          <a:xfrm rot="5400000">
            <a:off x="3460950" y="5286670"/>
            <a:ext cx="2255300" cy="615553"/>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Trebuchet MS"/>
                <a:ea typeface="Trebuchet MS"/>
                <a:cs typeface="Trebuchet MS"/>
                <a:sym typeface="Trebuchet MS"/>
              </a:rPr>
              <a:t>適性入學管道</a:t>
            </a:r>
            <a:endParaRPr/>
          </a:p>
        </p:txBody>
      </p:sp>
      <p:cxnSp>
        <p:nvCxnSpPr>
          <p:cNvPr id="2172" name="Google Shape;2172;p173"/>
          <p:cNvCxnSpPr/>
          <p:nvPr/>
        </p:nvCxnSpPr>
        <p:spPr>
          <a:xfrm rot="10800000" flipH="1">
            <a:off x="5335288" y="1774454"/>
            <a:ext cx="434577" cy="6614"/>
          </a:xfrm>
          <a:prstGeom prst="straightConnector1">
            <a:avLst/>
          </a:prstGeom>
          <a:noFill/>
          <a:ln w="38100" cap="flat" cmpd="sng">
            <a:solidFill>
              <a:srgbClr val="0070C0"/>
            </a:solidFill>
            <a:prstDash val="solid"/>
            <a:round/>
            <a:headEnd type="none" w="sm" len="sm"/>
            <a:tailEnd type="none" w="sm" len="sm"/>
          </a:ln>
        </p:spPr>
      </p:cxnSp>
      <p:cxnSp>
        <p:nvCxnSpPr>
          <p:cNvPr id="2173" name="Google Shape;2173;p173"/>
          <p:cNvCxnSpPr/>
          <p:nvPr/>
        </p:nvCxnSpPr>
        <p:spPr>
          <a:xfrm>
            <a:off x="5335288" y="1774454"/>
            <a:ext cx="0" cy="2185632"/>
          </a:xfrm>
          <a:prstGeom prst="straightConnector1">
            <a:avLst/>
          </a:prstGeom>
          <a:noFill/>
          <a:ln w="38100" cap="flat" cmpd="sng">
            <a:solidFill>
              <a:srgbClr val="0070C0"/>
            </a:solidFill>
            <a:prstDash val="solid"/>
            <a:round/>
            <a:headEnd type="none" w="sm" len="sm"/>
            <a:tailEnd type="none" w="sm" len="sm"/>
          </a:ln>
        </p:spPr>
      </p:cxnSp>
      <p:cxnSp>
        <p:nvCxnSpPr>
          <p:cNvPr id="2174" name="Google Shape;2174;p173"/>
          <p:cNvCxnSpPr/>
          <p:nvPr/>
        </p:nvCxnSpPr>
        <p:spPr>
          <a:xfrm>
            <a:off x="5350656" y="4742524"/>
            <a:ext cx="0" cy="1580660"/>
          </a:xfrm>
          <a:prstGeom prst="straightConnector1">
            <a:avLst/>
          </a:prstGeom>
          <a:noFill/>
          <a:ln w="38100" cap="flat" cmpd="sng">
            <a:solidFill>
              <a:srgbClr val="0070C0"/>
            </a:solidFill>
            <a:prstDash val="solid"/>
            <a:round/>
            <a:headEnd type="none" w="sm" len="sm"/>
            <a:tailEnd type="none" w="sm" len="sm"/>
          </a:ln>
        </p:spPr>
      </p:cxnSp>
      <p:sp>
        <p:nvSpPr>
          <p:cNvPr id="2175" name="Google Shape;2175;p173"/>
          <p:cNvSpPr txBox="1"/>
          <p:nvPr/>
        </p:nvSpPr>
        <p:spPr>
          <a:xfrm>
            <a:off x="6092824" y="4523550"/>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免試入學</a:t>
            </a:r>
            <a:endParaRPr/>
          </a:p>
        </p:txBody>
      </p:sp>
      <p:sp>
        <p:nvSpPr>
          <p:cNvPr id="2176" name="Google Shape;2176;p173"/>
          <p:cNvSpPr txBox="1"/>
          <p:nvPr/>
        </p:nvSpPr>
        <p:spPr>
          <a:xfrm>
            <a:off x="6092824" y="5271244"/>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特色招生</a:t>
            </a:r>
            <a:endParaRPr/>
          </a:p>
        </p:txBody>
      </p:sp>
      <p:sp>
        <p:nvSpPr>
          <p:cNvPr id="2177" name="Google Shape;2177;p173"/>
          <p:cNvSpPr txBox="1"/>
          <p:nvPr/>
        </p:nvSpPr>
        <p:spPr>
          <a:xfrm>
            <a:off x="6108192" y="6018938"/>
            <a:ext cx="60838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其他</a:t>
            </a:r>
            <a:endParaRPr/>
          </a:p>
        </p:txBody>
      </p:sp>
      <p:cxnSp>
        <p:nvCxnSpPr>
          <p:cNvPr id="2178" name="Google Shape;2178;p173"/>
          <p:cNvCxnSpPr>
            <a:endCxn id="2166" idx="1"/>
          </p:cNvCxnSpPr>
          <p:nvPr/>
        </p:nvCxnSpPr>
        <p:spPr>
          <a:xfrm>
            <a:off x="5776924" y="1512844"/>
            <a:ext cx="315900" cy="0"/>
          </a:xfrm>
          <a:prstGeom prst="straightConnector1">
            <a:avLst/>
          </a:prstGeom>
          <a:noFill/>
          <a:ln w="57150" cap="flat" cmpd="sng">
            <a:solidFill>
              <a:srgbClr val="FF0000"/>
            </a:solidFill>
            <a:prstDash val="solid"/>
            <a:round/>
            <a:headEnd type="none" w="sm" len="sm"/>
            <a:tailEnd type="triangle" w="med" len="med"/>
          </a:ln>
        </p:spPr>
      </p:cxnSp>
      <p:cxnSp>
        <p:nvCxnSpPr>
          <p:cNvPr id="2179" name="Google Shape;2179;p173"/>
          <p:cNvCxnSpPr/>
          <p:nvPr/>
        </p:nvCxnSpPr>
        <p:spPr>
          <a:xfrm>
            <a:off x="5780169" y="2252646"/>
            <a:ext cx="316047" cy="0"/>
          </a:xfrm>
          <a:prstGeom prst="straightConnector1">
            <a:avLst/>
          </a:prstGeom>
          <a:noFill/>
          <a:ln w="57150" cap="flat" cmpd="sng">
            <a:solidFill>
              <a:srgbClr val="FF0000"/>
            </a:solidFill>
            <a:prstDash val="solid"/>
            <a:round/>
            <a:headEnd type="none" w="sm" len="sm"/>
            <a:tailEnd type="triangle" w="med" len="med"/>
          </a:ln>
        </p:spPr>
      </p:cxnSp>
      <p:cxnSp>
        <p:nvCxnSpPr>
          <p:cNvPr id="2180" name="Google Shape;2180;p173"/>
          <p:cNvCxnSpPr>
            <a:endCxn id="2168" idx="1"/>
          </p:cNvCxnSpPr>
          <p:nvPr/>
        </p:nvCxnSpPr>
        <p:spPr>
          <a:xfrm>
            <a:off x="5335324" y="3106366"/>
            <a:ext cx="757500" cy="0"/>
          </a:xfrm>
          <a:prstGeom prst="straightConnector1">
            <a:avLst/>
          </a:prstGeom>
          <a:noFill/>
          <a:ln w="57150" cap="flat" cmpd="sng">
            <a:solidFill>
              <a:srgbClr val="FF0000"/>
            </a:solidFill>
            <a:prstDash val="solid"/>
            <a:round/>
            <a:headEnd type="none" w="sm" len="sm"/>
            <a:tailEnd type="triangle" w="med" len="med"/>
          </a:ln>
        </p:spPr>
      </p:cxnSp>
      <p:cxnSp>
        <p:nvCxnSpPr>
          <p:cNvPr id="2181" name="Google Shape;2181;p173"/>
          <p:cNvCxnSpPr/>
          <p:nvPr/>
        </p:nvCxnSpPr>
        <p:spPr>
          <a:xfrm>
            <a:off x="5350656" y="3960086"/>
            <a:ext cx="757536" cy="0"/>
          </a:xfrm>
          <a:prstGeom prst="straightConnector1">
            <a:avLst/>
          </a:prstGeom>
          <a:noFill/>
          <a:ln w="57150" cap="flat" cmpd="sng">
            <a:solidFill>
              <a:srgbClr val="FF0000"/>
            </a:solidFill>
            <a:prstDash val="solid"/>
            <a:round/>
            <a:headEnd type="none" w="sm" len="sm"/>
            <a:tailEnd type="triangle" w="med" len="med"/>
          </a:ln>
        </p:spPr>
      </p:cxnSp>
      <p:cxnSp>
        <p:nvCxnSpPr>
          <p:cNvPr id="2182" name="Google Shape;2182;p173"/>
          <p:cNvCxnSpPr/>
          <p:nvPr/>
        </p:nvCxnSpPr>
        <p:spPr>
          <a:xfrm>
            <a:off x="5350656" y="4785160"/>
            <a:ext cx="757536" cy="0"/>
          </a:xfrm>
          <a:prstGeom prst="straightConnector1">
            <a:avLst/>
          </a:prstGeom>
          <a:noFill/>
          <a:ln w="57150" cap="flat" cmpd="sng">
            <a:solidFill>
              <a:srgbClr val="FF0000"/>
            </a:solidFill>
            <a:prstDash val="solid"/>
            <a:round/>
            <a:headEnd type="none" w="sm" len="sm"/>
            <a:tailEnd type="triangle" w="med" len="med"/>
          </a:ln>
        </p:spPr>
      </p:cxnSp>
      <p:cxnSp>
        <p:nvCxnSpPr>
          <p:cNvPr id="2183" name="Google Shape;2183;p173"/>
          <p:cNvCxnSpPr/>
          <p:nvPr/>
        </p:nvCxnSpPr>
        <p:spPr>
          <a:xfrm>
            <a:off x="5391097" y="5532854"/>
            <a:ext cx="757536" cy="0"/>
          </a:xfrm>
          <a:prstGeom prst="straightConnector1">
            <a:avLst/>
          </a:prstGeom>
          <a:noFill/>
          <a:ln w="57150" cap="flat" cmpd="sng">
            <a:solidFill>
              <a:srgbClr val="FF0000"/>
            </a:solidFill>
            <a:prstDash val="solid"/>
            <a:round/>
            <a:headEnd type="none" w="sm" len="sm"/>
            <a:tailEnd type="triangle" w="med" len="med"/>
          </a:ln>
        </p:spPr>
      </p:cxnSp>
      <p:cxnSp>
        <p:nvCxnSpPr>
          <p:cNvPr id="2184" name="Google Shape;2184;p173"/>
          <p:cNvCxnSpPr/>
          <p:nvPr/>
        </p:nvCxnSpPr>
        <p:spPr>
          <a:xfrm>
            <a:off x="5350656" y="6280548"/>
            <a:ext cx="757536" cy="0"/>
          </a:xfrm>
          <a:prstGeom prst="straightConnector1">
            <a:avLst/>
          </a:prstGeom>
          <a:noFill/>
          <a:ln w="57150" cap="flat" cmpd="sng">
            <a:solidFill>
              <a:srgbClr val="FF0000"/>
            </a:solidFill>
            <a:prstDash val="solid"/>
            <a:round/>
            <a:headEnd type="none" w="sm" len="sm"/>
            <a:tailEnd type="triangle" w="med" len="med"/>
          </a:ln>
        </p:spPr>
      </p:cxnSp>
      <p:cxnSp>
        <p:nvCxnSpPr>
          <p:cNvPr id="2185" name="Google Shape;2185;p173"/>
          <p:cNvCxnSpPr/>
          <p:nvPr/>
        </p:nvCxnSpPr>
        <p:spPr>
          <a:xfrm>
            <a:off x="5774201" y="1512844"/>
            <a:ext cx="5968" cy="739802"/>
          </a:xfrm>
          <a:prstGeom prst="straightConnector1">
            <a:avLst/>
          </a:prstGeom>
          <a:noFill/>
          <a:ln w="38100" cap="flat" cmpd="sng">
            <a:solidFill>
              <a:srgbClr val="0070C0"/>
            </a:solidFill>
            <a:prstDash val="solid"/>
            <a:round/>
            <a:headEnd type="none" w="sm" len="sm"/>
            <a:tailEnd type="none" w="sm" len="sm"/>
          </a:ln>
        </p:spPr>
      </p:cxnSp>
      <p:sp>
        <p:nvSpPr>
          <p:cNvPr id="2186" name="Google Shape;2186;p173"/>
          <p:cNvSpPr/>
          <p:nvPr/>
        </p:nvSpPr>
        <p:spPr>
          <a:xfrm>
            <a:off x="3212828" y="2452630"/>
            <a:ext cx="903984"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187" name="Google Shape;2187;p173"/>
          <p:cNvSpPr/>
          <p:nvPr/>
        </p:nvSpPr>
        <p:spPr>
          <a:xfrm>
            <a:off x="3212828" y="5271244"/>
            <a:ext cx="903984"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188" name="Google Shape;2188;p173" descr="畢業帽"/>
          <p:cNvPicPr preferRelativeResize="0"/>
          <p:nvPr/>
        </p:nvPicPr>
        <p:blipFill rotWithShape="1">
          <a:blip r:embed="rId3">
            <a:alphaModFix/>
          </a:blip>
          <a:srcRect/>
          <a:stretch/>
        </p:blipFill>
        <p:spPr>
          <a:xfrm>
            <a:off x="617133" y="2683607"/>
            <a:ext cx="914400" cy="9144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174"/>
          <p:cNvSpPr txBox="1">
            <a:spLocks noGrp="1"/>
          </p:cNvSpPr>
          <p:nvPr>
            <p:ph type="title"/>
          </p:nvPr>
        </p:nvSpPr>
        <p:spPr>
          <a:xfrm>
            <a:off x="1063624" y="118429"/>
            <a:ext cx="10058400" cy="10520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特殊身分學生入學</a:t>
            </a:r>
            <a:endParaRPr/>
          </a:p>
        </p:txBody>
      </p:sp>
      <p:sp>
        <p:nvSpPr>
          <p:cNvPr id="2195" name="Google Shape;2195;p174"/>
          <p:cNvSpPr txBox="1"/>
          <p:nvPr/>
        </p:nvSpPr>
        <p:spPr>
          <a:xfrm>
            <a:off x="1500407" y="1170432"/>
            <a:ext cx="9511889" cy="5462016"/>
          </a:xfrm>
          <a:prstGeom prst="rect">
            <a:avLst/>
          </a:prstGeom>
          <a:noFill/>
          <a:ln>
            <a:noFill/>
          </a:ln>
        </p:spPr>
        <p:txBody>
          <a:bodyPr spcFirstLastPara="1" wrap="square" lIns="91425" tIns="45700" rIns="91425" bIns="45700" anchor="t" anchorCtr="0">
            <a:no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b="1">
                <a:solidFill>
                  <a:srgbClr val="0070C0"/>
                </a:solidFill>
                <a:latin typeface="Microsoft JhengHei"/>
                <a:ea typeface="Microsoft JhengHei"/>
                <a:cs typeface="Microsoft JhengHei"/>
                <a:sym typeface="Microsoft JhengHei"/>
              </a:rPr>
              <a:t>身心障礙生適性輔導安置</a:t>
            </a:r>
            <a:endParaRPr sz="32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chemeClr val="dk1"/>
              </a:buClr>
              <a:buSzPts val="2380"/>
              <a:buFont typeface="Georgia"/>
              <a:buAutoNum type="arabicPeriod"/>
            </a:pPr>
            <a:r>
              <a:rPr lang="zh-TW" sz="2800">
                <a:solidFill>
                  <a:schemeClr val="dk1"/>
                </a:solidFill>
                <a:latin typeface="Microsoft JhengHei"/>
                <a:ea typeface="Microsoft JhengHei"/>
                <a:cs typeface="Microsoft JhengHei"/>
                <a:sym typeface="Microsoft JhengHei"/>
              </a:rPr>
              <a:t>113學年度身心障礙學生升學管道主要有三種：</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(1)身心障礙學生適性輔導安置 (含餘額安置) 。</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(2)免試入學。</a:t>
            </a:r>
            <a:br>
              <a:rPr lang="zh-TW" sz="28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(3)特色招生。</a:t>
            </a:r>
            <a:endParaRPr sz="28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chemeClr val="dk1"/>
              </a:buClr>
              <a:buSzPts val="2380"/>
              <a:buFont typeface="Georgia"/>
              <a:buAutoNum type="arabicPeriod"/>
            </a:pPr>
            <a:r>
              <a:rPr lang="zh-TW" sz="2800">
                <a:solidFill>
                  <a:schemeClr val="dk1"/>
                </a:solidFill>
                <a:latin typeface="Microsoft JhengHei"/>
                <a:ea typeface="Microsoft JhengHei"/>
                <a:cs typeface="Microsoft JhengHei"/>
                <a:sym typeface="Microsoft JhengHei"/>
              </a:rPr>
              <a:t>參加適性輔導安置之身心障礙學生得再參加其他升學管道，但</a:t>
            </a:r>
            <a:r>
              <a:rPr lang="zh-TW" sz="2800" b="1">
                <a:solidFill>
                  <a:srgbClr val="FF0000"/>
                </a:solidFill>
                <a:latin typeface="Microsoft JhengHei"/>
                <a:ea typeface="Microsoft JhengHei"/>
                <a:cs typeface="Microsoft JhengHei"/>
                <a:sym typeface="Microsoft JhengHei"/>
              </a:rPr>
              <a:t>僅能選擇一項錄取結果報到</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chemeClr val="dk1"/>
              </a:buClr>
              <a:buSzPts val="2380"/>
              <a:buFont typeface="Georgia"/>
              <a:buAutoNum type="arabicPeriod"/>
            </a:pPr>
            <a:r>
              <a:rPr lang="zh-TW" sz="2800">
                <a:solidFill>
                  <a:schemeClr val="dk1"/>
                </a:solidFill>
                <a:latin typeface="Microsoft JhengHei"/>
                <a:ea typeface="Microsoft JhengHei"/>
                <a:cs typeface="Microsoft JhengHei"/>
                <a:sym typeface="Microsoft JhengHei"/>
              </a:rPr>
              <a:t>未曾參加適性輔導安置 (含十二年就學安置) 之身心障礙學生，且免試入學、特色招生等其他升學管道皆未獲錄取並符合簡章報名資格者，得循身心障礙學生適性輔導安置管道中「安置國立特殊教育學校」或「安置高級中等學校」簡章，依規定報名餘額安置。</a:t>
            </a:r>
            <a:endParaRPr/>
          </a:p>
          <a:p>
            <a:pPr marL="182880" marR="0" lvl="0" indent="0" algn="l" rtl="0">
              <a:lnSpc>
                <a:spcPct val="90000"/>
              </a:lnSpc>
              <a:spcBef>
                <a:spcPts val="1200"/>
              </a:spcBef>
              <a:spcAft>
                <a:spcPts val="0"/>
              </a:spcAft>
              <a:buClr>
                <a:srgbClr val="1482AB"/>
              </a:buClr>
              <a:buSzPts val="3060"/>
              <a:buFont typeface="Noto Sans Symbols"/>
              <a:buNone/>
            </a:pPr>
            <a:endParaRPr sz="3600">
              <a:solidFill>
                <a:schemeClr val="dk1"/>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75"/>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相關資源網站</a:t>
            </a:r>
            <a:endParaRPr/>
          </a:p>
        </p:txBody>
      </p:sp>
      <p:sp>
        <p:nvSpPr>
          <p:cNvPr id="2202" name="Google Shape;2202;p17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2208" name="Google Shape;2208;p176"/>
          <p:cNvPicPr preferRelativeResize="0"/>
          <p:nvPr/>
        </p:nvPicPr>
        <p:blipFill rotWithShape="1">
          <a:blip r:embed="rId3">
            <a:alphaModFix/>
          </a:blip>
          <a:srcRect/>
          <a:stretch/>
        </p:blipFill>
        <p:spPr>
          <a:xfrm>
            <a:off x="1530076" y="1230214"/>
            <a:ext cx="9363075" cy="4829175"/>
          </a:xfrm>
          <a:prstGeom prst="rect">
            <a:avLst/>
          </a:prstGeom>
          <a:noFill/>
          <a:ln>
            <a:noFill/>
          </a:ln>
        </p:spPr>
      </p:pic>
      <p:sp>
        <p:nvSpPr>
          <p:cNvPr id="2209" name="Google Shape;2209;p176"/>
          <p:cNvSpPr txBox="1">
            <a:spLocks noGrp="1"/>
          </p:cNvSpPr>
          <p:nvPr>
            <p:ph type="title"/>
          </p:nvPr>
        </p:nvSpPr>
        <p:spPr>
          <a:xfrm>
            <a:off x="1077238" y="81669"/>
            <a:ext cx="10058400" cy="11834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113學年度基北免報名作業資訊平臺</a:t>
            </a:r>
            <a:endParaRPr/>
          </a:p>
        </p:txBody>
      </p:sp>
      <p:sp>
        <p:nvSpPr>
          <p:cNvPr id="2210" name="Google Shape;2210;p176"/>
          <p:cNvSpPr/>
          <p:nvPr/>
        </p:nvSpPr>
        <p:spPr>
          <a:xfrm>
            <a:off x="6095999" y="5643891"/>
            <a:ext cx="5164783"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網址：https://ttk.entry.edu.tw</a:t>
            </a:r>
            <a:endParaRPr/>
          </a:p>
          <a:p>
            <a:pPr marL="0" marR="0" lvl="0" indent="0" algn="l" rtl="0">
              <a:spcBef>
                <a:spcPts val="0"/>
              </a:spcBef>
              <a:spcAft>
                <a:spcPts val="0"/>
              </a:spcAft>
              <a:buNone/>
            </a:pPr>
            <a:r>
              <a:rPr lang="zh-TW" sz="2400">
                <a:solidFill>
                  <a:srgbClr val="FF0000"/>
                </a:solidFill>
                <a:latin typeface="Georgia"/>
                <a:ea typeface="Georgia"/>
                <a:cs typeface="Georgia"/>
                <a:sym typeface="Georgia"/>
              </a:rPr>
              <a:t>註：113年將辦理2次模擬志願選填</a:t>
            </a:r>
            <a:endParaRPr sz="2400">
              <a:solidFill>
                <a:srgbClr val="FF0000"/>
              </a:solidFill>
              <a:latin typeface="Georgia"/>
              <a:ea typeface="Georgia"/>
              <a:cs typeface="Georgia"/>
              <a:sym typeface="Georgi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177"/>
          <p:cNvSpPr txBox="1">
            <a:spLocks noGrp="1"/>
          </p:cNvSpPr>
          <p:nvPr>
            <p:ph type="title"/>
          </p:nvPr>
        </p:nvSpPr>
        <p:spPr>
          <a:xfrm>
            <a:off x="1077238" y="81669"/>
            <a:ext cx="10058400" cy="11834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臺北市113學年度優先免試入學網站</a:t>
            </a:r>
            <a:endParaRPr/>
          </a:p>
        </p:txBody>
      </p:sp>
      <p:pic>
        <p:nvPicPr>
          <p:cNvPr id="2217" name="Google Shape;2217;p177"/>
          <p:cNvPicPr preferRelativeResize="0"/>
          <p:nvPr/>
        </p:nvPicPr>
        <p:blipFill rotWithShape="1">
          <a:blip r:embed="rId3">
            <a:alphaModFix/>
          </a:blip>
          <a:srcRect/>
          <a:stretch/>
        </p:blipFill>
        <p:spPr>
          <a:xfrm>
            <a:off x="1515334" y="1088927"/>
            <a:ext cx="9283916" cy="5596687"/>
          </a:xfrm>
          <a:prstGeom prst="rect">
            <a:avLst/>
          </a:prstGeom>
          <a:noFill/>
          <a:ln>
            <a:noFill/>
          </a:ln>
        </p:spPr>
      </p:pic>
      <p:sp>
        <p:nvSpPr>
          <p:cNvPr id="2218" name="Google Shape;2218;p177"/>
          <p:cNvSpPr/>
          <p:nvPr/>
        </p:nvSpPr>
        <p:spPr>
          <a:xfrm>
            <a:off x="5494866" y="6083317"/>
            <a:ext cx="5730181"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網址：https://113priorefa.tp.edu.tw/</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pic>
        <p:nvPicPr>
          <p:cNvPr id="2224" name="Google Shape;2224;p178"/>
          <p:cNvPicPr preferRelativeResize="0"/>
          <p:nvPr/>
        </p:nvPicPr>
        <p:blipFill rotWithShape="1">
          <a:blip r:embed="rId3">
            <a:alphaModFix/>
          </a:blip>
          <a:srcRect/>
          <a:stretch/>
        </p:blipFill>
        <p:spPr>
          <a:xfrm>
            <a:off x="2056350" y="818972"/>
            <a:ext cx="8135500" cy="5652437"/>
          </a:xfrm>
          <a:prstGeom prst="rect">
            <a:avLst/>
          </a:prstGeom>
          <a:noFill/>
          <a:ln>
            <a:noFill/>
          </a:ln>
        </p:spPr>
      </p:pic>
      <p:sp>
        <p:nvSpPr>
          <p:cNvPr id="2225" name="Google Shape;2225;p178"/>
          <p:cNvSpPr txBox="1">
            <a:spLocks noGrp="1"/>
          </p:cNvSpPr>
          <p:nvPr>
            <p:ph type="title"/>
          </p:nvPr>
        </p:nvSpPr>
        <p:spPr>
          <a:xfrm>
            <a:off x="1094900" y="76810"/>
            <a:ext cx="10058400" cy="93779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國中教育會考網站</a:t>
            </a:r>
            <a:endParaRPr/>
          </a:p>
        </p:txBody>
      </p:sp>
      <p:sp>
        <p:nvSpPr>
          <p:cNvPr id="2226" name="Google Shape;2226;p178"/>
          <p:cNvSpPr/>
          <p:nvPr/>
        </p:nvSpPr>
        <p:spPr>
          <a:xfrm>
            <a:off x="5720336" y="6083317"/>
            <a:ext cx="5172172"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網址：https://cap.rcpet.edu.tw//</a:t>
            </a:r>
            <a:endParaRPr sz="2400">
              <a:solidFill>
                <a:schemeClr val="dk1"/>
              </a:solidFill>
              <a:latin typeface="Georgia"/>
              <a:ea typeface="Georgia"/>
              <a:cs typeface="Georgia"/>
              <a:sym typeface="Georgia"/>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232" name="Google Shape;2232;p179"/>
          <p:cNvSpPr txBox="1">
            <a:spLocks noGrp="1"/>
          </p:cNvSpPr>
          <p:nvPr>
            <p:ph type="title"/>
          </p:nvPr>
        </p:nvSpPr>
        <p:spPr>
          <a:xfrm>
            <a:off x="1069848" y="133903"/>
            <a:ext cx="10058400" cy="105606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教育部十二年國民基本教育資訊網</a:t>
            </a:r>
            <a:endParaRPr/>
          </a:p>
        </p:txBody>
      </p:sp>
      <p:pic>
        <p:nvPicPr>
          <p:cNvPr id="2233" name="Google Shape;2233;p179"/>
          <p:cNvPicPr preferRelativeResize="0"/>
          <p:nvPr/>
        </p:nvPicPr>
        <p:blipFill rotWithShape="1">
          <a:blip r:embed="rId3">
            <a:alphaModFix/>
          </a:blip>
          <a:srcRect l="11831" t="12619" r="10316" b="3874"/>
          <a:stretch/>
        </p:blipFill>
        <p:spPr>
          <a:xfrm>
            <a:off x="1388393" y="1021386"/>
            <a:ext cx="8958106" cy="5404849"/>
          </a:xfrm>
          <a:prstGeom prst="rect">
            <a:avLst/>
          </a:prstGeom>
          <a:noFill/>
          <a:ln>
            <a:noFill/>
          </a:ln>
        </p:spPr>
      </p:pic>
      <p:sp>
        <p:nvSpPr>
          <p:cNvPr id="2234" name="Google Shape;2234;p179"/>
          <p:cNvSpPr/>
          <p:nvPr/>
        </p:nvSpPr>
        <p:spPr>
          <a:xfrm>
            <a:off x="5803527" y="5595238"/>
            <a:ext cx="5278991"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網址：https://12basic.pro.k12ea.gov.tw/</a:t>
            </a:r>
            <a:endParaRPr sz="2400">
              <a:solidFill>
                <a:schemeClr val="dk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1069848" y="484632"/>
            <a:ext cx="10058400" cy="11061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國中教育會考各科成績人數比例</a:t>
            </a:r>
            <a:endParaRPr/>
          </a:p>
        </p:txBody>
      </p:sp>
      <p:graphicFrame>
        <p:nvGraphicFramePr>
          <p:cNvPr id="281" name="Google Shape;281;p20"/>
          <p:cNvGraphicFramePr/>
          <p:nvPr/>
        </p:nvGraphicFramePr>
        <p:xfrm>
          <a:off x="1363649" y="1590805"/>
          <a:ext cx="9470825" cy="4274045"/>
        </p:xfrm>
        <a:graphic>
          <a:graphicData uri="http://schemas.openxmlformats.org/drawingml/2006/table">
            <a:tbl>
              <a:tblPr firstRow="1" firstCol="1" bandRow="1">
                <a:noFill/>
                <a:tableStyleId>{AF0F7EEB-FAF5-4D57-9A00-CF9E036A19B2}</a:tableStyleId>
              </a:tblPr>
              <a:tblGrid>
                <a:gridCol w="1938800">
                  <a:extLst>
                    <a:ext uri="{9D8B030D-6E8A-4147-A177-3AD203B41FA5}">
                      <a16:colId xmlns:a16="http://schemas.microsoft.com/office/drawing/2014/main" val="20000"/>
                    </a:ext>
                  </a:extLst>
                </a:gridCol>
                <a:gridCol w="1907700">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1863725">
                  <a:extLst>
                    <a:ext uri="{9D8B030D-6E8A-4147-A177-3AD203B41FA5}">
                      <a16:colId xmlns:a16="http://schemas.microsoft.com/office/drawing/2014/main" val="20003"/>
                    </a:ext>
                  </a:extLst>
                </a:gridCol>
                <a:gridCol w="1896875">
                  <a:extLst>
                    <a:ext uri="{9D8B030D-6E8A-4147-A177-3AD203B41FA5}">
                      <a16:colId xmlns:a16="http://schemas.microsoft.com/office/drawing/2014/main" val="20004"/>
                    </a:ext>
                  </a:extLst>
                </a:gridCol>
              </a:tblGrid>
              <a:tr h="506075">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人數比例</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三等級</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四標示</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會考績分</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06075">
                <a:tc rowSpan="7">
                  <a:txBody>
                    <a:bodyPr/>
                    <a:lstStyle/>
                    <a:p>
                      <a:pPr marL="0" marR="0" lvl="0" indent="0" algn="ctr" rtl="0">
                        <a:spcBef>
                          <a:spcPts val="0"/>
                        </a:spcBef>
                        <a:spcAft>
                          <a:spcPts val="0"/>
                        </a:spcAft>
                        <a:buNone/>
                      </a:pPr>
                      <a:r>
                        <a:rPr lang="zh-TW" sz="2400" b="1">
                          <a:solidFill>
                            <a:srgbClr val="FFF9F3"/>
                          </a:solidFill>
                          <a:latin typeface="Microsoft JhengHei"/>
                          <a:ea typeface="Microsoft JhengHei"/>
                          <a:cs typeface="Microsoft JhengHei"/>
                          <a:sym typeface="Microsoft JhengHei"/>
                        </a:rPr>
                        <a:t>100%</a:t>
                      </a:r>
                      <a:endParaRPr sz="2400" b="1">
                        <a:solidFill>
                          <a:srgbClr val="FFF9F3"/>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A</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精熟</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前25%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7</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26%~50%</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6</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A</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3"/>
                  </a:ext>
                </a:extLst>
              </a:tr>
              <a:tr h="506075">
                <a:tc vMerge="1">
                  <a:txBody>
                    <a:bodyPr/>
                    <a:lstStyle/>
                    <a:p>
                      <a:endParaRPr lang="zh-TW"/>
                    </a:p>
                  </a:txBody>
                  <a:tcPr/>
                </a:tc>
                <a:tc rowSpan="3">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B</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基礎</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前25%</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4</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26%~50%</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3</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5"/>
                  </a:ext>
                </a:extLst>
              </a:tr>
              <a:tr h="5060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51%~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B</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2</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6"/>
                  </a:ext>
                </a:extLst>
              </a:tr>
              <a:tr h="506075">
                <a:tc vMerge="1">
                  <a:txBody>
                    <a:bodyPr/>
                    <a:lstStyle/>
                    <a:p>
                      <a:endParaRPr lang="zh-TW"/>
                    </a:p>
                  </a:txBody>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C</a:t>
                      </a:r>
                      <a:br>
                        <a:rPr lang="zh-TW" sz="2400" b="1">
                          <a:solidFill>
                            <a:schemeClr val="dk1"/>
                          </a:solidFill>
                          <a:latin typeface="Microsoft JhengHei"/>
                          <a:ea typeface="Microsoft JhengHei"/>
                          <a:cs typeface="Microsoft JhengHei"/>
                          <a:sym typeface="Microsoft JhengHei"/>
                        </a:rPr>
                      </a:br>
                      <a:r>
                        <a:rPr lang="zh-TW" sz="2400" b="1">
                          <a:solidFill>
                            <a:schemeClr val="dk1"/>
                          </a:solidFill>
                          <a:latin typeface="Microsoft JhengHei"/>
                          <a:ea typeface="Microsoft JhengHei"/>
                          <a:cs typeface="Microsoft JhengHei"/>
                          <a:sym typeface="Microsoft JhengHei"/>
                        </a:rPr>
                        <a:t>待加強</a:t>
                      </a:r>
                      <a:endParaRPr sz="2400" b="1">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C</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2000" b="0">
                          <a:solidFill>
                            <a:schemeClr val="dk1"/>
                          </a:solidFill>
                          <a:latin typeface="Microsoft JhengHei"/>
                          <a:ea typeface="Microsoft JhengHei"/>
                          <a:cs typeface="Microsoft JhengHei"/>
                          <a:sym typeface="Microsoft JhengHei"/>
                        </a:rPr>
                        <a:t>1</a:t>
                      </a:r>
                      <a:endParaRPr sz="2000" b="0">
                        <a:solidFill>
                          <a:schemeClr val="dk1"/>
                        </a:solidFill>
                        <a:latin typeface="Microsoft JhengHei"/>
                        <a:ea typeface="Microsoft JhengHei"/>
                        <a:cs typeface="Microsoft JhengHei"/>
                        <a:sym typeface="Microsoft JhengHei"/>
                      </a:endParaRPr>
                    </a:p>
                  </a:txBody>
                  <a:tcPr marL="29025" marR="290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7"/>
                  </a:ext>
                </a:extLst>
              </a:tr>
            </a:tbl>
          </a:graphicData>
        </a:graphic>
      </p:graphicFrame>
      <p:sp>
        <p:nvSpPr>
          <p:cNvPr id="282" name="Google Shape;282;p20"/>
          <p:cNvSpPr/>
          <p:nvPr/>
        </p:nvSpPr>
        <p:spPr>
          <a:xfrm>
            <a:off x="1363649" y="6144212"/>
            <a:ext cx="7949601" cy="404664"/>
          </a:xfrm>
          <a:prstGeom prst="rect">
            <a:avLst/>
          </a:prstGeom>
          <a:solidFill>
            <a:schemeClr val="lt1">
              <a:alpha val="67450"/>
            </a:schemeClr>
          </a:solid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200"/>
              <a:buFont typeface="Arial"/>
              <a:buNone/>
            </a:pPr>
            <a:endParaRPr sz="2200" b="1">
              <a:solidFill>
                <a:srgbClr val="002060"/>
              </a:solidFill>
              <a:latin typeface="Microsoft JhengHei"/>
              <a:ea typeface="Microsoft JhengHei"/>
              <a:cs typeface="Microsoft JhengHei"/>
              <a:sym typeface="Microsoft JhengHei"/>
            </a:endParaRPr>
          </a:p>
          <a:p>
            <a:pPr marL="0" marR="0" lvl="0" indent="0" algn="l" rtl="0">
              <a:spcBef>
                <a:spcPts val="0"/>
              </a:spcBef>
              <a:spcAft>
                <a:spcPts val="0"/>
              </a:spcAft>
              <a:buClr>
                <a:srgbClr val="002060"/>
              </a:buClr>
              <a:buSzPts val="2200"/>
              <a:buFont typeface="Arial"/>
              <a:buNone/>
            </a:pPr>
            <a:r>
              <a:rPr lang="zh-TW" sz="2200" b="1">
                <a:solidFill>
                  <a:srgbClr val="002060"/>
                </a:solidFill>
                <a:latin typeface="Microsoft JhengHei"/>
                <a:ea typeface="Microsoft JhengHei"/>
                <a:cs typeface="Microsoft JhengHei"/>
                <a:sym typeface="Microsoft JhengHei"/>
              </a:rPr>
              <a:t>※「寫作測驗」分為一至六級分</a:t>
            </a:r>
            <a:endParaRPr sz="2200" b="1">
              <a:solidFill>
                <a:srgbClr val="002060"/>
              </a:solidFill>
              <a:latin typeface="Microsoft JhengHei"/>
              <a:ea typeface="Microsoft JhengHei"/>
              <a:cs typeface="Microsoft JhengHei"/>
              <a:sym typeface="Microsoft JhengHe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180"/>
          <p:cNvPicPr preferRelativeResize="0"/>
          <p:nvPr/>
        </p:nvPicPr>
        <p:blipFill rotWithShape="1">
          <a:blip r:embed="rId3">
            <a:alphaModFix/>
          </a:blip>
          <a:srcRect/>
          <a:stretch/>
        </p:blipFill>
        <p:spPr>
          <a:xfrm>
            <a:off x="1684469" y="1056895"/>
            <a:ext cx="8837394" cy="5387229"/>
          </a:xfrm>
          <a:prstGeom prst="rect">
            <a:avLst/>
          </a:prstGeom>
          <a:noFill/>
          <a:ln>
            <a:noFill/>
          </a:ln>
        </p:spPr>
      </p:pic>
      <p:sp>
        <p:nvSpPr>
          <p:cNvPr id="2241" name="Google Shape;2241;p180"/>
          <p:cNvSpPr txBox="1">
            <a:spLocks noGrp="1"/>
          </p:cNvSpPr>
          <p:nvPr>
            <p:ph type="title"/>
          </p:nvPr>
        </p:nvSpPr>
        <p:spPr>
          <a:xfrm>
            <a:off x="1094900" y="96325"/>
            <a:ext cx="10058400" cy="10560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臺北市十二年國民基本教育資訊網</a:t>
            </a:r>
            <a:endParaRPr/>
          </a:p>
        </p:txBody>
      </p:sp>
      <p:sp>
        <p:nvSpPr>
          <p:cNvPr id="2242" name="Google Shape;2242;p180"/>
          <p:cNvSpPr/>
          <p:nvPr/>
        </p:nvSpPr>
        <p:spPr>
          <a:xfrm>
            <a:off x="5672785" y="6098072"/>
            <a:ext cx="5688897" cy="52322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264457"/>
                </a:solidFill>
                <a:latin typeface="Georgia"/>
                <a:ea typeface="Georgia"/>
                <a:cs typeface="Georgia"/>
                <a:sym typeface="Georgia"/>
              </a:rPr>
              <a:t>網址：</a:t>
            </a:r>
            <a:r>
              <a:rPr lang="zh-TW" sz="2800" b="1">
                <a:solidFill>
                  <a:srgbClr val="192D3A"/>
                </a:solidFill>
                <a:latin typeface="Microsoft JhengHei"/>
                <a:ea typeface="Microsoft JhengHei"/>
                <a:cs typeface="Microsoft JhengHei"/>
                <a:sym typeface="Microsoft JhengHei"/>
              </a:rPr>
              <a:t>https://12basic.tp.edu.tw</a:t>
            </a:r>
            <a:endParaRPr sz="2800">
              <a:solidFill>
                <a:srgbClr val="FF0000"/>
              </a:solidFill>
              <a:latin typeface="Georgia"/>
              <a:ea typeface="Georgia"/>
              <a:cs typeface="Georgia"/>
              <a:sym typeface="Georgia"/>
            </a:endParaRPr>
          </a:p>
        </p:txBody>
      </p:sp>
      <p:sp>
        <p:nvSpPr>
          <p:cNvPr id="2243" name="Google Shape;2243;p180"/>
          <p:cNvSpPr txBox="1"/>
          <p:nvPr/>
        </p:nvSpPr>
        <p:spPr>
          <a:xfrm>
            <a:off x="7948779" y="4204146"/>
            <a:ext cx="3816424" cy="523220"/>
          </a:xfrm>
          <a:prstGeom prst="rect">
            <a:avLst/>
          </a:prstGeom>
          <a:solidFill>
            <a:srgbClr val="FFEBEB"/>
          </a:solid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Microsoft JhengHei"/>
                <a:ea typeface="Microsoft JhengHei"/>
                <a:cs typeface="Microsoft JhengHei"/>
                <a:sym typeface="Microsoft JhengHei"/>
              </a:rPr>
              <a:t>諮詢電話：2766-8812</a:t>
            </a:r>
            <a:endParaRPr sz="28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pic>
        <p:nvPicPr>
          <p:cNvPr id="2249" name="Google Shape;2249;p181"/>
          <p:cNvPicPr preferRelativeResize="0"/>
          <p:nvPr/>
        </p:nvPicPr>
        <p:blipFill rotWithShape="1">
          <a:blip r:embed="rId3">
            <a:alphaModFix/>
          </a:blip>
          <a:srcRect/>
          <a:stretch/>
        </p:blipFill>
        <p:spPr>
          <a:xfrm>
            <a:off x="1445911" y="1173198"/>
            <a:ext cx="9300177" cy="5127474"/>
          </a:xfrm>
          <a:prstGeom prst="rect">
            <a:avLst/>
          </a:prstGeom>
          <a:noFill/>
          <a:ln>
            <a:noFill/>
          </a:ln>
        </p:spPr>
      </p:pic>
      <p:sp>
        <p:nvSpPr>
          <p:cNvPr id="2250" name="Google Shape;2250;p181"/>
          <p:cNvSpPr txBox="1">
            <a:spLocks noGrp="1"/>
          </p:cNvSpPr>
          <p:nvPr>
            <p:ph type="title"/>
          </p:nvPr>
        </p:nvSpPr>
        <p:spPr>
          <a:xfrm>
            <a:off x="1066800" y="280314"/>
            <a:ext cx="10058400" cy="10759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國中畢業生適性入學宣導網站</a:t>
            </a:r>
            <a:endParaRPr/>
          </a:p>
        </p:txBody>
      </p:sp>
      <p:sp>
        <p:nvSpPr>
          <p:cNvPr id="2251" name="Google Shape;2251;p181"/>
          <p:cNvSpPr/>
          <p:nvPr/>
        </p:nvSpPr>
        <p:spPr>
          <a:xfrm>
            <a:off x="4147582" y="6069840"/>
            <a:ext cx="7760638"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網址：https://shs.k12ea.gov.tw/site/adapt-k12ea</a:t>
            </a:r>
            <a:endParaRPr sz="24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p182"/>
          <p:cNvSpPr txBox="1">
            <a:spLocks noGrp="1"/>
          </p:cNvSpPr>
          <p:nvPr>
            <p:ph type="title"/>
          </p:nvPr>
        </p:nvSpPr>
        <p:spPr>
          <a:xfrm>
            <a:off x="1069848" y="484632"/>
            <a:ext cx="10058400" cy="9296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臺北市第二代國中校務行政系統</a:t>
            </a:r>
            <a:endParaRPr/>
          </a:p>
        </p:txBody>
      </p:sp>
      <p:pic>
        <p:nvPicPr>
          <p:cNvPr id="2258" name="Google Shape;2258;p182"/>
          <p:cNvPicPr preferRelativeResize="0"/>
          <p:nvPr/>
        </p:nvPicPr>
        <p:blipFill rotWithShape="1">
          <a:blip r:embed="rId3">
            <a:alphaModFix/>
          </a:blip>
          <a:srcRect l="1200" t="10132" r="8774" b="9155"/>
          <a:stretch/>
        </p:blipFill>
        <p:spPr>
          <a:xfrm>
            <a:off x="608077" y="1267968"/>
            <a:ext cx="10514076" cy="5302294"/>
          </a:xfrm>
          <a:prstGeom prst="rect">
            <a:avLst/>
          </a:prstGeom>
          <a:noFill/>
          <a:ln>
            <a:noFill/>
          </a:ln>
        </p:spPr>
      </p:pic>
      <p:sp>
        <p:nvSpPr>
          <p:cNvPr id="2259" name="Google Shape;2259;p182"/>
          <p:cNvSpPr/>
          <p:nvPr/>
        </p:nvSpPr>
        <p:spPr>
          <a:xfrm>
            <a:off x="5804718" y="5942070"/>
            <a:ext cx="5399730"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Trebuchet MS"/>
                <a:ea typeface="Trebuchet MS"/>
                <a:cs typeface="Trebuchet MS"/>
                <a:sym typeface="Trebuchet MS"/>
              </a:rPr>
              <a:t>網址： https://school.tp.edu.tw/</a:t>
            </a:r>
            <a:endParaRPr sz="2400" b="1">
              <a:solidFill>
                <a:schemeClr val="dk1"/>
              </a:solidFill>
              <a:latin typeface="Trebuchet MS"/>
              <a:ea typeface="Trebuchet MS"/>
              <a:cs typeface="Trebuchet MS"/>
              <a:sym typeface="Trebuchet M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p183"/>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報告完畢</a:t>
            </a:r>
            <a:endParaRPr/>
          </a:p>
        </p:txBody>
      </p:sp>
      <p:sp>
        <p:nvSpPr>
          <p:cNvPr id="2266" name="Google Shape;2266;p183"/>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4080"/>
              <a:buNone/>
            </a:pPr>
            <a:r>
              <a:rPr lang="zh-TW" sz="4800" b="1">
                <a:latin typeface="Georgia"/>
                <a:ea typeface="Georgia"/>
                <a:cs typeface="Georgia"/>
                <a:sym typeface="Georgia"/>
              </a:rPr>
              <a:t>感謝聆聽</a:t>
            </a:r>
            <a:endParaRPr/>
          </a:p>
        </p:txBody>
      </p:sp>
      <p:pic>
        <p:nvPicPr>
          <p:cNvPr id="2267" name="Google Shape;2267;p183" descr="行銷"/>
          <p:cNvPicPr preferRelativeResize="0"/>
          <p:nvPr/>
        </p:nvPicPr>
        <p:blipFill rotWithShape="1">
          <a:blip r:embed="rId3">
            <a:alphaModFix/>
          </a:blip>
          <a:srcRect/>
          <a:stretch/>
        </p:blipFill>
        <p:spPr>
          <a:xfrm>
            <a:off x="7723632" y="5020056"/>
            <a:ext cx="914400" cy="914400"/>
          </a:xfrm>
          <a:prstGeom prst="rect">
            <a:avLst/>
          </a:prstGeom>
          <a:noFill/>
          <a:ln>
            <a:noFill/>
          </a:ln>
        </p:spPr>
      </p:pic>
      <p:pic>
        <p:nvPicPr>
          <p:cNvPr id="3" name="圖片 2">
            <a:extLst>
              <a:ext uri="{FF2B5EF4-FFF2-40B4-BE49-F238E27FC236}">
                <a16:creationId xmlns:a16="http://schemas.microsoft.com/office/drawing/2014/main" id="{6D67377A-04EF-4B9A-BB84-8C862D20ED0A}"/>
              </a:ext>
            </a:extLst>
          </p:cNvPr>
          <p:cNvPicPr>
            <a:picLocks noChangeAspect="1"/>
          </p:cNvPicPr>
          <p:nvPr/>
        </p:nvPicPr>
        <p:blipFill>
          <a:blip r:embed="rId4"/>
          <a:stretch>
            <a:fillRect/>
          </a:stretch>
        </p:blipFill>
        <p:spPr>
          <a:xfrm>
            <a:off x="7172739" y="448056"/>
            <a:ext cx="3810000" cy="381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113學年度基北區</a:t>
            </a:r>
            <a:br>
              <a:rPr lang="zh-TW" sz="6600">
                <a:latin typeface="Georgia"/>
                <a:ea typeface="Georgia"/>
                <a:cs typeface="Georgia"/>
                <a:sym typeface="Georgia"/>
              </a:rPr>
            </a:br>
            <a:r>
              <a:rPr lang="zh-TW" sz="6600">
                <a:latin typeface="Georgia"/>
                <a:ea typeface="Georgia"/>
                <a:cs typeface="Georgia"/>
                <a:sym typeface="Georgia"/>
              </a:rPr>
              <a:t>適性入學管道</a:t>
            </a:r>
            <a:endParaRPr/>
          </a:p>
        </p:txBody>
      </p:sp>
      <p:sp>
        <p:nvSpPr>
          <p:cNvPr id="289" name="Google Shape;289;p21"/>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2"/>
          <p:cNvSpPr txBox="1">
            <a:spLocks noGrp="1"/>
          </p:cNvSpPr>
          <p:nvPr>
            <p:ph type="title"/>
          </p:nvPr>
        </p:nvSpPr>
        <p:spPr>
          <a:xfrm>
            <a:off x="1069847" y="158955"/>
            <a:ext cx="10058400" cy="115627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113學年度基北區適性入學管道</a:t>
            </a:r>
            <a:endParaRPr/>
          </a:p>
        </p:txBody>
      </p:sp>
      <p:grpSp>
        <p:nvGrpSpPr>
          <p:cNvPr id="296" name="Google Shape;296;p22"/>
          <p:cNvGrpSpPr/>
          <p:nvPr/>
        </p:nvGrpSpPr>
        <p:grpSpPr>
          <a:xfrm>
            <a:off x="904752" y="1085583"/>
            <a:ext cx="5194295" cy="5313135"/>
            <a:chOff x="0" y="14607"/>
            <a:chExt cx="5194295" cy="5313135"/>
          </a:xfrm>
        </p:grpSpPr>
        <p:sp>
          <p:nvSpPr>
            <p:cNvPr id="297" name="Google Shape;297;p22"/>
            <p:cNvSpPr/>
            <p:nvPr/>
          </p:nvSpPr>
          <p:spPr>
            <a:xfrm>
              <a:off x="0" y="102522"/>
              <a:ext cx="5194295" cy="4227300"/>
            </a:xfrm>
            <a:prstGeom prst="rect">
              <a:avLst/>
            </a:prstGeom>
            <a:solidFill>
              <a:schemeClr val="lt1">
                <a:alpha val="89803"/>
              </a:schemeClr>
            </a:solidFill>
            <a:ln w="12700" cap="flat" cmpd="sng">
              <a:solidFill>
                <a:srgbClr val="2383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2"/>
            <p:cNvSpPr txBox="1"/>
            <p:nvPr/>
          </p:nvSpPr>
          <p:spPr>
            <a:xfrm>
              <a:off x="0" y="102522"/>
              <a:ext cx="5194295" cy="4227300"/>
            </a:xfrm>
            <a:prstGeom prst="rect">
              <a:avLst/>
            </a:prstGeom>
            <a:noFill/>
            <a:ln>
              <a:noFill/>
            </a:ln>
          </p:spPr>
          <p:txBody>
            <a:bodyPr spcFirstLastPara="1" wrap="square" lIns="403125" tIns="458200" rIns="403125" bIns="142225" anchor="t" anchorCtr="0">
              <a:noAutofit/>
            </a:bodyPr>
            <a:lstStyle/>
            <a:p>
              <a:pPr marL="228600" marR="0" lvl="1" indent="-228600" algn="l" rtl="0">
                <a:lnSpc>
                  <a:spcPct val="90000"/>
                </a:lnSpc>
                <a:spcBef>
                  <a:spcPts val="0"/>
                </a:spcBef>
                <a:spcAft>
                  <a:spcPts val="0"/>
                </a:spcAft>
                <a:buClr>
                  <a:schemeClr val="dk1"/>
                </a:buClr>
                <a:buSzPts val="2000"/>
                <a:buFont typeface="Microsoft JhengHei"/>
                <a:buChar char="•"/>
              </a:pPr>
              <a:r>
                <a:rPr lang="zh-TW" sz="2000" b="0" i="0" u="none" strike="noStrike" cap="none" dirty="0">
                  <a:solidFill>
                    <a:schemeClr val="dk1"/>
                  </a:solidFill>
                  <a:latin typeface="Microsoft JhengHei"/>
                  <a:ea typeface="Microsoft JhengHei"/>
                  <a:cs typeface="Microsoft JhengHei"/>
                  <a:sym typeface="Microsoft JhengHei"/>
                </a:rPr>
                <a:t>直升入學</a:t>
              </a:r>
              <a:endParaRPr dirty="0"/>
            </a:p>
            <a:p>
              <a:pPr marL="228600" marR="0" lvl="1" indent="-228600" algn="l" rtl="0">
                <a:lnSpc>
                  <a:spcPct val="90000"/>
                </a:lnSpc>
                <a:spcBef>
                  <a:spcPts val="300"/>
                </a:spcBef>
                <a:spcAft>
                  <a:spcPts val="0"/>
                </a:spcAft>
                <a:buClr>
                  <a:srgbClr val="FF0000"/>
                </a:buClr>
                <a:buSzPts val="2000"/>
                <a:buFont typeface="Microsoft JhengHei"/>
                <a:buChar char="•"/>
              </a:pPr>
              <a:r>
                <a:rPr lang="zh-TW" sz="2000" b="0" i="0" u="none" strike="noStrike" cap="none" dirty="0">
                  <a:solidFill>
                    <a:srgbClr val="FF0000"/>
                  </a:solidFill>
                  <a:latin typeface="Microsoft JhengHei"/>
                  <a:ea typeface="Microsoft JhengHei"/>
                  <a:cs typeface="Microsoft JhengHei"/>
                  <a:sym typeface="Microsoft JhengHei"/>
                </a:rPr>
                <a:t>學習區完全免試入學</a:t>
              </a:r>
              <a:endParaRPr dirty="0"/>
            </a:p>
            <a:p>
              <a:pPr marL="228600" marR="0" lvl="1" indent="-228600" algn="l" rtl="0">
                <a:lnSpc>
                  <a:spcPct val="90000"/>
                </a:lnSpc>
                <a:spcBef>
                  <a:spcPts val="300"/>
                </a:spcBef>
                <a:spcAft>
                  <a:spcPts val="0"/>
                </a:spcAft>
                <a:buClr>
                  <a:srgbClr val="FF0000"/>
                </a:buClr>
                <a:buSzPts val="2000"/>
                <a:buFont typeface="Microsoft JhengHei"/>
                <a:buChar char="•"/>
              </a:pPr>
              <a:r>
                <a:rPr lang="zh-TW" sz="2000" b="0" i="0" u="none" strike="noStrike" cap="none" dirty="0">
                  <a:solidFill>
                    <a:srgbClr val="FF0000"/>
                  </a:solidFill>
                  <a:latin typeface="Microsoft JhengHei"/>
                  <a:ea typeface="Microsoft JhengHei"/>
                  <a:cs typeface="Microsoft JhengHei"/>
                  <a:sym typeface="Microsoft JhengHei"/>
                </a:rPr>
                <a:t>優先免試入學(第一類、第二類)</a:t>
              </a:r>
              <a:endParaRPr sz="2000" b="0" i="0" u="none" strike="noStrike" cap="none" dirty="0">
                <a:solidFill>
                  <a:srgbClr val="FF0000"/>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rgbClr val="FF0000"/>
                </a:buClr>
                <a:buSzPts val="2000"/>
                <a:buFont typeface="Microsoft JhengHei"/>
                <a:buChar char="•"/>
              </a:pPr>
              <a:r>
                <a:rPr lang="zh-TW" sz="2000" b="0" i="0" u="none" strike="noStrike" cap="none" dirty="0">
                  <a:solidFill>
                    <a:srgbClr val="FF0000"/>
                  </a:solidFill>
                  <a:latin typeface="Microsoft JhengHei"/>
                  <a:ea typeface="Microsoft JhengHei"/>
                  <a:cs typeface="Microsoft JhengHei"/>
                  <a:sym typeface="Microsoft JhengHei"/>
                </a:rPr>
                <a:t>免試入學</a:t>
              </a:r>
              <a:endParaRPr sz="2000" b="0" i="0" u="none" strike="noStrike" cap="none" dirty="0">
                <a:solidFill>
                  <a:srgbClr val="FF0000"/>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dirty="0">
                  <a:solidFill>
                    <a:schemeClr val="dk1"/>
                  </a:solidFill>
                  <a:latin typeface="Microsoft JhengHei"/>
                  <a:ea typeface="Microsoft JhengHei"/>
                  <a:cs typeface="Microsoft JhengHei"/>
                  <a:sym typeface="Microsoft JhengHei"/>
                </a:rPr>
                <a:t>技優甄審入學</a:t>
              </a:r>
              <a:endParaRPr sz="2000" b="0" i="0" u="none" strike="noStrike" cap="none" dirty="0">
                <a:solidFill>
                  <a:srgbClr val="FF0000"/>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dirty="0">
                  <a:solidFill>
                    <a:schemeClr val="dk1"/>
                  </a:solidFill>
                  <a:latin typeface="Microsoft JhengHei"/>
                  <a:ea typeface="Microsoft JhengHei"/>
                  <a:cs typeface="Microsoft JhengHei"/>
                  <a:sym typeface="Microsoft JhengHei"/>
                </a:rPr>
                <a:t>產業特殊需求類科</a:t>
              </a:r>
              <a:endParaRPr sz="2000" b="0" i="0" u="none" strike="noStrike" cap="none" dirty="0">
                <a:solidFill>
                  <a:srgbClr val="FF0000"/>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dirty="0">
                  <a:solidFill>
                    <a:schemeClr val="dk1"/>
                  </a:solidFill>
                  <a:latin typeface="Microsoft JhengHei"/>
                  <a:ea typeface="Microsoft JhengHei"/>
                  <a:cs typeface="Microsoft JhengHei"/>
                  <a:sym typeface="Microsoft JhengHei"/>
                </a:rPr>
                <a:t>實用技能學程</a:t>
              </a:r>
              <a:endParaRPr sz="2000" b="0" i="0" u="none" strike="noStrike" cap="none" dirty="0">
                <a:solidFill>
                  <a:srgbClr val="FF0000"/>
                </a:solidFill>
                <a:latin typeface="Microsoft JhengHei"/>
                <a:ea typeface="Microsoft JhengHei"/>
                <a:cs typeface="Microsoft JhengHei"/>
                <a:sym typeface="Microsoft JhengHei"/>
              </a:endParaRPr>
            </a:p>
            <a:p>
              <a:pPr marL="228600" marR="0" lvl="1" indent="-228600" algn="l" rtl="0">
                <a:lnSpc>
                  <a:spcPct val="90000"/>
                </a:lnSpc>
                <a:spcBef>
                  <a:spcPts val="300"/>
                </a:spcBef>
                <a:spcAft>
                  <a:spcPts val="0"/>
                </a:spcAft>
                <a:buClr>
                  <a:schemeClr val="dk1"/>
                </a:buClr>
                <a:buSzPts val="2000"/>
                <a:buFont typeface="Microsoft JhengHei"/>
                <a:buChar char="•"/>
              </a:pPr>
              <a:r>
                <a:rPr lang="zh-TW" sz="2000" b="0" i="0" u="none" strike="noStrike" cap="none" dirty="0">
                  <a:solidFill>
                    <a:schemeClr val="dk1"/>
                  </a:solidFill>
                  <a:latin typeface="Microsoft JhengHei"/>
                  <a:ea typeface="Microsoft JhengHei"/>
                  <a:cs typeface="Microsoft JhengHei"/>
                  <a:sym typeface="Microsoft JhengHei"/>
                </a:rPr>
                <a:t>技術型及單科型獨招</a:t>
              </a:r>
              <a:endParaRPr sz="2000" b="0" i="0" u="none" strike="noStrike" cap="none" dirty="0">
                <a:solidFill>
                  <a:srgbClr val="FF0000"/>
                </a:solidFill>
                <a:latin typeface="Microsoft JhengHei"/>
                <a:ea typeface="Microsoft JhengHei"/>
                <a:cs typeface="Microsoft JhengHei"/>
                <a:sym typeface="Microsoft JhengHei"/>
              </a:endParaRPr>
            </a:p>
          </p:txBody>
        </p:sp>
        <p:sp>
          <p:nvSpPr>
            <p:cNvPr id="299" name="Google Shape;299;p22"/>
            <p:cNvSpPr/>
            <p:nvPr/>
          </p:nvSpPr>
          <p:spPr>
            <a:xfrm>
              <a:off x="259714" y="14607"/>
              <a:ext cx="3636006" cy="412634"/>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2"/>
            <p:cNvSpPr txBox="1"/>
            <p:nvPr/>
          </p:nvSpPr>
          <p:spPr>
            <a:xfrm>
              <a:off x="279857" y="34750"/>
              <a:ext cx="3595720" cy="372348"/>
            </a:xfrm>
            <a:prstGeom prst="rect">
              <a:avLst/>
            </a:prstGeom>
            <a:noFill/>
            <a:ln>
              <a:noFill/>
            </a:ln>
          </p:spPr>
          <p:txBody>
            <a:bodyPr spcFirstLastPara="1" wrap="square" lIns="137425" tIns="0" rIns="137425" bIns="0" anchor="ctr" anchorCtr="0">
              <a:noAutofit/>
            </a:bodyPr>
            <a:lstStyle/>
            <a:p>
              <a:pPr marL="0" marR="0" lvl="0" indent="0" algn="l" rtl="0">
                <a:lnSpc>
                  <a:spcPct val="90000"/>
                </a:lnSpc>
                <a:spcBef>
                  <a:spcPts val="0"/>
                </a:spcBef>
                <a:spcAft>
                  <a:spcPts val="0"/>
                </a:spcAft>
                <a:buNone/>
              </a:pPr>
              <a:r>
                <a:rPr lang="zh-TW" sz="2800">
                  <a:solidFill>
                    <a:schemeClr val="lt1"/>
                  </a:solidFill>
                  <a:latin typeface="Trebuchet MS"/>
                  <a:ea typeface="Trebuchet MS"/>
                  <a:cs typeface="Trebuchet MS"/>
                  <a:sym typeface="Trebuchet MS"/>
                </a:rPr>
                <a:t>免試入學</a:t>
              </a:r>
              <a:endParaRPr/>
            </a:p>
          </p:txBody>
        </p:sp>
        <p:sp>
          <p:nvSpPr>
            <p:cNvPr id="301" name="Google Shape;301;p22"/>
            <p:cNvSpPr/>
            <p:nvPr/>
          </p:nvSpPr>
          <p:spPr>
            <a:xfrm>
              <a:off x="0" y="4773342"/>
              <a:ext cx="5194295" cy="554400"/>
            </a:xfrm>
            <a:prstGeom prst="rect">
              <a:avLst/>
            </a:prstGeom>
            <a:solidFill>
              <a:schemeClr val="lt1">
                <a:alpha val="89803"/>
              </a:schemeClr>
            </a:solidFill>
            <a:ln w="12700" cap="flat" cmpd="sng">
              <a:solidFill>
                <a:srgbClr val="2383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2"/>
            <p:cNvSpPr/>
            <p:nvPr/>
          </p:nvSpPr>
          <p:spPr>
            <a:xfrm>
              <a:off x="259714" y="4448622"/>
              <a:ext cx="3636006" cy="649440"/>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2"/>
            <p:cNvSpPr txBox="1"/>
            <p:nvPr/>
          </p:nvSpPr>
          <p:spPr>
            <a:xfrm>
              <a:off x="291417" y="4480325"/>
              <a:ext cx="3572600" cy="586034"/>
            </a:xfrm>
            <a:prstGeom prst="rect">
              <a:avLst/>
            </a:prstGeom>
            <a:noFill/>
            <a:ln>
              <a:noFill/>
            </a:ln>
          </p:spPr>
          <p:txBody>
            <a:bodyPr spcFirstLastPara="1" wrap="square" lIns="137425" tIns="0" rIns="137425" bIns="0" anchor="ctr" anchorCtr="0">
              <a:noAutofit/>
            </a:bodyPr>
            <a:lstStyle/>
            <a:p>
              <a:pPr marL="0" marR="0" lvl="0" indent="0" algn="l" rtl="0">
                <a:lnSpc>
                  <a:spcPct val="90000"/>
                </a:lnSpc>
                <a:spcBef>
                  <a:spcPts val="0"/>
                </a:spcBef>
                <a:spcAft>
                  <a:spcPts val="0"/>
                </a:spcAft>
                <a:buNone/>
              </a:pPr>
              <a:r>
                <a:rPr lang="zh-TW" sz="2400" b="0">
                  <a:solidFill>
                    <a:schemeClr val="lt1"/>
                  </a:solidFill>
                  <a:latin typeface="Trebuchet MS"/>
                  <a:ea typeface="Trebuchet MS"/>
                  <a:cs typeface="Trebuchet MS"/>
                  <a:sym typeface="Trebuchet MS"/>
                </a:rPr>
                <a:t>身心障礙適性輔導安置</a:t>
              </a:r>
              <a:endParaRPr/>
            </a:p>
          </p:txBody>
        </p:sp>
      </p:grpSp>
      <p:grpSp>
        <p:nvGrpSpPr>
          <p:cNvPr id="304" name="Google Shape;304;p22"/>
          <p:cNvGrpSpPr/>
          <p:nvPr/>
        </p:nvGrpSpPr>
        <p:grpSpPr>
          <a:xfrm>
            <a:off x="6674119" y="1046690"/>
            <a:ext cx="4642018" cy="5390921"/>
            <a:chOff x="0" y="28950"/>
            <a:chExt cx="4642018" cy="5390921"/>
          </a:xfrm>
        </p:grpSpPr>
        <p:sp>
          <p:nvSpPr>
            <p:cNvPr id="305" name="Google Shape;305;p22"/>
            <p:cNvSpPr/>
            <p:nvPr/>
          </p:nvSpPr>
          <p:spPr>
            <a:xfrm>
              <a:off x="0" y="430279"/>
              <a:ext cx="4642018" cy="3024000"/>
            </a:xfrm>
            <a:prstGeom prst="rect">
              <a:avLst/>
            </a:prstGeom>
            <a:solidFill>
              <a:schemeClr val="lt1">
                <a:alpha val="89803"/>
              </a:schemeClr>
            </a:solidFill>
            <a:ln w="12700" cap="flat" cmpd="sng">
              <a:solidFill>
                <a:srgbClr val="2383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txBox="1"/>
            <p:nvPr/>
          </p:nvSpPr>
          <p:spPr>
            <a:xfrm>
              <a:off x="0" y="430279"/>
              <a:ext cx="4642018" cy="3024000"/>
            </a:xfrm>
            <a:prstGeom prst="rect">
              <a:avLst/>
            </a:prstGeom>
            <a:noFill/>
            <a:ln>
              <a:noFill/>
            </a:ln>
          </p:spPr>
          <p:txBody>
            <a:bodyPr spcFirstLastPara="1" wrap="square" lIns="360250" tIns="124950" rIns="360250" bIns="170675" anchor="t" anchorCtr="0">
              <a:noAutofit/>
            </a:bodyPr>
            <a:lstStyle/>
            <a:p>
              <a:pPr marL="228600" marR="0" lvl="1" indent="-228600" algn="l" rtl="0">
                <a:lnSpc>
                  <a:spcPct val="90000"/>
                </a:lnSpc>
                <a:spcBef>
                  <a:spcPts val="0"/>
                </a:spcBef>
                <a:spcAft>
                  <a:spcPts val="0"/>
                </a:spcAft>
                <a:buClr>
                  <a:schemeClr val="dk1"/>
                </a:buClr>
                <a:buSzPts val="2400"/>
                <a:buFont typeface="Trebuchet MS"/>
                <a:buChar char="•"/>
              </a:pPr>
              <a:r>
                <a:rPr lang="zh-TW" sz="2400" b="1" i="0" u="none" strike="noStrike" cap="none">
                  <a:solidFill>
                    <a:schemeClr val="dk1"/>
                  </a:solidFill>
                  <a:latin typeface="Trebuchet MS"/>
                  <a:ea typeface="Trebuchet MS"/>
                  <a:cs typeface="Trebuchet MS"/>
                  <a:sym typeface="Trebuchet MS"/>
                </a:rPr>
                <a:t>甄選入學</a:t>
              </a:r>
              <a:endParaRPr/>
            </a:p>
            <a:p>
              <a:pPr marL="342900" marR="0" lvl="2" indent="-171450" algn="l" rtl="0">
                <a:lnSpc>
                  <a:spcPct val="90000"/>
                </a:lnSpc>
                <a:spcBef>
                  <a:spcPts val="360"/>
                </a:spcBef>
                <a:spcAft>
                  <a:spcPts val="0"/>
                </a:spcAft>
                <a:buClr>
                  <a:schemeClr val="dk1"/>
                </a:buClr>
                <a:buSzPts val="1800"/>
                <a:buFont typeface="Trebuchet MS"/>
                <a:buChar char="•"/>
              </a:pPr>
              <a:r>
                <a:rPr lang="zh-TW" sz="1800" b="0" i="0" u="none" strike="noStrike" cap="none">
                  <a:solidFill>
                    <a:schemeClr val="dk1"/>
                  </a:solidFill>
                  <a:latin typeface="Trebuchet MS"/>
                  <a:ea typeface="Trebuchet MS"/>
                  <a:cs typeface="Trebuchet MS"/>
                  <a:sym typeface="Trebuchet MS"/>
                </a:rPr>
                <a:t>藝術才能班</a:t>
              </a:r>
              <a:endParaRPr/>
            </a:p>
            <a:p>
              <a:pPr marL="342900" marR="0" lvl="2" indent="-171450" algn="l" rtl="0">
                <a:lnSpc>
                  <a:spcPct val="90000"/>
                </a:lnSpc>
                <a:spcBef>
                  <a:spcPts val="270"/>
                </a:spcBef>
                <a:spcAft>
                  <a:spcPts val="0"/>
                </a:spcAft>
                <a:buClr>
                  <a:schemeClr val="dk1"/>
                </a:buClr>
                <a:buSzPts val="1800"/>
                <a:buFont typeface="Trebuchet MS"/>
                <a:buChar char="•"/>
              </a:pPr>
              <a:r>
                <a:rPr lang="zh-TW" sz="1800" b="0" i="0" u="none" strike="noStrike" cap="none">
                  <a:solidFill>
                    <a:schemeClr val="dk1"/>
                  </a:solidFill>
                  <a:latin typeface="Trebuchet MS"/>
                  <a:ea typeface="Trebuchet MS"/>
                  <a:cs typeface="Trebuchet MS"/>
                  <a:sym typeface="Trebuchet MS"/>
                </a:rPr>
                <a:t>體育班</a:t>
              </a:r>
              <a:endParaRPr/>
            </a:p>
            <a:p>
              <a:pPr marL="342900" marR="0" lvl="2" indent="-171450" algn="l" rtl="0">
                <a:lnSpc>
                  <a:spcPct val="90000"/>
                </a:lnSpc>
                <a:spcBef>
                  <a:spcPts val="270"/>
                </a:spcBef>
                <a:spcAft>
                  <a:spcPts val="0"/>
                </a:spcAft>
                <a:buClr>
                  <a:schemeClr val="dk1"/>
                </a:buClr>
                <a:buSzPts val="1800"/>
                <a:buFont typeface="Trebuchet MS"/>
                <a:buChar char="•"/>
              </a:pPr>
              <a:r>
                <a:rPr lang="zh-TW" sz="1800" b="0" i="0" u="none" strike="noStrike" cap="none">
                  <a:solidFill>
                    <a:schemeClr val="dk1"/>
                  </a:solidFill>
                  <a:latin typeface="Trebuchet MS"/>
                  <a:ea typeface="Trebuchet MS"/>
                  <a:cs typeface="Trebuchet MS"/>
                  <a:sym typeface="Trebuchet MS"/>
                </a:rPr>
                <a:t>科學班</a:t>
              </a:r>
              <a:endParaRPr/>
            </a:p>
            <a:p>
              <a:pPr marL="342900" marR="0" lvl="2" indent="-171450" algn="l" rtl="0">
                <a:lnSpc>
                  <a:spcPct val="90000"/>
                </a:lnSpc>
                <a:spcBef>
                  <a:spcPts val="270"/>
                </a:spcBef>
                <a:spcAft>
                  <a:spcPts val="0"/>
                </a:spcAft>
                <a:buClr>
                  <a:schemeClr val="dk1"/>
                </a:buClr>
                <a:buSzPts val="1800"/>
                <a:buFont typeface="Trebuchet MS"/>
                <a:buChar char="•"/>
              </a:pPr>
              <a:r>
                <a:rPr lang="zh-TW" sz="1800" b="0" i="0" u="none" strike="noStrike" cap="none">
                  <a:solidFill>
                    <a:schemeClr val="dk1"/>
                  </a:solidFill>
                  <a:latin typeface="Trebuchet MS"/>
                  <a:ea typeface="Trebuchet MS"/>
                  <a:cs typeface="Trebuchet MS"/>
                  <a:sym typeface="Trebuchet MS"/>
                </a:rPr>
                <a:t>專業群科</a:t>
              </a:r>
              <a:endParaRPr/>
            </a:p>
            <a:p>
              <a:pPr marL="228600" marR="0" lvl="1" indent="-228600" algn="l" rtl="0">
                <a:lnSpc>
                  <a:spcPct val="90000"/>
                </a:lnSpc>
                <a:spcBef>
                  <a:spcPts val="270"/>
                </a:spcBef>
                <a:spcAft>
                  <a:spcPts val="0"/>
                </a:spcAft>
                <a:buClr>
                  <a:schemeClr val="dk1"/>
                </a:buClr>
                <a:buSzPts val="2400"/>
                <a:buFont typeface="Trebuchet MS"/>
                <a:buChar char="•"/>
              </a:pPr>
              <a:r>
                <a:rPr lang="zh-TW" sz="2400" b="1" i="0" u="none" strike="noStrike" cap="none">
                  <a:solidFill>
                    <a:schemeClr val="dk1"/>
                  </a:solidFill>
                  <a:latin typeface="Trebuchet MS"/>
                  <a:ea typeface="Trebuchet MS"/>
                  <a:cs typeface="Trebuchet MS"/>
                  <a:sym typeface="Trebuchet MS"/>
                </a:rPr>
                <a:t>考試分發入學</a:t>
              </a:r>
              <a:endParaRPr/>
            </a:p>
          </p:txBody>
        </p:sp>
        <p:sp>
          <p:nvSpPr>
            <p:cNvPr id="307" name="Google Shape;307;p22"/>
            <p:cNvSpPr/>
            <p:nvPr/>
          </p:nvSpPr>
          <p:spPr>
            <a:xfrm>
              <a:off x="232100" y="28950"/>
              <a:ext cx="3249412" cy="489889"/>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2"/>
            <p:cNvSpPr txBox="1"/>
            <p:nvPr/>
          </p:nvSpPr>
          <p:spPr>
            <a:xfrm>
              <a:off x="256014" y="52864"/>
              <a:ext cx="3201584" cy="442061"/>
            </a:xfrm>
            <a:prstGeom prst="rect">
              <a:avLst/>
            </a:prstGeom>
            <a:noFill/>
            <a:ln>
              <a:noFill/>
            </a:ln>
          </p:spPr>
          <p:txBody>
            <a:bodyPr spcFirstLastPara="1" wrap="square" lIns="122800" tIns="0" rIns="122800" bIns="0" anchor="ctr" anchorCtr="0">
              <a:noAutofit/>
            </a:bodyPr>
            <a:lstStyle/>
            <a:p>
              <a:pPr marL="0" marR="0" lvl="0" indent="0" algn="l" rtl="0">
                <a:lnSpc>
                  <a:spcPct val="90000"/>
                </a:lnSpc>
                <a:spcBef>
                  <a:spcPts val="0"/>
                </a:spcBef>
                <a:spcAft>
                  <a:spcPts val="0"/>
                </a:spcAft>
                <a:buNone/>
              </a:pPr>
              <a:r>
                <a:rPr lang="zh-TW" sz="2800">
                  <a:solidFill>
                    <a:schemeClr val="lt1"/>
                  </a:solidFill>
                  <a:latin typeface="Trebuchet MS"/>
                  <a:ea typeface="Trebuchet MS"/>
                  <a:cs typeface="Trebuchet MS"/>
                  <a:sym typeface="Trebuchet MS"/>
                </a:rPr>
                <a:t>特色招生</a:t>
              </a:r>
              <a:endParaRPr/>
            </a:p>
          </p:txBody>
        </p:sp>
        <p:sp>
          <p:nvSpPr>
            <p:cNvPr id="309" name="Google Shape;309;p22"/>
            <p:cNvSpPr/>
            <p:nvPr/>
          </p:nvSpPr>
          <p:spPr>
            <a:xfrm>
              <a:off x="0" y="3832271"/>
              <a:ext cx="4642018" cy="1587600"/>
            </a:xfrm>
            <a:prstGeom prst="rect">
              <a:avLst/>
            </a:prstGeom>
            <a:solidFill>
              <a:schemeClr val="lt1">
                <a:alpha val="89803"/>
              </a:schemeClr>
            </a:solidFill>
            <a:ln w="12700" cap="flat" cmpd="sng">
              <a:solidFill>
                <a:srgbClr val="2383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2"/>
            <p:cNvSpPr txBox="1"/>
            <p:nvPr/>
          </p:nvSpPr>
          <p:spPr>
            <a:xfrm>
              <a:off x="0" y="3832271"/>
              <a:ext cx="4642018" cy="1587600"/>
            </a:xfrm>
            <a:prstGeom prst="rect">
              <a:avLst/>
            </a:prstGeom>
            <a:noFill/>
            <a:ln>
              <a:noFill/>
            </a:ln>
          </p:spPr>
          <p:txBody>
            <a:bodyPr spcFirstLastPara="1" wrap="square" lIns="360250" tIns="124950" rIns="360250" bIns="142225"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zh-TW" sz="2000" b="0" i="0" u="none" strike="noStrike" cap="none">
                  <a:solidFill>
                    <a:schemeClr val="dk1"/>
                  </a:solidFill>
                  <a:latin typeface="Trebuchet MS"/>
                  <a:ea typeface="Trebuchet MS"/>
                  <a:cs typeface="Trebuchet MS"/>
                  <a:sym typeface="Trebuchet MS"/>
                </a:rPr>
                <a:t>建教合作班</a:t>
              </a:r>
              <a:endParaRPr/>
            </a:p>
            <a:p>
              <a:pPr marL="228600" marR="0" lvl="1" indent="-228600" algn="l" rtl="0">
                <a:lnSpc>
                  <a:spcPct val="90000"/>
                </a:lnSpc>
                <a:spcBef>
                  <a:spcPts val="300"/>
                </a:spcBef>
                <a:spcAft>
                  <a:spcPts val="0"/>
                </a:spcAft>
                <a:buClr>
                  <a:schemeClr val="dk1"/>
                </a:buClr>
                <a:buSzPts val="2000"/>
                <a:buFont typeface="Trebuchet MS"/>
                <a:buChar char="•"/>
              </a:pPr>
              <a:r>
                <a:rPr lang="zh-TW" sz="2000" b="0" i="0" u="none" strike="noStrike" cap="none">
                  <a:solidFill>
                    <a:schemeClr val="dk1"/>
                  </a:solidFill>
                  <a:latin typeface="Trebuchet MS"/>
                  <a:ea typeface="Trebuchet MS"/>
                  <a:cs typeface="Trebuchet MS"/>
                  <a:sym typeface="Trebuchet MS"/>
                </a:rPr>
                <a:t>重點運動項目</a:t>
              </a:r>
              <a:endParaRPr/>
            </a:p>
            <a:p>
              <a:pPr marL="228600" marR="0" lvl="1" indent="-228600" algn="l" rtl="0">
                <a:lnSpc>
                  <a:spcPct val="90000"/>
                </a:lnSpc>
                <a:spcBef>
                  <a:spcPts val="300"/>
                </a:spcBef>
                <a:spcAft>
                  <a:spcPts val="0"/>
                </a:spcAft>
                <a:buClr>
                  <a:schemeClr val="dk1"/>
                </a:buClr>
                <a:buSzPts val="2000"/>
                <a:buFont typeface="Trebuchet MS"/>
                <a:buChar char="•"/>
              </a:pPr>
              <a:r>
                <a:rPr lang="zh-TW" sz="2000" b="0" i="0" u="none" strike="noStrike" cap="none">
                  <a:solidFill>
                    <a:schemeClr val="dk1"/>
                  </a:solidFill>
                  <a:latin typeface="Trebuchet MS"/>
                  <a:ea typeface="Trebuchet MS"/>
                  <a:cs typeface="Trebuchet MS"/>
                  <a:sym typeface="Trebuchet MS"/>
                </a:rPr>
                <a:t>未受政府補助私校獨立招生</a:t>
              </a:r>
              <a:endParaRPr/>
            </a:p>
          </p:txBody>
        </p:sp>
        <p:sp>
          <p:nvSpPr>
            <p:cNvPr id="311" name="Google Shape;311;p22"/>
            <p:cNvSpPr/>
            <p:nvPr/>
          </p:nvSpPr>
          <p:spPr>
            <a:xfrm>
              <a:off x="232100" y="3486679"/>
              <a:ext cx="3249412" cy="434151"/>
            </a:xfrm>
            <a:prstGeom prst="roundRect">
              <a:avLst>
                <a:gd name="adj" fmla="val 16667"/>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txBox="1"/>
            <p:nvPr/>
          </p:nvSpPr>
          <p:spPr>
            <a:xfrm>
              <a:off x="253294" y="3507873"/>
              <a:ext cx="3207024" cy="391763"/>
            </a:xfrm>
            <a:prstGeom prst="rect">
              <a:avLst/>
            </a:prstGeom>
            <a:noFill/>
            <a:ln>
              <a:noFill/>
            </a:ln>
          </p:spPr>
          <p:txBody>
            <a:bodyPr spcFirstLastPara="1" wrap="square" lIns="122800" tIns="0" rIns="122800" bIns="0" anchor="ctr" anchorCtr="0">
              <a:noAutofit/>
            </a:bodyPr>
            <a:lstStyle/>
            <a:p>
              <a:pPr marL="0" marR="0" lvl="0" indent="0" algn="l" rtl="0">
                <a:lnSpc>
                  <a:spcPct val="90000"/>
                </a:lnSpc>
                <a:spcBef>
                  <a:spcPts val="0"/>
                </a:spcBef>
                <a:spcAft>
                  <a:spcPts val="0"/>
                </a:spcAft>
                <a:buNone/>
              </a:pPr>
              <a:r>
                <a:rPr lang="zh-TW" sz="2800">
                  <a:solidFill>
                    <a:schemeClr val="lt1"/>
                  </a:solidFill>
                  <a:latin typeface="Trebuchet MS"/>
                  <a:ea typeface="Trebuchet MS"/>
                  <a:cs typeface="Trebuchet MS"/>
                  <a:sym typeface="Trebuchet MS"/>
                </a:rPr>
                <a:t>其他</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2167128" y="388307"/>
            <a:ext cx="9845332" cy="4384109"/>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SzPts val="3200"/>
              <a:buFont typeface="Georgia"/>
              <a:buNone/>
            </a:pPr>
            <a:r>
              <a:rPr lang="zh-TW" sz="3200" b="0" dirty="0">
                <a:latin typeface="Georgia"/>
                <a:ea typeface="Georgia"/>
                <a:cs typeface="Georgia"/>
                <a:sym typeface="Georgia"/>
              </a:rPr>
              <a:t>★政策架構</a:t>
            </a:r>
            <a:br>
              <a:rPr lang="zh-TW" sz="3200" b="0" dirty="0">
                <a:latin typeface="Georgia"/>
                <a:ea typeface="Georgia"/>
                <a:cs typeface="Georgia"/>
                <a:sym typeface="Georgia"/>
              </a:rPr>
            </a:br>
            <a:r>
              <a:rPr lang="zh-TW" sz="3200" b="0" dirty="0">
                <a:latin typeface="Georgia"/>
                <a:ea typeface="Georgia"/>
                <a:cs typeface="Georgia"/>
                <a:sym typeface="Georgia"/>
              </a:rPr>
              <a:t>★108課綱、學習歷程檔案及大學多元入學新方案</a:t>
            </a:r>
            <a:br>
              <a:rPr lang="zh-TW" sz="3200" b="0" dirty="0">
                <a:latin typeface="Georgia"/>
                <a:ea typeface="Georgia"/>
                <a:cs typeface="Georgia"/>
                <a:sym typeface="Georgia"/>
              </a:rPr>
            </a:br>
            <a:r>
              <a:rPr lang="zh-TW" sz="3200" b="0" dirty="0">
                <a:latin typeface="Georgia"/>
                <a:ea typeface="Georgia"/>
                <a:cs typeface="Georgia"/>
                <a:sym typeface="Georgia"/>
              </a:rPr>
              <a:t>★國中教育會考</a:t>
            </a:r>
            <a:br>
              <a:rPr lang="zh-TW" sz="3200" b="0" dirty="0">
                <a:latin typeface="Georgia"/>
                <a:ea typeface="Georgia"/>
                <a:cs typeface="Georgia"/>
                <a:sym typeface="Georgia"/>
              </a:rPr>
            </a:br>
            <a:r>
              <a:rPr lang="zh-TW" sz="3200" b="0" dirty="0">
                <a:latin typeface="Georgia"/>
                <a:ea typeface="Georgia"/>
                <a:cs typeface="Georgia"/>
                <a:sym typeface="Georgia"/>
              </a:rPr>
              <a:t>★113學年度基北區適性入學管道</a:t>
            </a:r>
            <a:br>
              <a:rPr lang="zh-TW" sz="3200" b="0" dirty="0">
                <a:latin typeface="Georgia"/>
                <a:ea typeface="Georgia"/>
                <a:cs typeface="Georgia"/>
                <a:sym typeface="Georgia"/>
              </a:rPr>
            </a:br>
            <a:r>
              <a:rPr lang="zh-TW" sz="3200" b="0" dirty="0">
                <a:latin typeface="Georgia"/>
                <a:ea typeface="Georgia"/>
                <a:cs typeface="Georgia"/>
                <a:sym typeface="Georgia"/>
              </a:rPr>
              <a:t>    ☆適合學術傾向學生的入學管道</a:t>
            </a:r>
            <a:br>
              <a:rPr lang="zh-TW" sz="3200" b="0" dirty="0">
                <a:latin typeface="Georgia"/>
                <a:ea typeface="Georgia"/>
                <a:cs typeface="Georgia"/>
                <a:sym typeface="Georgia"/>
              </a:rPr>
            </a:br>
            <a:r>
              <a:rPr lang="zh-TW" sz="3200" b="0" dirty="0">
                <a:latin typeface="Georgia"/>
                <a:ea typeface="Georgia"/>
                <a:cs typeface="Georgia"/>
                <a:sym typeface="Georgia"/>
              </a:rPr>
              <a:t>    ☆適合職業傾向學生的入學管道</a:t>
            </a:r>
            <a:br>
              <a:rPr lang="zh-TW" sz="3200" b="0" dirty="0">
                <a:latin typeface="Georgia"/>
                <a:ea typeface="Georgia"/>
                <a:cs typeface="Georgia"/>
                <a:sym typeface="Georgia"/>
              </a:rPr>
            </a:br>
            <a:r>
              <a:rPr lang="zh-TW" sz="3200" b="0" dirty="0">
                <a:latin typeface="Georgia"/>
                <a:ea typeface="Georgia"/>
                <a:cs typeface="Georgia"/>
                <a:sym typeface="Georgia"/>
              </a:rPr>
              <a:t>    ☆其他</a:t>
            </a:r>
            <a:br>
              <a:rPr lang="zh-TW" sz="3200" b="0" dirty="0">
                <a:latin typeface="Georgia"/>
                <a:ea typeface="Georgia"/>
                <a:cs typeface="Georgia"/>
                <a:sym typeface="Georgia"/>
              </a:rPr>
            </a:br>
            <a:r>
              <a:rPr lang="zh-TW" sz="3200" b="0" dirty="0">
                <a:latin typeface="Georgia"/>
                <a:ea typeface="Georgia"/>
                <a:cs typeface="Georgia"/>
                <a:sym typeface="Georgia"/>
              </a:rPr>
              <a:t>★相關資源網站</a:t>
            </a:r>
            <a:endParaRPr sz="9600" b="0" dirty="0">
              <a:latin typeface="Georgia"/>
              <a:ea typeface="Georgia"/>
              <a:cs typeface="Georgia"/>
              <a:sym typeface="Georgia"/>
            </a:endParaRPr>
          </a:p>
        </p:txBody>
      </p:sp>
      <p:sp>
        <p:nvSpPr>
          <p:cNvPr id="117" name="Google Shape;117;p2"/>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590"/>
              <a:buNone/>
            </a:pPr>
            <a:r>
              <a:rPr lang="zh-TW" sz="5400">
                <a:latin typeface="Georgia"/>
                <a:ea typeface="Georgia"/>
                <a:cs typeface="Georgia"/>
                <a:sym typeface="Georgia"/>
              </a:rPr>
              <a:t>簡報大綱</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文字版面配置區 4">
            <a:extLst>
              <a:ext uri="{FF2B5EF4-FFF2-40B4-BE49-F238E27FC236}">
                <a16:creationId xmlns:a16="http://schemas.microsoft.com/office/drawing/2014/main" id="{A334BC12-B969-4C4B-83CE-80D931BC51C6}"/>
              </a:ext>
            </a:extLst>
          </p:cNvPr>
          <p:cNvSpPr>
            <a:spLocks noGrp="1"/>
          </p:cNvSpPr>
          <p:nvPr>
            <p:ph type="body" idx="1"/>
          </p:nvPr>
        </p:nvSpPr>
        <p:spPr/>
        <p:txBody>
          <a:bodyPr/>
          <a:lstStyle/>
          <a:p>
            <a:endParaRPr lang="zh-TW" altLang="en-US"/>
          </a:p>
        </p:txBody>
      </p:sp>
      <p:pic>
        <p:nvPicPr>
          <p:cNvPr id="7" name="圖片 6">
            <a:extLst>
              <a:ext uri="{FF2B5EF4-FFF2-40B4-BE49-F238E27FC236}">
                <a16:creationId xmlns:a16="http://schemas.microsoft.com/office/drawing/2014/main" id="{0E96D2FE-6870-4320-B2FA-CE2958EB503D}"/>
              </a:ext>
            </a:extLst>
          </p:cNvPr>
          <p:cNvPicPr>
            <a:picLocks noChangeAspect="1"/>
          </p:cNvPicPr>
          <p:nvPr/>
        </p:nvPicPr>
        <p:blipFill>
          <a:blip r:embed="rId3"/>
          <a:stretch>
            <a:fillRect/>
          </a:stretch>
        </p:blipFill>
        <p:spPr>
          <a:xfrm>
            <a:off x="3544724" y="0"/>
            <a:ext cx="481630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免試入學</a:t>
            </a:r>
            <a:endParaRPr/>
          </a:p>
        </p:txBody>
      </p:sp>
      <p:sp>
        <p:nvSpPr>
          <p:cNvPr id="319" name="Google Shape;319;p23"/>
          <p:cNvSpPr txBox="1">
            <a:spLocks noGrp="1"/>
          </p:cNvSpPr>
          <p:nvPr>
            <p:ph type="body" idx="1"/>
          </p:nvPr>
        </p:nvSpPr>
        <p:spPr>
          <a:xfrm>
            <a:off x="2165350" y="5019674"/>
            <a:ext cx="9053513" cy="1691843"/>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380"/>
              <a:buFont typeface="Noto Sans Symbols"/>
              <a:buChar char="●"/>
            </a:pPr>
            <a:r>
              <a:rPr lang="zh-TW" sz="2800" b="1">
                <a:latin typeface="Microsoft JhengHei"/>
                <a:ea typeface="Microsoft JhengHei"/>
                <a:cs typeface="Microsoft JhengHei"/>
                <a:sym typeface="Microsoft JhengHei"/>
              </a:rPr>
              <a:t>基北區免試入學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臺北市優先免試入學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學習區完全免試入學</a:t>
            </a:r>
            <a:endParaRPr sz="2800" b="1">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317953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8"/>
          <p:cNvSpPr txBox="1">
            <a:spLocks noGrp="1"/>
          </p:cNvSpPr>
          <p:nvPr>
            <p:ph type="title"/>
          </p:nvPr>
        </p:nvSpPr>
        <p:spPr>
          <a:xfrm>
            <a:off x="1007218" y="177164"/>
            <a:ext cx="10058400" cy="11061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免試入學作業程序</a:t>
            </a:r>
            <a:endParaRPr/>
          </a:p>
        </p:txBody>
      </p:sp>
      <p:grpSp>
        <p:nvGrpSpPr>
          <p:cNvPr id="355" name="Google Shape;355;p28"/>
          <p:cNvGrpSpPr/>
          <p:nvPr/>
        </p:nvGrpSpPr>
        <p:grpSpPr>
          <a:xfrm>
            <a:off x="1346811" y="1276493"/>
            <a:ext cx="9893406" cy="5418666"/>
            <a:chOff x="0" y="0"/>
            <a:chExt cx="9893406" cy="5418666"/>
          </a:xfrm>
        </p:grpSpPr>
        <p:sp>
          <p:nvSpPr>
            <p:cNvPr id="356" name="Google Shape;356;p28"/>
            <p:cNvSpPr/>
            <p:nvPr/>
          </p:nvSpPr>
          <p:spPr>
            <a:xfrm>
              <a:off x="0" y="0"/>
              <a:ext cx="8409395" cy="1625600"/>
            </a:xfrm>
            <a:prstGeom prst="roundRect">
              <a:avLst>
                <a:gd name="adj" fmla="val 10000"/>
              </a:avLst>
            </a:prstGeom>
            <a:solidFill>
              <a:schemeClr val="lt1"/>
            </a:solidFill>
            <a:ln w="12700"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txBox="1"/>
            <p:nvPr/>
          </p:nvSpPr>
          <p:spPr>
            <a:xfrm>
              <a:off x="47612" y="47612"/>
              <a:ext cx="6655247" cy="153037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zh-TW" sz="2000">
                  <a:solidFill>
                    <a:schemeClr val="lt1"/>
                  </a:solidFill>
                  <a:latin typeface="Microsoft JhengHei"/>
                  <a:ea typeface="Microsoft JhengHei"/>
                  <a:cs typeface="Microsoft JhengHei"/>
                  <a:sym typeface="Microsoft JhengHei"/>
                </a:rPr>
                <a:t>各高級中等學校及五專</a:t>
              </a:r>
              <a:r>
                <a:rPr lang="zh-TW" sz="2000" b="0">
                  <a:solidFill>
                    <a:srgbClr val="FF0000"/>
                  </a:solidFill>
                  <a:latin typeface="Microsoft JhengHei"/>
                  <a:ea typeface="Microsoft JhengHei"/>
                  <a:cs typeface="Microsoft JhengHei"/>
                  <a:sym typeface="Microsoft JhengHei"/>
                </a:rPr>
                <a:t>皆須辦理</a:t>
              </a:r>
              <a:r>
                <a:rPr lang="zh-TW" sz="2000">
                  <a:solidFill>
                    <a:schemeClr val="lt1"/>
                  </a:solidFill>
                  <a:latin typeface="Microsoft JhengHei"/>
                  <a:ea typeface="Microsoft JhengHei"/>
                  <a:cs typeface="Microsoft JhengHei"/>
                  <a:sym typeface="Microsoft JhengHei"/>
                </a:rPr>
                <a:t>免試入學</a:t>
              </a:r>
              <a:br>
                <a:rPr lang="zh-TW" sz="2000">
                  <a:solidFill>
                    <a:schemeClr val="lt1"/>
                  </a:solidFill>
                  <a:latin typeface="Microsoft JhengHei"/>
                  <a:ea typeface="Microsoft JhengHei"/>
                  <a:cs typeface="Microsoft JhengHei"/>
                  <a:sym typeface="Microsoft JhengHei"/>
                </a:rPr>
              </a:br>
              <a:r>
                <a:rPr lang="zh-TW" sz="2400" b="1" u="sng">
                  <a:solidFill>
                    <a:srgbClr val="FF0000"/>
                  </a:solidFill>
                  <a:latin typeface="Microsoft JhengHei"/>
                  <a:ea typeface="Microsoft JhengHei"/>
                  <a:cs typeface="Microsoft JhengHei"/>
                  <a:sym typeface="Microsoft JhengHei"/>
                </a:rPr>
                <a:t>採線上報名並兼採繳交書面報名表件方式</a:t>
              </a:r>
              <a:endParaRPr sz="2400" b="1">
                <a:solidFill>
                  <a:srgbClr val="FF0000"/>
                </a:solidFill>
                <a:latin typeface="Microsoft JhengHei"/>
                <a:ea typeface="Microsoft JhengHei"/>
                <a:cs typeface="Microsoft JhengHei"/>
                <a:sym typeface="Microsoft JhengHei"/>
              </a:endParaRPr>
            </a:p>
          </p:txBody>
        </p:sp>
        <p:sp>
          <p:nvSpPr>
            <p:cNvPr id="358" name="Google Shape;358;p28"/>
            <p:cNvSpPr/>
            <p:nvPr/>
          </p:nvSpPr>
          <p:spPr>
            <a:xfrm>
              <a:off x="742005" y="1896533"/>
              <a:ext cx="8409395" cy="1625600"/>
            </a:xfrm>
            <a:prstGeom prst="roundRect">
              <a:avLst>
                <a:gd name="adj" fmla="val 10000"/>
              </a:avLst>
            </a:prstGeom>
            <a:solidFill>
              <a:schemeClr val="lt1"/>
            </a:solidFill>
            <a:ln w="12700"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txBox="1"/>
            <p:nvPr/>
          </p:nvSpPr>
          <p:spPr>
            <a:xfrm>
              <a:off x="789617" y="1944145"/>
              <a:ext cx="6515526" cy="153037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zh-TW" sz="2000">
                  <a:solidFill>
                    <a:schemeClr val="lt1"/>
                  </a:solidFill>
                  <a:latin typeface="Microsoft JhengHei"/>
                  <a:ea typeface="Microsoft JhengHei"/>
                  <a:cs typeface="Microsoft JhengHei"/>
                  <a:sym typeface="Microsoft JhengHei"/>
                </a:rPr>
                <a:t>不訂定</a:t>
              </a:r>
              <a:r>
                <a:rPr lang="zh-TW" sz="2400" b="1">
                  <a:solidFill>
                    <a:srgbClr val="00B050"/>
                  </a:solidFill>
                  <a:latin typeface="Microsoft JhengHei"/>
                  <a:ea typeface="Microsoft JhengHei"/>
                  <a:cs typeface="Microsoft JhengHei"/>
                  <a:sym typeface="Microsoft JhengHei"/>
                </a:rPr>
                <a:t>報名條件（門檻）</a:t>
              </a:r>
              <a:endParaRPr sz="2400" b="1">
                <a:solidFill>
                  <a:srgbClr val="00B050"/>
                </a:solidFill>
                <a:latin typeface="Microsoft JhengHei"/>
                <a:ea typeface="Microsoft JhengHei"/>
                <a:cs typeface="Microsoft JhengHei"/>
                <a:sym typeface="Microsoft JhengHei"/>
              </a:endParaRPr>
            </a:p>
            <a:p>
              <a:pPr marL="228600" marR="0" lvl="1" indent="-228600" algn="l" rtl="0">
                <a:lnSpc>
                  <a:spcPct val="90000"/>
                </a:lnSpc>
                <a:spcBef>
                  <a:spcPts val="840"/>
                </a:spcBef>
                <a:spcAft>
                  <a:spcPts val="0"/>
                </a:spcAft>
                <a:buClr>
                  <a:schemeClr val="lt1"/>
                </a:buClr>
                <a:buSzPts val="2000"/>
                <a:buFont typeface="Microsoft JhengHei"/>
                <a:buChar char="•"/>
              </a:pPr>
              <a:r>
                <a:rPr lang="zh-TW" sz="2000" b="0" i="0" u="none" strike="noStrike" cap="none">
                  <a:solidFill>
                    <a:schemeClr val="lt1"/>
                  </a:solidFill>
                  <a:latin typeface="Microsoft JhengHei"/>
                  <a:ea typeface="Microsoft JhengHei"/>
                  <a:cs typeface="Microsoft JhengHei"/>
                  <a:sym typeface="Microsoft JhengHei"/>
                </a:rPr>
                <a:t>各高級中等學校及五專</a:t>
              </a:r>
              <a:r>
                <a:rPr lang="zh-TW" sz="2000" b="1" i="0" u="none" strike="noStrike" cap="none">
                  <a:solidFill>
                    <a:srgbClr val="FF0000"/>
                  </a:solidFill>
                  <a:latin typeface="Microsoft JhengHei"/>
                  <a:ea typeface="Microsoft JhengHei"/>
                  <a:cs typeface="Microsoft JhengHei"/>
                  <a:sym typeface="Microsoft JhengHei"/>
                </a:rPr>
                <a:t>不採計</a:t>
              </a:r>
              <a:r>
                <a:rPr lang="zh-TW" sz="2000" b="0" i="0" u="none" strike="noStrike" cap="none">
                  <a:solidFill>
                    <a:schemeClr val="lt1"/>
                  </a:solidFill>
                  <a:latin typeface="Microsoft JhengHei"/>
                  <a:ea typeface="Microsoft JhengHei"/>
                  <a:cs typeface="Microsoft JhengHei"/>
                  <a:sym typeface="Microsoft JhengHei"/>
                </a:rPr>
                <a:t>國中在校學科成績</a:t>
              </a:r>
              <a:endParaRPr sz="2000" b="0" i="0" u="none" strike="noStrike" cap="none">
                <a:solidFill>
                  <a:schemeClr val="lt1"/>
                </a:solidFill>
                <a:latin typeface="Microsoft JhengHei"/>
                <a:ea typeface="Microsoft JhengHei"/>
                <a:cs typeface="Microsoft JhengHei"/>
                <a:sym typeface="Microsoft JhengHei"/>
              </a:endParaRPr>
            </a:p>
          </p:txBody>
        </p:sp>
        <p:sp>
          <p:nvSpPr>
            <p:cNvPr id="360" name="Google Shape;360;p28"/>
            <p:cNvSpPr/>
            <p:nvPr/>
          </p:nvSpPr>
          <p:spPr>
            <a:xfrm>
              <a:off x="1484011" y="3793066"/>
              <a:ext cx="8409395" cy="1625600"/>
            </a:xfrm>
            <a:prstGeom prst="roundRect">
              <a:avLst>
                <a:gd name="adj" fmla="val 10000"/>
              </a:avLst>
            </a:prstGeom>
            <a:solidFill>
              <a:schemeClr val="lt1"/>
            </a:solidFill>
            <a:ln w="12700"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8"/>
            <p:cNvSpPr txBox="1"/>
            <p:nvPr/>
          </p:nvSpPr>
          <p:spPr>
            <a:xfrm>
              <a:off x="1531623" y="3840678"/>
              <a:ext cx="6515526" cy="153037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zh-TW" sz="2400" b="1">
                  <a:solidFill>
                    <a:srgbClr val="00B050"/>
                  </a:solidFill>
                  <a:latin typeface="Microsoft JhengHei"/>
                  <a:ea typeface="Microsoft JhengHei"/>
                  <a:cs typeface="Microsoft JhengHei"/>
                  <a:sym typeface="Microsoft JhengHei"/>
                </a:rPr>
                <a:t>學籍</a:t>
              </a:r>
              <a:r>
                <a:rPr lang="zh-TW" sz="2000">
                  <a:solidFill>
                    <a:schemeClr val="lt1"/>
                  </a:solidFill>
                  <a:latin typeface="Microsoft JhengHei"/>
                  <a:ea typeface="Microsoft JhengHei"/>
                  <a:cs typeface="Microsoft JhengHei"/>
                  <a:sym typeface="Microsoft JhengHei"/>
                </a:rPr>
                <a:t>所在</a:t>
              </a:r>
              <a:r>
                <a:rPr lang="zh-TW" sz="2400" b="1">
                  <a:solidFill>
                    <a:srgbClr val="00B050"/>
                  </a:solidFill>
                  <a:latin typeface="Microsoft JhengHei"/>
                  <a:ea typeface="Microsoft JhengHei"/>
                  <a:cs typeface="Microsoft JhengHei"/>
                  <a:sym typeface="Microsoft JhengHei"/>
                </a:rPr>
                <a:t>免試就學區</a:t>
              </a:r>
              <a:r>
                <a:rPr lang="zh-TW" sz="2000">
                  <a:solidFill>
                    <a:schemeClr val="lt1"/>
                  </a:solidFill>
                  <a:latin typeface="Microsoft JhengHei"/>
                  <a:ea typeface="Microsoft JhengHei"/>
                  <a:cs typeface="Microsoft JhengHei"/>
                  <a:sym typeface="Microsoft JhengHei"/>
                </a:rPr>
                <a:t>入學</a:t>
              </a:r>
              <a:endParaRPr sz="2000">
                <a:solidFill>
                  <a:schemeClr val="lt1"/>
                </a:solidFill>
                <a:latin typeface="Microsoft JhengHei"/>
                <a:ea typeface="Microsoft JhengHei"/>
                <a:cs typeface="Microsoft JhengHei"/>
                <a:sym typeface="Microsoft JhengHei"/>
              </a:endParaRPr>
            </a:p>
            <a:p>
              <a:pPr marL="228600" marR="0" lvl="1" indent="-228600" algn="l" rtl="0">
                <a:lnSpc>
                  <a:spcPct val="90000"/>
                </a:lnSpc>
                <a:spcBef>
                  <a:spcPts val="840"/>
                </a:spcBef>
                <a:spcAft>
                  <a:spcPts val="0"/>
                </a:spcAft>
                <a:buClr>
                  <a:schemeClr val="lt1"/>
                </a:buClr>
                <a:buSzPts val="2000"/>
                <a:buFont typeface="Microsoft JhengHei"/>
                <a:buChar char="•"/>
              </a:pPr>
              <a:r>
                <a:rPr lang="zh-TW" sz="2000" b="0" i="0" u="none" strike="noStrike" cap="none">
                  <a:solidFill>
                    <a:schemeClr val="lt1"/>
                  </a:solidFill>
                  <a:latin typeface="Microsoft JhengHei"/>
                  <a:ea typeface="Microsoft JhengHei"/>
                  <a:cs typeface="Microsoft JhengHei"/>
                  <a:sym typeface="Microsoft JhengHei"/>
                </a:rPr>
                <a:t>學生參加就讀或畢業之國中</a:t>
              </a:r>
              <a:r>
                <a:rPr lang="zh-TW" sz="2000" b="1" i="0" u="none" strike="noStrike" cap="none">
                  <a:solidFill>
                    <a:srgbClr val="FF0000"/>
                  </a:solidFill>
                  <a:latin typeface="Microsoft JhengHei"/>
                  <a:ea typeface="Microsoft JhengHei"/>
                  <a:cs typeface="Microsoft JhengHei"/>
                  <a:sym typeface="Microsoft JhengHei"/>
                </a:rPr>
                <a:t>學籍所在</a:t>
              </a:r>
              <a:r>
                <a:rPr lang="zh-TW" sz="2000" b="0" i="0" u="none" strike="noStrike" cap="none">
                  <a:solidFill>
                    <a:schemeClr val="lt1"/>
                  </a:solidFill>
                  <a:latin typeface="Microsoft JhengHei"/>
                  <a:ea typeface="Microsoft JhengHei"/>
                  <a:cs typeface="Microsoft JhengHei"/>
                  <a:sym typeface="Microsoft JhengHei"/>
                </a:rPr>
                <a:t>免試就學區為原則</a:t>
              </a:r>
              <a:endParaRPr sz="2000" b="0" i="0" u="none" strike="noStrike" cap="none">
                <a:solidFill>
                  <a:schemeClr val="lt1"/>
                </a:solidFill>
                <a:latin typeface="Microsoft JhengHei"/>
                <a:ea typeface="Microsoft JhengHei"/>
                <a:cs typeface="Microsoft JhengHei"/>
                <a:sym typeface="Microsoft JhengHei"/>
              </a:endParaRPr>
            </a:p>
          </p:txBody>
        </p:sp>
        <p:sp>
          <p:nvSpPr>
            <p:cNvPr id="362" name="Google Shape;362;p28"/>
            <p:cNvSpPr/>
            <p:nvPr/>
          </p:nvSpPr>
          <p:spPr>
            <a:xfrm>
              <a:off x="7352755" y="1232746"/>
              <a:ext cx="1056640" cy="1056640"/>
            </a:xfrm>
            <a:prstGeom prst="downArrow">
              <a:avLst>
                <a:gd name="adj1" fmla="val 55000"/>
                <a:gd name="adj2" fmla="val 45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txBox="1"/>
            <p:nvPr/>
          </p:nvSpPr>
          <p:spPr>
            <a:xfrm>
              <a:off x="7590499" y="1232746"/>
              <a:ext cx="581152" cy="79512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3600">
                <a:solidFill>
                  <a:schemeClr val="lt1"/>
                </a:solidFill>
                <a:latin typeface="Trebuchet MS"/>
                <a:ea typeface="Trebuchet MS"/>
                <a:cs typeface="Trebuchet MS"/>
                <a:sym typeface="Trebuchet MS"/>
              </a:endParaRPr>
            </a:p>
          </p:txBody>
        </p:sp>
        <p:sp>
          <p:nvSpPr>
            <p:cNvPr id="364" name="Google Shape;364;p28"/>
            <p:cNvSpPr/>
            <p:nvPr/>
          </p:nvSpPr>
          <p:spPr>
            <a:xfrm>
              <a:off x="8094761" y="3118442"/>
              <a:ext cx="1056640" cy="1056640"/>
            </a:xfrm>
            <a:prstGeom prst="downArrow">
              <a:avLst>
                <a:gd name="adj1" fmla="val 55000"/>
                <a:gd name="adj2" fmla="val 45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txBox="1"/>
            <p:nvPr/>
          </p:nvSpPr>
          <p:spPr>
            <a:xfrm>
              <a:off x="8332505" y="3118442"/>
              <a:ext cx="581152" cy="79512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3600">
                <a:solidFill>
                  <a:schemeClr val="lt1"/>
                </a:solidFill>
                <a:latin typeface="Trebuchet MS"/>
                <a:ea typeface="Trebuchet MS"/>
                <a:cs typeface="Trebuchet MS"/>
                <a:sym typeface="Trebuchet M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9"/>
          <p:cNvSpPr txBox="1">
            <a:spLocks noGrp="1"/>
          </p:cNvSpPr>
          <p:nvPr>
            <p:ph type="title"/>
          </p:nvPr>
        </p:nvSpPr>
        <p:spPr>
          <a:xfrm>
            <a:off x="1007218" y="177164"/>
            <a:ext cx="10058400" cy="11061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免試入學作業程序</a:t>
            </a:r>
            <a:endParaRPr/>
          </a:p>
        </p:txBody>
      </p:sp>
      <p:grpSp>
        <p:nvGrpSpPr>
          <p:cNvPr id="372" name="Google Shape;372;p29"/>
          <p:cNvGrpSpPr/>
          <p:nvPr/>
        </p:nvGrpSpPr>
        <p:grpSpPr>
          <a:xfrm>
            <a:off x="1290329" y="1276493"/>
            <a:ext cx="9383275" cy="5418666"/>
            <a:chOff x="-56483" y="0"/>
            <a:chExt cx="9383275" cy="5418666"/>
          </a:xfrm>
        </p:grpSpPr>
        <p:sp>
          <p:nvSpPr>
            <p:cNvPr id="373" name="Google Shape;373;p29"/>
            <p:cNvSpPr/>
            <p:nvPr/>
          </p:nvSpPr>
          <p:spPr>
            <a:xfrm>
              <a:off x="-56483" y="0"/>
              <a:ext cx="8198265" cy="2438400"/>
            </a:xfrm>
            <a:prstGeom prst="roundRect">
              <a:avLst>
                <a:gd name="adj" fmla="val 10000"/>
              </a:avLst>
            </a:prstGeom>
            <a:solidFill>
              <a:schemeClr val="lt1"/>
            </a:solidFill>
            <a:ln w="12700"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txBox="1"/>
            <p:nvPr/>
          </p:nvSpPr>
          <p:spPr>
            <a:xfrm>
              <a:off x="14935" y="71418"/>
              <a:ext cx="5610612" cy="2295564"/>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zh-TW" sz="2400">
                  <a:solidFill>
                    <a:schemeClr val="dk1"/>
                  </a:solidFill>
                  <a:latin typeface="Microsoft JhengHei"/>
                  <a:ea typeface="Microsoft JhengHei"/>
                  <a:cs typeface="Microsoft JhengHei"/>
                  <a:sym typeface="Microsoft JhengHei"/>
                </a:rPr>
                <a:t>未超額則</a:t>
              </a:r>
              <a:r>
                <a:rPr lang="zh-TW" sz="2800" b="1">
                  <a:solidFill>
                    <a:srgbClr val="00B050"/>
                  </a:solidFill>
                  <a:latin typeface="Microsoft JhengHei"/>
                  <a:ea typeface="Microsoft JhengHei"/>
                  <a:cs typeface="Microsoft JhengHei"/>
                  <a:sym typeface="Microsoft JhengHei"/>
                </a:rPr>
                <a:t>全額錄取</a:t>
              </a:r>
              <a:r>
                <a:rPr lang="zh-TW" sz="2400">
                  <a:solidFill>
                    <a:schemeClr val="dk1"/>
                  </a:solidFill>
                  <a:latin typeface="Microsoft JhengHei"/>
                  <a:ea typeface="Microsoft JhengHei"/>
                  <a:cs typeface="Microsoft JhengHei"/>
                  <a:sym typeface="Microsoft JhengHei"/>
                </a:rPr>
                <a:t>，超額則</a:t>
              </a:r>
              <a:r>
                <a:rPr lang="zh-TW" sz="2800" b="1">
                  <a:solidFill>
                    <a:srgbClr val="00B050"/>
                  </a:solidFill>
                  <a:latin typeface="Microsoft JhengHei"/>
                  <a:ea typeface="Microsoft JhengHei"/>
                  <a:cs typeface="Microsoft JhengHei"/>
                  <a:sym typeface="Microsoft JhengHei"/>
                </a:rPr>
                <a:t>比序錄取</a:t>
              </a:r>
              <a:endParaRPr sz="2800" b="1">
                <a:solidFill>
                  <a:srgbClr val="00B050"/>
                </a:solidFill>
                <a:latin typeface="Microsoft JhengHei"/>
                <a:ea typeface="Microsoft JhengHei"/>
                <a:cs typeface="Microsoft JhengHei"/>
                <a:sym typeface="Microsoft JhengHei"/>
              </a:endParaRPr>
            </a:p>
          </p:txBody>
        </p:sp>
        <p:sp>
          <p:nvSpPr>
            <p:cNvPr id="375" name="Google Shape;375;p29"/>
            <p:cNvSpPr/>
            <p:nvPr/>
          </p:nvSpPr>
          <p:spPr>
            <a:xfrm>
              <a:off x="1973116" y="2980266"/>
              <a:ext cx="7353676" cy="2438400"/>
            </a:xfrm>
            <a:prstGeom prst="roundRect">
              <a:avLst>
                <a:gd name="adj" fmla="val 10000"/>
              </a:avLst>
            </a:prstGeom>
            <a:solidFill>
              <a:schemeClr val="lt1"/>
            </a:solidFill>
            <a:ln w="12700" cap="flat" cmpd="sng">
              <a:solidFill>
                <a:srgbClr val="2074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txBox="1"/>
            <p:nvPr/>
          </p:nvSpPr>
          <p:spPr>
            <a:xfrm>
              <a:off x="2044534" y="3051684"/>
              <a:ext cx="4451165" cy="2295564"/>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當登記人數未超過招生學校之名額時，</a:t>
              </a:r>
              <a:r>
                <a:rPr lang="zh-TW" sz="2400" b="1">
                  <a:solidFill>
                    <a:srgbClr val="FF0000"/>
                  </a:solidFill>
                  <a:latin typeface="Microsoft JhengHei"/>
                  <a:ea typeface="Microsoft JhengHei"/>
                  <a:cs typeface="Microsoft JhengHei"/>
                  <a:sym typeface="Microsoft JhengHei"/>
                </a:rPr>
                <a:t>全額錄取</a:t>
              </a:r>
              <a:r>
                <a:rPr lang="zh-TW" sz="2000">
                  <a:solidFill>
                    <a:schemeClr val="dk1"/>
                  </a:solidFill>
                  <a:latin typeface="Microsoft JhengHei"/>
                  <a:ea typeface="Microsoft JhengHei"/>
                  <a:cs typeface="Microsoft JhengHei"/>
                  <a:sym typeface="Microsoft JhengHei"/>
                </a:rPr>
                <a:t>。</a:t>
              </a:r>
              <a:br>
                <a:rPr lang="zh-TW" sz="20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當登記人數超過主管機關核定學校之招生名額依本區免試入學</a:t>
              </a:r>
              <a:r>
                <a:rPr lang="zh-TW" sz="2400" b="1">
                  <a:solidFill>
                    <a:srgbClr val="FF0000"/>
                  </a:solidFill>
                  <a:latin typeface="Microsoft JhengHei"/>
                  <a:ea typeface="Microsoft JhengHei"/>
                  <a:cs typeface="Microsoft JhengHei"/>
                  <a:sym typeface="Microsoft JhengHei"/>
                </a:rPr>
                <a:t>比序項目積分對照表</a:t>
              </a:r>
              <a:r>
                <a:rPr lang="zh-TW" sz="1800">
                  <a:solidFill>
                    <a:schemeClr val="dk1"/>
                  </a:solidFill>
                  <a:latin typeface="Microsoft JhengHei"/>
                  <a:ea typeface="Microsoft JhengHei"/>
                  <a:cs typeface="Microsoft JhengHei"/>
                  <a:sym typeface="Microsoft JhengHei"/>
                </a:rPr>
                <a:t>進行比序。</a:t>
              </a:r>
              <a:endParaRPr sz="1800">
                <a:solidFill>
                  <a:schemeClr val="dk1"/>
                </a:solidFill>
                <a:latin typeface="Microsoft JhengHei"/>
                <a:ea typeface="Microsoft JhengHei"/>
                <a:cs typeface="Microsoft JhengHei"/>
                <a:sym typeface="Microsoft JhengHei"/>
              </a:endParaRPr>
            </a:p>
          </p:txBody>
        </p:sp>
        <p:sp>
          <p:nvSpPr>
            <p:cNvPr id="377" name="Google Shape;377;p29"/>
            <p:cNvSpPr/>
            <p:nvPr/>
          </p:nvSpPr>
          <p:spPr>
            <a:xfrm>
              <a:off x="6443853" y="1916853"/>
              <a:ext cx="1584960" cy="1584960"/>
            </a:xfrm>
            <a:prstGeom prst="downArrow">
              <a:avLst>
                <a:gd name="adj1" fmla="val 55000"/>
                <a:gd name="adj2" fmla="val 45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txBox="1"/>
            <p:nvPr/>
          </p:nvSpPr>
          <p:spPr>
            <a:xfrm>
              <a:off x="6800469" y="1916853"/>
              <a:ext cx="871728" cy="119268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3600">
                <a:solidFill>
                  <a:schemeClr val="lt1"/>
                </a:solidFill>
                <a:latin typeface="Trebuchet MS"/>
                <a:ea typeface="Trebuchet MS"/>
                <a:cs typeface="Trebuchet MS"/>
                <a:sym typeface="Trebuchet M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0"/>
          <p:cNvSpPr txBox="1">
            <a:spLocks noGrp="1"/>
          </p:cNvSpPr>
          <p:nvPr>
            <p:ph type="title"/>
          </p:nvPr>
        </p:nvSpPr>
        <p:spPr>
          <a:xfrm>
            <a:off x="1157530" y="96325"/>
            <a:ext cx="10058400" cy="12940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113學年度基北區免試入學方案特點</a:t>
            </a:r>
            <a:endParaRPr/>
          </a:p>
        </p:txBody>
      </p:sp>
      <p:sp>
        <p:nvSpPr>
          <p:cNvPr id="385" name="Google Shape;385;p30"/>
          <p:cNvSpPr/>
          <p:nvPr/>
        </p:nvSpPr>
        <p:spPr>
          <a:xfrm>
            <a:off x="2288484" y="2366085"/>
            <a:ext cx="7621127" cy="2585323"/>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685800" marR="0" lvl="0" indent="-685800" algn="l" rtl="0">
              <a:spcBef>
                <a:spcPts val="0"/>
              </a:spcBef>
              <a:spcAft>
                <a:spcPts val="0"/>
              </a:spcAft>
              <a:buSzPts val="5400"/>
              <a:buFont typeface="Noto Sans Symbols"/>
              <a:buChar char="●"/>
            </a:pPr>
            <a:r>
              <a:rPr lang="zh-TW" sz="5400" b="1" dirty="0">
                <a:latin typeface="Georgia"/>
                <a:ea typeface="Georgia"/>
                <a:cs typeface="Georgia"/>
                <a:sym typeface="Georgia"/>
              </a:rPr>
              <a:t>「</a:t>
            </a:r>
            <a:r>
              <a:rPr lang="zh-TW" sz="5400" b="1" dirty="0">
                <a:solidFill>
                  <a:srgbClr val="FF0000"/>
                </a:solidFill>
                <a:latin typeface="Georgia"/>
                <a:ea typeface="Georgia"/>
                <a:cs typeface="Georgia"/>
                <a:sym typeface="Georgia"/>
              </a:rPr>
              <a:t>1次分發</a:t>
            </a:r>
            <a:r>
              <a:rPr lang="zh-TW" sz="5400" b="1" dirty="0">
                <a:latin typeface="Georgia"/>
                <a:ea typeface="Georgia"/>
                <a:cs typeface="Georgia"/>
                <a:sym typeface="Georgia"/>
              </a:rPr>
              <a:t>到位」</a:t>
            </a:r>
            <a:endParaRPr dirty="0"/>
          </a:p>
          <a:p>
            <a:pPr marL="685800" marR="0" lvl="0" indent="-685800" algn="l" rtl="0">
              <a:spcBef>
                <a:spcPts val="0"/>
              </a:spcBef>
              <a:spcAft>
                <a:spcPts val="0"/>
              </a:spcAft>
              <a:buSzPts val="5400"/>
              <a:buFont typeface="Noto Sans Symbols"/>
              <a:buChar char="●"/>
            </a:pPr>
            <a:r>
              <a:rPr lang="zh-TW" sz="5400" b="1" dirty="0">
                <a:latin typeface="Georgia"/>
                <a:ea typeface="Georgia"/>
                <a:cs typeface="Georgia"/>
                <a:sym typeface="Georgia"/>
              </a:rPr>
              <a:t>「</a:t>
            </a:r>
            <a:r>
              <a:rPr lang="zh-TW" sz="5400" b="1" dirty="0">
                <a:solidFill>
                  <a:srgbClr val="FF0000"/>
                </a:solidFill>
                <a:latin typeface="Georgia"/>
                <a:ea typeface="Georgia"/>
                <a:cs typeface="Georgia"/>
                <a:sym typeface="Georgia"/>
              </a:rPr>
              <a:t>5個志願序</a:t>
            </a:r>
            <a:r>
              <a:rPr lang="zh-TW" sz="5400" b="1" dirty="0">
                <a:latin typeface="Georgia"/>
                <a:ea typeface="Georgia"/>
                <a:cs typeface="Georgia"/>
                <a:sym typeface="Georgia"/>
              </a:rPr>
              <a:t>為</a:t>
            </a:r>
            <a:r>
              <a:rPr lang="zh-TW" sz="5400" b="1" dirty="0">
                <a:solidFill>
                  <a:srgbClr val="FF0000"/>
                </a:solidFill>
                <a:latin typeface="Georgia"/>
                <a:ea typeface="Georgia"/>
                <a:cs typeface="Georgia"/>
                <a:sym typeface="Georgia"/>
              </a:rPr>
              <a:t>1群組</a:t>
            </a:r>
            <a:r>
              <a:rPr lang="zh-TW" sz="5400" b="1" dirty="0">
                <a:latin typeface="Georgia"/>
                <a:ea typeface="Georgia"/>
                <a:cs typeface="Georgia"/>
                <a:sym typeface="Georgia"/>
              </a:rPr>
              <a:t>」</a:t>
            </a:r>
            <a:endParaRPr dirty="0"/>
          </a:p>
          <a:p>
            <a:pPr marL="685800" marR="0" lvl="0" indent="-685800" algn="l" rtl="0">
              <a:spcBef>
                <a:spcPts val="0"/>
              </a:spcBef>
              <a:spcAft>
                <a:spcPts val="0"/>
              </a:spcAft>
              <a:buSzPts val="5400"/>
              <a:buFont typeface="Noto Sans Symbols"/>
              <a:buChar char="●"/>
            </a:pPr>
            <a:r>
              <a:rPr lang="zh-TW" sz="5400" b="1" dirty="0">
                <a:latin typeface="Georgia"/>
                <a:ea typeface="Georgia"/>
                <a:cs typeface="Georgia"/>
                <a:sym typeface="Georgia"/>
              </a:rPr>
              <a:t>「總績分</a:t>
            </a:r>
            <a:r>
              <a:rPr lang="zh-TW" sz="5400" b="1" dirty="0">
                <a:solidFill>
                  <a:srgbClr val="FF0000"/>
                </a:solidFill>
                <a:latin typeface="Georgia"/>
                <a:ea typeface="Georgia"/>
                <a:cs typeface="Georgia"/>
                <a:sym typeface="Georgia"/>
              </a:rPr>
              <a:t>108</a:t>
            </a:r>
            <a:r>
              <a:rPr lang="zh-TW" sz="5400" b="1" dirty="0">
                <a:latin typeface="Georgia"/>
                <a:ea typeface="Georgia"/>
                <a:cs typeface="Georgia"/>
                <a:sym typeface="Georgia"/>
              </a:rPr>
              <a:t>」</a:t>
            </a:r>
            <a:endParaRPr sz="5400" b="1" dirty="0">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1"/>
          <p:cNvSpPr txBox="1">
            <a:spLocks noGrp="1"/>
          </p:cNvSpPr>
          <p:nvPr>
            <p:ph type="title"/>
          </p:nvPr>
        </p:nvSpPr>
        <p:spPr>
          <a:xfrm>
            <a:off x="1528775" y="248735"/>
            <a:ext cx="10058400" cy="100596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基北區免試入學比序項目</a:t>
            </a:r>
            <a:endParaRPr/>
          </a:p>
        </p:txBody>
      </p:sp>
      <p:grpSp>
        <p:nvGrpSpPr>
          <p:cNvPr id="392" name="Google Shape;392;p31"/>
          <p:cNvGrpSpPr/>
          <p:nvPr/>
        </p:nvGrpSpPr>
        <p:grpSpPr>
          <a:xfrm>
            <a:off x="630124" y="2340257"/>
            <a:ext cx="4586127" cy="4509822"/>
            <a:chOff x="1569757" y="350462"/>
            <a:chExt cx="4586127" cy="4509822"/>
          </a:xfrm>
        </p:grpSpPr>
        <p:sp>
          <p:nvSpPr>
            <p:cNvPr id="393" name="Google Shape;393;p31"/>
            <p:cNvSpPr/>
            <p:nvPr/>
          </p:nvSpPr>
          <p:spPr>
            <a:xfrm>
              <a:off x="1794573" y="350462"/>
              <a:ext cx="4361311" cy="4361311"/>
            </a:xfrm>
            <a:prstGeom prst="pie">
              <a:avLst>
                <a:gd name="adj1" fmla="val 16200000"/>
                <a:gd name="adj2" fmla="val 180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1"/>
            <p:cNvSpPr txBox="1"/>
            <p:nvPr/>
          </p:nvSpPr>
          <p:spPr>
            <a:xfrm>
              <a:off x="4165776" y="1155228"/>
              <a:ext cx="1479730" cy="145377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多元學習36分</a:t>
              </a:r>
              <a:endParaRPr/>
            </a:p>
            <a:p>
              <a:pPr marL="0" marR="0" lvl="0" indent="0" algn="ctr" rtl="0">
                <a:lnSpc>
                  <a:spcPct val="90000"/>
                </a:lnSpc>
                <a:spcBef>
                  <a:spcPts val="840"/>
                </a:spcBef>
                <a:spcAft>
                  <a:spcPts val="0"/>
                </a:spcAft>
                <a:buNone/>
              </a:pPr>
              <a:r>
                <a:rPr lang="zh-TW" sz="1600">
                  <a:solidFill>
                    <a:schemeClr val="lt1"/>
                  </a:solidFill>
                  <a:latin typeface="Microsoft JhengHei"/>
                  <a:ea typeface="Microsoft JhengHei"/>
                  <a:cs typeface="Microsoft JhengHei"/>
                  <a:sym typeface="Microsoft JhengHei"/>
                </a:rPr>
                <a:t>均衡學習</a:t>
              </a:r>
              <a:r>
                <a:rPr lang="zh-TW" sz="1600" b="1">
                  <a:solidFill>
                    <a:srgbClr val="FF0000"/>
                  </a:solidFill>
                  <a:latin typeface="Microsoft JhengHei"/>
                  <a:ea typeface="Microsoft JhengHei"/>
                  <a:cs typeface="Microsoft JhengHei"/>
                  <a:sym typeface="Microsoft JhengHei"/>
                </a:rPr>
                <a:t>21</a:t>
              </a:r>
              <a:r>
                <a:rPr lang="zh-TW" sz="1600">
                  <a:solidFill>
                    <a:schemeClr val="lt1"/>
                  </a:solidFill>
                  <a:latin typeface="Microsoft JhengHei"/>
                  <a:ea typeface="Microsoft JhengHei"/>
                  <a:cs typeface="Microsoft JhengHei"/>
                  <a:sym typeface="Microsoft JhengHei"/>
                </a:rPr>
                <a:t>分</a:t>
              </a:r>
              <a:endParaRPr/>
            </a:p>
            <a:p>
              <a:pPr marL="0" marR="0" lvl="0" indent="0" algn="ctr" rtl="0">
                <a:lnSpc>
                  <a:spcPct val="90000"/>
                </a:lnSpc>
                <a:spcBef>
                  <a:spcPts val="560"/>
                </a:spcBef>
                <a:spcAft>
                  <a:spcPts val="0"/>
                </a:spcAft>
                <a:buNone/>
              </a:pPr>
              <a:r>
                <a:rPr lang="zh-TW" sz="1600">
                  <a:solidFill>
                    <a:schemeClr val="lt1"/>
                  </a:solidFill>
                  <a:latin typeface="Microsoft JhengHei"/>
                  <a:ea typeface="Microsoft JhengHei"/>
                  <a:cs typeface="Microsoft JhengHei"/>
                  <a:sym typeface="Microsoft JhengHei"/>
                </a:rPr>
                <a:t>服務學習</a:t>
              </a:r>
              <a:r>
                <a:rPr lang="zh-TW" sz="1600" b="1">
                  <a:solidFill>
                    <a:srgbClr val="FF0000"/>
                  </a:solidFill>
                  <a:latin typeface="Microsoft JhengHei"/>
                  <a:ea typeface="Microsoft JhengHei"/>
                  <a:cs typeface="Microsoft JhengHei"/>
                  <a:sym typeface="Microsoft JhengHei"/>
                </a:rPr>
                <a:t>15</a:t>
              </a:r>
              <a:r>
                <a:rPr lang="zh-TW" sz="1600">
                  <a:solidFill>
                    <a:schemeClr val="lt1"/>
                  </a:solidFill>
                  <a:latin typeface="Microsoft JhengHei"/>
                  <a:ea typeface="Microsoft JhengHei"/>
                  <a:cs typeface="Microsoft JhengHei"/>
                  <a:sym typeface="Microsoft JhengHei"/>
                </a:rPr>
                <a:t>分</a:t>
              </a:r>
              <a:endParaRPr sz="1600" b="1">
                <a:solidFill>
                  <a:schemeClr val="lt1"/>
                </a:solidFill>
                <a:latin typeface="Microsoft JhengHei"/>
                <a:ea typeface="Microsoft JhengHei"/>
                <a:cs typeface="Microsoft JhengHei"/>
                <a:sym typeface="Microsoft JhengHei"/>
              </a:endParaRPr>
            </a:p>
          </p:txBody>
        </p:sp>
        <p:sp>
          <p:nvSpPr>
            <p:cNvPr id="395" name="Google Shape;395;p31"/>
            <p:cNvSpPr/>
            <p:nvPr/>
          </p:nvSpPr>
          <p:spPr>
            <a:xfrm>
              <a:off x="1569757" y="480263"/>
              <a:ext cx="4361311" cy="4361311"/>
            </a:xfrm>
            <a:prstGeom prst="pie">
              <a:avLst>
                <a:gd name="adj1" fmla="val 1800000"/>
                <a:gd name="adj2" fmla="val 9000000"/>
              </a:avLst>
            </a:prstGeom>
            <a:solidFill>
              <a:srgbClr val="25A6CD"/>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1"/>
            <p:cNvSpPr txBox="1"/>
            <p:nvPr/>
          </p:nvSpPr>
          <p:spPr>
            <a:xfrm>
              <a:off x="2763926" y="3232043"/>
              <a:ext cx="1972974" cy="13499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志願序36分</a:t>
              </a:r>
              <a:endParaRPr sz="2400" b="1">
                <a:solidFill>
                  <a:schemeClr val="lt1"/>
                </a:solidFill>
                <a:latin typeface="Microsoft JhengHei"/>
                <a:ea typeface="Microsoft JhengHei"/>
                <a:cs typeface="Microsoft JhengHei"/>
                <a:sym typeface="Microsoft JhengHei"/>
              </a:endParaRPr>
            </a:p>
          </p:txBody>
        </p:sp>
        <p:sp>
          <p:nvSpPr>
            <p:cNvPr id="397" name="Google Shape;397;p31"/>
            <p:cNvSpPr/>
            <p:nvPr/>
          </p:nvSpPr>
          <p:spPr>
            <a:xfrm>
              <a:off x="1579570" y="498973"/>
              <a:ext cx="4361311" cy="4361311"/>
            </a:xfrm>
            <a:prstGeom prst="pie">
              <a:avLst>
                <a:gd name="adj1" fmla="val 9000000"/>
                <a:gd name="adj2" fmla="val 16200000"/>
              </a:avLst>
            </a:prstGeom>
            <a:solidFill>
              <a:srgbClr val="25CCD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txBox="1"/>
            <p:nvPr/>
          </p:nvSpPr>
          <p:spPr>
            <a:xfrm>
              <a:off x="2046854" y="1355659"/>
              <a:ext cx="1479730" cy="145377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國中教育會考</a:t>
              </a:r>
              <a:br>
                <a:rPr lang="zh-TW" sz="2400" b="1">
                  <a:solidFill>
                    <a:schemeClr val="lt1"/>
                  </a:solidFill>
                  <a:latin typeface="Microsoft JhengHei"/>
                  <a:ea typeface="Microsoft JhengHei"/>
                  <a:cs typeface="Microsoft JhengHei"/>
                  <a:sym typeface="Microsoft JhengHei"/>
                </a:rPr>
              </a:br>
              <a:r>
                <a:rPr lang="zh-TW" sz="2400" b="1">
                  <a:solidFill>
                    <a:schemeClr val="lt1"/>
                  </a:solidFill>
                  <a:latin typeface="Microsoft JhengHei"/>
                  <a:ea typeface="Microsoft JhengHei"/>
                  <a:cs typeface="Microsoft JhengHei"/>
                  <a:sym typeface="Microsoft JhengHei"/>
                </a:rPr>
                <a:t>36分</a:t>
              </a:r>
              <a:endParaRPr/>
            </a:p>
          </p:txBody>
        </p:sp>
      </p:grpSp>
      <p:sp>
        <p:nvSpPr>
          <p:cNvPr id="399" name="Google Shape;399;p31"/>
          <p:cNvSpPr/>
          <p:nvPr/>
        </p:nvSpPr>
        <p:spPr>
          <a:xfrm>
            <a:off x="1221078" y="1447454"/>
            <a:ext cx="3147812" cy="707886"/>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latin typeface="Georgia"/>
                <a:ea typeface="Georgia"/>
                <a:cs typeface="Georgia"/>
                <a:sym typeface="Georgia"/>
              </a:rPr>
              <a:t>「</a:t>
            </a:r>
            <a:r>
              <a:rPr lang="zh-TW" sz="4000" b="1">
                <a:solidFill>
                  <a:srgbClr val="FF0000"/>
                </a:solidFill>
                <a:latin typeface="Georgia"/>
                <a:ea typeface="Georgia"/>
                <a:cs typeface="Georgia"/>
                <a:sym typeface="Georgia"/>
              </a:rPr>
              <a:t>108方案</a:t>
            </a:r>
            <a:r>
              <a:rPr lang="zh-TW" sz="4000" b="1">
                <a:latin typeface="Georgia"/>
                <a:ea typeface="Georgia"/>
                <a:cs typeface="Georgia"/>
                <a:sym typeface="Georgia"/>
              </a:rPr>
              <a:t>」</a:t>
            </a:r>
            <a:endParaRPr sz="4000" b="1">
              <a:latin typeface="Georgia"/>
              <a:ea typeface="Georgia"/>
              <a:cs typeface="Georgia"/>
              <a:sym typeface="Georgia"/>
            </a:endParaRPr>
          </a:p>
        </p:txBody>
      </p:sp>
      <p:sp>
        <p:nvSpPr>
          <p:cNvPr id="400" name="Google Shape;400;p31"/>
          <p:cNvSpPr txBox="1"/>
          <p:nvPr/>
        </p:nvSpPr>
        <p:spPr>
          <a:xfrm>
            <a:off x="4519661" y="1607866"/>
            <a:ext cx="7067514" cy="461665"/>
          </a:xfrm>
          <a:prstGeom prst="rect">
            <a:avLst/>
          </a:prstGeom>
          <a:solidFill>
            <a:srgbClr val="DFECE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總積分(108)</a:t>
            </a:r>
            <a:r>
              <a:rPr lang="zh-TW" sz="2400">
                <a:solidFill>
                  <a:srgbClr val="FF0000"/>
                </a:solidFill>
                <a:latin typeface="Microsoft JhengHei"/>
                <a:ea typeface="Microsoft JhengHei"/>
                <a:cs typeface="Microsoft JhengHei"/>
                <a:sym typeface="Microsoft JhengHei"/>
              </a:rPr>
              <a:t>=</a:t>
            </a:r>
            <a:r>
              <a:rPr lang="zh-TW" sz="2400">
                <a:solidFill>
                  <a:schemeClr val="dk1"/>
                </a:solidFill>
                <a:latin typeface="Microsoft JhengHei"/>
                <a:ea typeface="Microsoft JhengHei"/>
                <a:cs typeface="Microsoft JhengHei"/>
                <a:sym typeface="Microsoft JhengHei"/>
              </a:rPr>
              <a:t>多元學習(36)+會考(36)+志願序(36)</a:t>
            </a:r>
            <a:endParaRPr sz="2400">
              <a:solidFill>
                <a:schemeClr val="dk1"/>
              </a:solidFill>
              <a:latin typeface="Microsoft JhengHei"/>
              <a:ea typeface="Microsoft JhengHei"/>
              <a:cs typeface="Microsoft JhengHei"/>
              <a:sym typeface="Microsoft JhengHei"/>
            </a:endParaRPr>
          </a:p>
        </p:txBody>
      </p:sp>
      <p:sp>
        <p:nvSpPr>
          <p:cNvPr id="401" name="Google Shape;401;p31"/>
          <p:cNvSpPr txBox="1"/>
          <p:nvPr/>
        </p:nvSpPr>
        <p:spPr>
          <a:xfrm>
            <a:off x="5930888" y="2796260"/>
            <a:ext cx="5454709" cy="1477328"/>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Trebuchet MS"/>
                <a:ea typeface="Trebuchet MS"/>
                <a:cs typeface="Trebuchet MS"/>
                <a:sym typeface="Trebuchet MS"/>
              </a:rPr>
              <a:t>113學年度免試入學超額比序方案仍維持</a:t>
            </a:r>
            <a:r>
              <a:rPr lang="zh-TW" sz="1800" b="1">
                <a:solidFill>
                  <a:schemeClr val="dk1"/>
                </a:solidFill>
                <a:latin typeface="Trebuchet MS"/>
                <a:ea typeface="Trebuchet MS"/>
                <a:cs typeface="Trebuchet MS"/>
                <a:sym typeface="Trebuchet MS"/>
              </a:rPr>
              <a:t>108方案，配合108課綱：</a:t>
            </a:r>
            <a:endParaRPr sz="1800" b="1">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Trebuchet MS"/>
                <a:ea typeface="Trebuchet MS"/>
                <a:cs typeface="Trebuchet MS"/>
                <a:sym typeface="Trebuchet MS"/>
              </a:rPr>
              <a:t>服務學習</a:t>
            </a:r>
            <a:r>
              <a:rPr lang="zh-TW" sz="1800" b="1">
                <a:solidFill>
                  <a:schemeClr val="dk1"/>
                </a:solidFill>
                <a:latin typeface="Trebuchet MS"/>
                <a:ea typeface="Trebuchet MS"/>
                <a:cs typeface="Trebuchet MS"/>
                <a:sym typeface="Trebuchet MS"/>
              </a:rPr>
              <a:t>總計</a:t>
            </a:r>
            <a:r>
              <a:rPr lang="zh-TW" sz="1800" b="1">
                <a:solidFill>
                  <a:srgbClr val="FF0000"/>
                </a:solidFill>
                <a:latin typeface="Microsoft JhengHei"/>
                <a:ea typeface="Microsoft JhengHei"/>
                <a:cs typeface="Microsoft JhengHei"/>
                <a:sym typeface="Microsoft JhengHei"/>
              </a:rPr>
              <a:t>15</a:t>
            </a:r>
            <a:r>
              <a:rPr lang="zh-TW" sz="1800">
                <a:solidFill>
                  <a:schemeClr val="dk1"/>
                </a:solidFill>
                <a:latin typeface="Microsoft JhengHei"/>
                <a:ea typeface="Microsoft JhengHei"/>
                <a:cs typeface="Microsoft JhengHei"/>
                <a:sym typeface="Microsoft JhengHei"/>
              </a:rPr>
              <a:t>分</a:t>
            </a:r>
            <a:endParaRPr sz="1800" b="1">
              <a:solidFill>
                <a:srgbClr val="FF0000"/>
              </a:solidFill>
              <a:latin typeface="Trebuchet MS"/>
              <a:ea typeface="Trebuchet MS"/>
              <a:cs typeface="Trebuchet MS"/>
              <a:sym typeface="Trebuchet MS"/>
            </a:endParaRPr>
          </a:p>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Trebuchet MS"/>
                <a:ea typeface="Trebuchet MS"/>
                <a:cs typeface="Trebuchet MS"/>
                <a:sym typeface="Trebuchet MS"/>
              </a:rPr>
              <a:t>均衡學習</a:t>
            </a:r>
            <a:r>
              <a:rPr lang="zh-TW" sz="1800" b="1">
                <a:solidFill>
                  <a:schemeClr val="dk1"/>
                </a:solidFill>
                <a:latin typeface="Trebuchet MS"/>
                <a:ea typeface="Trebuchet MS"/>
                <a:cs typeface="Trebuchet MS"/>
                <a:sym typeface="Trebuchet MS"/>
              </a:rPr>
              <a:t>總計</a:t>
            </a:r>
            <a:r>
              <a:rPr lang="zh-TW" sz="1800" b="1">
                <a:solidFill>
                  <a:srgbClr val="FF0000"/>
                </a:solidFill>
                <a:latin typeface="Trebuchet MS"/>
                <a:ea typeface="Trebuchet MS"/>
                <a:cs typeface="Trebuchet MS"/>
                <a:sym typeface="Trebuchet MS"/>
              </a:rPr>
              <a:t>21</a:t>
            </a:r>
            <a:r>
              <a:rPr lang="zh-TW" sz="1800" b="1">
                <a:solidFill>
                  <a:schemeClr val="dk1"/>
                </a:solidFill>
                <a:latin typeface="Trebuchet MS"/>
                <a:ea typeface="Trebuchet MS"/>
                <a:cs typeface="Trebuchet MS"/>
                <a:sym typeface="Trebuchet MS"/>
              </a:rPr>
              <a:t>分(由健體、藝術、綜合與</a:t>
            </a:r>
            <a:r>
              <a:rPr lang="zh-TW" sz="1800" b="1">
                <a:solidFill>
                  <a:srgbClr val="FF0000"/>
                </a:solidFill>
                <a:latin typeface="Trebuchet MS"/>
                <a:ea typeface="Trebuchet MS"/>
                <a:cs typeface="Trebuchet MS"/>
                <a:sym typeface="Trebuchet MS"/>
              </a:rPr>
              <a:t>科技</a:t>
            </a:r>
            <a:r>
              <a:rPr lang="zh-TW" sz="1800" b="1">
                <a:solidFill>
                  <a:schemeClr val="dk1"/>
                </a:solidFill>
                <a:latin typeface="Trebuchet MS"/>
                <a:ea typeface="Trebuchet MS"/>
                <a:cs typeface="Trebuchet MS"/>
                <a:sym typeface="Trebuchet MS"/>
              </a:rPr>
              <a:t>等</a:t>
            </a:r>
            <a:r>
              <a:rPr lang="zh-TW" sz="1800" b="1" u="sng">
                <a:solidFill>
                  <a:srgbClr val="FF0000"/>
                </a:solidFill>
                <a:latin typeface="Trebuchet MS"/>
                <a:ea typeface="Trebuchet MS"/>
                <a:cs typeface="Trebuchet MS"/>
                <a:sym typeface="Trebuchet MS"/>
              </a:rPr>
              <a:t>4領域任選 3 </a:t>
            </a:r>
            <a:r>
              <a:rPr lang="zh-TW" sz="1800" b="1">
                <a:solidFill>
                  <a:schemeClr val="dk1"/>
                </a:solidFill>
                <a:latin typeface="Trebuchet MS"/>
                <a:ea typeface="Trebuchet MS"/>
                <a:cs typeface="Trebuchet MS"/>
                <a:sym typeface="Trebuchet MS"/>
              </a:rPr>
              <a:t>領域及格)</a:t>
            </a:r>
            <a:endParaRPr sz="1800">
              <a:solidFill>
                <a:schemeClr val="dk1"/>
              </a:solidFill>
              <a:latin typeface="Trebuchet MS"/>
              <a:ea typeface="Trebuchet MS"/>
              <a:cs typeface="Trebuchet MS"/>
              <a:sym typeface="Trebuchet MS"/>
            </a:endParaRPr>
          </a:p>
        </p:txBody>
      </p:sp>
      <p:sp>
        <p:nvSpPr>
          <p:cNvPr id="402" name="Google Shape;402;p31"/>
          <p:cNvSpPr txBox="1"/>
          <p:nvPr/>
        </p:nvSpPr>
        <p:spPr>
          <a:xfrm>
            <a:off x="6854557" y="5372395"/>
            <a:ext cx="4775126" cy="1200329"/>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u="sng">
                <a:solidFill>
                  <a:srgbClr val="FF0000"/>
                </a:solidFill>
                <a:latin typeface="Trebuchet MS"/>
                <a:ea typeface="Trebuchet MS"/>
                <a:cs typeface="Trebuchet MS"/>
                <a:sym typeface="Trebuchet MS"/>
              </a:rPr>
              <a:t>111學年度起入學</a:t>
            </a:r>
            <a:r>
              <a:rPr lang="zh-TW" sz="1800">
                <a:solidFill>
                  <a:schemeClr val="dk1"/>
                </a:solidFill>
                <a:latin typeface="Trebuchet MS"/>
                <a:ea typeface="Trebuchet MS"/>
                <a:cs typeface="Trebuchet MS"/>
                <a:sym typeface="Trebuchet MS"/>
              </a:rPr>
              <a:t>之國民中學學生：</a:t>
            </a:r>
            <a:endParaRPr sz="180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Microsoft JhengHei"/>
                <a:ea typeface="Microsoft JhengHei"/>
                <a:cs typeface="Microsoft JhengHei"/>
                <a:sym typeface="Microsoft JhengHei"/>
              </a:rPr>
              <a:t>服務學習</a:t>
            </a:r>
            <a:r>
              <a:rPr lang="zh-TW" sz="1800">
                <a:solidFill>
                  <a:schemeClr val="dk1"/>
                </a:solidFill>
                <a:latin typeface="Microsoft JhengHei"/>
                <a:ea typeface="Microsoft JhengHei"/>
                <a:cs typeface="Microsoft JhengHei"/>
                <a:sym typeface="Microsoft JhengHei"/>
              </a:rPr>
              <a:t>總計</a:t>
            </a:r>
            <a:r>
              <a:rPr lang="zh-TW" sz="1800" b="1">
                <a:solidFill>
                  <a:srgbClr val="FF0000"/>
                </a:solidFill>
                <a:latin typeface="Microsoft JhengHei"/>
                <a:ea typeface="Microsoft JhengHei"/>
                <a:cs typeface="Microsoft JhengHei"/>
                <a:sym typeface="Microsoft JhengHei"/>
              </a:rPr>
              <a:t>12</a:t>
            </a:r>
            <a:r>
              <a:rPr lang="zh-TW" sz="1800">
                <a:solidFill>
                  <a:schemeClr val="dk1"/>
                </a:solidFill>
                <a:latin typeface="Microsoft JhengHei"/>
                <a:ea typeface="Microsoft JhengHei"/>
                <a:cs typeface="Microsoft JhengHei"/>
                <a:sym typeface="Microsoft JhengHei"/>
              </a:rPr>
              <a:t>分、</a:t>
            </a:r>
            <a:endParaRPr sz="1800">
              <a:solidFill>
                <a:schemeClr val="dk1"/>
              </a:solidFill>
              <a:latin typeface="Microsoft JhengHei"/>
              <a:ea typeface="Microsoft JhengHei"/>
              <a:cs typeface="Microsoft JhengHei"/>
              <a:sym typeface="Microsoft JhengHei"/>
            </a:endParaRPr>
          </a:p>
          <a:p>
            <a:pPr marL="285750" marR="0" lvl="0" indent="-285750" algn="l" rtl="0">
              <a:spcBef>
                <a:spcPts val="0"/>
              </a:spcBef>
              <a:spcAft>
                <a:spcPts val="0"/>
              </a:spcAft>
              <a:buClr>
                <a:srgbClr val="FF0000"/>
              </a:buClr>
              <a:buSzPts val="1800"/>
              <a:buFont typeface="Noto Sans Symbols"/>
              <a:buChar char="●"/>
            </a:pPr>
            <a:r>
              <a:rPr lang="zh-TW" sz="1800" b="1">
                <a:solidFill>
                  <a:srgbClr val="FF0000"/>
                </a:solidFill>
                <a:latin typeface="Microsoft JhengHei"/>
                <a:ea typeface="Microsoft JhengHei"/>
                <a:cs typeface="Microsoft JhengHei"/>
                <a:sym typeface="Microsoft JhengHei"/>
              </a:rPr>
              <a:t>均衡學習</a:t>
            </a:r>
            <a:r>
              <a:rPr lang="zh-TW" sz="1800">
                <a:solidFill>
                  <a:schemeClr val="dk1"/>
                </a:solidFill>
                <a:latin typeface="Microsoft JhengHei"/>
                <a:ea typeface="Microsoft JhengHei"/>
                <a:cs typeface="Microsoft JhengHei"/>
                <a:sym typeface="Microsoft JhengHei"/>
              </a:rPr>
              <a:t>總計</a:t>
            </a:r>
            <a:r>
              <a:rPr lang="zh-TW" sz="1800" b="1">
                <a:solidFill>
                  <a:srgbClr val="FF0000"/>
                </a:solidFill>
                <a:latin typeface="Microsoft JhengHei"/>
                <a:ea typeface="Microsoft JhengHei"/>
                <a:cs typeface="Microsoft JhengHei"/>
                <a:sym typeface="Microsoft JhengHei"/>
              </a:rPr>
              <a:t>24</a:t>
            </a:r>
            <a:r>
              <a:rPr lang="zh-TW" sz="1800">
                <a:solidFill>
                  <a:schemeClr val="dk1"/>
                </a:solidFill>
                <a:latin typeface="Microsoft JhengHei"/>
                <a:ea typeface="Microsoft JhengHei"/>
                <a:cs typeface="Microsoft JhengHei"/>
                <a:sym typeface="Microsoft JhengHei"/>
              </a:rPr>
              <a:t>分</a:t>
            </a:r>
            <a:r>
              <a:rPr lang="zh-TW" sz="1800" b="1">
                <a:solidFill>
                  <a:schemeClr val="dk1"/>
                </a:solidFill>
                <a:latin typeface="Microsoft JhengHei"/>
                <a:ea typeface="Microsoft JhengHei"/>
                <a:cs typeface="Microsoft JhengHei"/>
                <a:sym typeface="Microsoft JhengHei"/>
              </a:rPr>
              <a:t>(</a:t>
            </a:r>
            <a:r>
              <a:rPr lang="zh-TW" sz="1800" b="1">
                <a:solidFill>
                  <a:schemeClr val="dk1"/>
                </a:solidFill>
                <a:latin typeface="Trebuchet MS"/>
                <a:ea typeface="Trebuchet MS"/>
                <a:cs typeface="Trebuchet MS"/>
                <a:sym typeface="Trebuchet MS"/>
              </a:rPr>
              <a:t>健體、藝術、綜合與</a:t>
            </a:r>
            <a:r>
              <a:rPr lang="zh-TW" sz="1800" b="1">
                <a:solidFill>
                  <a:srgbClr val="FF0000"/>
                </a:solidFill>
                <a:latin typeface="Trebuchet MS"/>
                <a:ea typeface="Trebuchet MS"/>
                <a:cs typeface="Trebuchet MS"/>
                <a:sym typeface="Trebuchet MS"/>
              </a:rPr>
              <a:t>科技</a:t>
            </a:r>
            <a:r>
              <a:rPr lang="zh-TW" sz="1800" b="1">
                <a:solidFill>
                  <a:schemeClr val="dk1"/>
                </a:solidFill>
                <a:latin typeface="Trebuchet MS"/>
                <a:ea typeface="Trebuchet MS"/>
                <a:cs typeface="Trebuchet MS"/>
                <a:sym typeface="Trebuchet MS"/>
              </a:rPr>
              <a:t>等</a:t>
            </a:r>
            <a:r>
              <a:rPr lang="zh-TW" sz="1800" b="1">
                <a:solidFill>
                  <a:srgbClr val="FF0000"/>
                </a:solidFill>
                <a:latin typeface="Trebuchet MS"/>
                <a:ea typeface="Trebuchet MS"/>
                <a:cs typeface="Trebuchet MS"/>
                <a:sym typeface="Trebuchet MS"/>
              </a:rPr>
              <a:t>4領域及格</a:t>
            </a:r>
            <a:r>
              <a:rPr lang="zh-TW" sz="1800" b="1">
                <a:solidFill>
                  <a:schemeClr val="dk1"/>
                </a:solidFill>
                <a:latin typeface="Microsoft JhengHei"/>
                <a:ea typeface="Microsoft JhengHei"/>
                <a:cs typeface="Microsoft JhengHei"/>
                <a:sym typeface="Microsoft JhengHei"/>
              </a:rPr>
              <a:t>)</a:t>
            </a:r>
            <a:endParaRPr sz="1800">
              <a:solidFill>
                <a:schemeClr val="dk1"/>
              </a:solidFill>
              <a:latin typeface="Trebuchet MS"/>
              <a:ea typeface="Trebuchet MS"/>
              <a:cs typeface="Trebuchet MS"/>
              <a:sym typeface="Trebuchet MS"/>
            </a:endParaRPr>
          </a:p>
        </p:txBody>
      </p:sp>
      <p:sp>
        <p:nvSpPr>
          <p:cNvPr id="403" name="Google Shape;403;p31"/>
          <p:cNvSpPr/>
          <p:nvPr/>
        </p:nvSpPr>
        <p:spPr>
          <a:xfrm rot="5400000">
            <a:off x="7720212" y="4540349"/>
            <a:ext cx="1096653" cy="588462"/>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04" name="Google Shape;404;p31"/>
          <p:cNvSpPr/>
          <p:nvPr/>
        </p:nvSpPr>
        <p:spPr>
          <a:xfrm>
            <a:off x="4812891" y="3352800"/>
            <a:ext cx="1113082" cy="550545"/>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05" name="Google Shape;405;p31"/>
          <p:cNvSpPr txBox="1"/>
          <p:nvPr/>
        </p:nvSpPr>
        <p:spPr>
          <a:xfrm>
            <a:off x="8658242" y="4557564"/>
            <a:ext cx="17512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chemeClr val="dk1"/>
                </a:solidFill>
                <a:latin typeface="Trebuchet MS"/>
                <a:ea typeface="Trebuchet MS"/>
                <a:cs typeface="Trebuchet MS"/>
                <a:sym typeface="Trebuchet MS"/>
              </a:rPr>
              <a:t>提前預告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2"/>
          <p:cNvSpPr txBox="1">
            <a:spLocks noGrp="1"/>
          </p:cNvSpPr>
          <p:nvPr>
            <p:ph type="title"/>
          </p:nvPr>
        </p:nvSpPr>
        <p:spPr>
          <a:xfrm>
            <a:off x="1107426" y="162839"/>
            <a:ext cx="10058400" cy="6889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Font typeface="Microsoft JhengHei"/>
              <a:buNone/>
            </a:pPr>
            <a:r>
              <a:rPr lang="zh-TW" sz="3600">
                <a:latin typeface="Microsoft JhengHei"/>
                <a:ea typeface="Microsoft JhengHei"/>
                <a:cs typeface="Microsoft JhengHei"/>
                <a:sym typeface="Microsoft JhengHei"/>
              </a:rPr>
              <a:t>113學年度免試入學比序項目積分對照表</a:t>
            </a:r>
            <a:endParaRPr/>
          </a:p>
        </p:txBody>
      </p:sp>
      <p:graphicFrame>
        <p:nvGraphicFramePr>
          <p:cNvPr id="412" name="Google Shape;412;p32"/>
          <p:cNvGraphicFramePr/>
          <p:nvPr/>
        </p:nvGraphicFramePr>
        <p:xfrm>
          <a:off x="713980" y="839246"/>
          <a:ext cx="11164675" cy="5863725"/>
        </p:xfrm>
        <a:graphic>
          <a:graphicData uri="http://schemas.openxmlformats.org/drawingml/2006/table">
            <a:tbl>
              <a:tblPr firstRow="1" firstCol="1" bandRow="1" bandCol="1">
                <a:noFill/>
                <a:tableStyleId>{AF0F7EEB-FAF5-4D57-9A00-CF9E036A19B2}</a:tableStyleId>
              </a:tblPr>
              <a:tblGrid>
                <a:gridCol w="411300">
                  <a:extLst>
                    <a:ext uri="{9D8B030D-6E8A-4147-A177-3AD203B41FA5}">
                      <a16:colId xmlns:a16="http://schemas.microsoft.com/office/drawing/2014/main" val="20000"/>
                    </a:ext>
                  </a:extLst>
                </a:gridCol>
                <a:gridCol w="397600">
                  <a:extLst>
                    <a:ext uri="{9D8B030D-6E8A-4147-A177-3AD203B41FA5}">
                      <a16:colId xmlns:a16="http://schemas.microsoft.com/office/drawing/2014/main" val="20001"/>
                    </a:ext>
                  </a:extLst>
                </a:gridCol>
                <a:gridCol w="750125">
                  <a:extLst>
                    <a:ext uri="{9D8B030D-6E8A-4147-A177-3AD203B41FA5}">
                      <a16:colId xmlns:a16="http://schemas.microsoft.com/office/drawing/2014/main" val="20002"/>
                    </a:ext>
                  </a:extLst>
                </a:gridCol>
                <a:gridCol w="923450">
                  <a:extLst>
                    <a:ext uri="{9D8B030D-6E8A-4147-A177-3AD203B41FA5}">
                      <a16:colId xmlns:a16="http://schemas.microsoft.com/office/drawing/2014/main" val="20003"/>
                    </a:ext>
                  </a:extLst>
                </a:gridCol>
                <a:gridCol w="524600">
                  <a:extLst>
                    <a:ext uri="{9D8B030D-6E8A-4147-A177-3AD203B41FA5}">
                      <a16:colId xmlns:a16="http://schemas.microsoft.com/office/drawing/2014/main" val="20004"/>
                    </a:ext>
                  </a:extLst>
                </a:gridCol>
                <a:gridCol w="345950">
                  <a:extLst>
                    <a:ext uri="{9D8B030D-6E8A-4147-A177-3AD203B41FA5}">
                      <a16:colId xmlns:a16="http://schemas.microsoft.com/office/drawing/2014/main" val="20005"/>
                    </a:ext>
                  </a:extLst>
                </a:gridCol>
                <a:gridCol w="154250">
                  <a:extLst>
                    <a:ext uri="{9D8B030D-6E8A-4147-A177-3AD203B41FA5}">
                      <a16:colId xmlns:a16="http://schemas.microsoft.com/office/drawing/2014/main" val="20006"/>
                    </a:ext>
                  </a:extLst>
                </a:gridCol>
                <a:gridCol w="710625">
                  <a:extLst>
                    <a:ext uri="{9D8B030D-6E8A-4147-A177-3AD203B41FA5}">
                      <a16:colId xmlns:a16="http://schemas.microsoft.com/office/drawing/2014/main" val="20007"/>
                    </a:ext>
                  </a:extLst>
                </a:gridCol>
                <a:gridCol w="214500">
                  <a:extLst>
                    <a:ext uri="{9D8B030D-6E8A-4147-A177-3AD203B41FA5}">
                      <a16:colId xmlns:a16="http://schemas.microsoft.com/office/drawing/2014/main" val="20008"/>
                    </a:ext>
                  </a:extLst>
                </a:gridCol>
                <a:gridCol w="164625">
                  <a:extLst>
                    <a:ext uri="{9D8B030D-6E8A-4147-A177-3AD203B41FA5}">
                      <a16:colId xmlns:a16="http://schemas.microsoft.com/office/drawing/2014/main" val="20009"/>
                    </a:ext>
                  </a:extLst>
                </a:gridCol>
                <a:gridCol w="550900">
                  <a:extLst>
                    <a:ext uri="{9D8B030D-6E8A-4147-A177-3AD203B41FA5}">
                      <a16:colId xmlns:a16="http://schemas.microsoft.com/office/drawing/2014/main" val="20010"/>
                    </a:ext>
                  </a:extLst>
                </a:gridCol>
                <a:gridCol w="355700">
                  <a:extLst>
                    <a:ext uri="{9D8B030D-6E8A-4147-A177-3AD203B41FA5}">
                      <a16:colId xmlns:a16="http://schemas.microsoft.com/office/drawing/2014/main" val="20011"/>
                    </a:ext>
                  </a:extLst>
                </a:gridCol>
                <a:gridCol w="158100">
                  <a:extLst>
                    <a:ext uri="{9D8B030D-6E8A-4147-A177-3AD203B41FA5}">
                      <a16:colId xmlns:a16="http://schemas.microsoft.com/office/drawing/2014/main" val="20012"/>
                    </a:ext>
                  </a:extLst>
                </a:gridCol>
                <a:gridCol w="225300">
                  <a:extLst>
                    <a:ext uri="{9D8B030D-6E8A-4147-A177-3AD203B41FA5}">
                      <a16:colId xmlns:a16="http://schemas.microsoft.com/office/drawing/2014/main" val="20013"/>
                    </a:ext>
                  </a:extLst>
                </a:gridCol>
                <a:gridCol w="172975">
                  <a:extLst>
                    <a:ext uri="{9D8B030D-6E8A-4147-A177-3AD203B41FA5}">
                      <a16:colId xmlns:a16="http://schemas.microsoft.com/office/drawing/2014/main" val="20014"/>
                    </a:ext>
                  </a:extLst>
                </a:gridCol>
                <a:gridCol w="566225">
                  <a:extLst>
                    <a:ext uri="{9D8B030D-6E8A-4147-A177-3AD203B41FA5}">
                      <a16:colId xmlns:a16="http://schemas.microsoft.com/office/drawing/2014/main" val="20015"/>
                    </a:ext>
                  </a:extLst>
                </a:gridCol>
                <a:gridCol w="298675">
                  <a:extLst>
                    <a:ext uri="{9D8B030D-6E8A-4147-A177-3AD203B41FA5}">
                      <a16:colId xmlns:a16="http://schemas.microsoft.com/office/drawing/2014/main" val="20016"/>
                    </a:ext>
                  </a:extLst>
                </a:gridCol>
                <a:gridCol w="398850">
                  <a:extLst>
                    <a:ext uri="{9D8B030D-6E8A-4147-A177-3AD203B41FA5}">
                      <a16:colId xmlns:a16="http://schemas.microsoft.com/office/drawing/2014/main" val="20017"/>
                    </a:ext>
                  </a:extLst>
                </a:gridCol>
                <a:gridCol w="354675">
                  <a:extLst>
                    <a:ext uri="{9D8B030D-6E8A-4147-A177-3AD203B41FA5}">
                      <a16:colId xmlns:a16="http://schemas.microsoft.com/office/drawing/2014/main" val="20018"/>
                    </a:ext>
                  </a:extLst>
                </a:gridCol>
                <a:gridCol w="164250">
                  <a:extLst>
                    <a:ext uri="{9D8B030D-6E8A-4147-A177-3AD203B41FA5}">
                      <a16:colId xmlns:a16="http://schemas.microsoft.com/office/drawing/2014/main" val="20019"/>
                    </a:ext>
                  </a:extLst>
                </a:gridCol>
                <a:gridCol w="864900">
                  <a:extLst>
                    <a:ext uri="{9D8B030D-6E8A-4147-A177-3AD203B41FA5}">
                      <a16:colId xmlns:a16="http://schemas.microsoft.com/office/drawing/2014/main" val="20020"/>
                    </a:ext>
                  </a:extLst>
                </a:gridCol>
                <a:gridCol w="2457100">
                  <a:extLst>
                    <a:ext uri="{9D8B030D-6E8A-4147-A177-3AD203B41FA5}">
                      <a16:colId xmlns:a16="http://schemas.microsoft.com/office/drawing/2014/main" val="20021"/>
                    </a:ext>
                  </a:extLst>
                </a:gridCol>
              </a:tblGrid>
              <a:tr h="490850">
                <a:tc>
                  <a:txBody>
                    <a:bodyPr/>
                    <a:lstStyle/>
                    <a:p>
                      <a:pPr marL="0" marR="0" lvl="0" indent="0" algn="ctr" rtl="0">
                        <a:spcBef>
                          <a:spcPts val="0"/>
                        </a:spcBef>
                        <a:spcAft>
                          <a:spcPts val="0"/>
                        </a:spcAft>
                        <a:buNone/>
                      </a:pPr>
                      <a:r>
                        <a:rPr lang="zh-TW" sz="1400">
                          <a:latin typeface="Georgia"/>
                          <a:ea typeface="Georgia"/>
                          <a:cs typeface="Georgia"/>
                          <a:sym typeface="Georgia"/>
                        </a:rPr>
                        <a:t>類別</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400">
                          <a:latin typeface="Georgia"/>
                          <a:ea typeface="Georgia"/>
                          <a:cs typeface="Georgia"/>
                          <a:sym typeface="Georgia"/>
                        </a:rPr>
                        <a:t>項目</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400">
                          <a:latin typeface="Georgia"/>
                          <a:ea typeface="Georgia"/>
                          <a:cs typeface="Georgia"/>
                          <a:sym typeface="Georgia"/>
                        </a:rPr>
                        <a:t>上限</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18">
                  <a:txBody>
                    <a:bodyPr/>
                    <a:lstStyle/>
                    <a:p>
                      <a:pPr marL="0" marR="0" lvl="0" indent="0" algn="ctr" rtl="0">
                        <a:spcBef>
                          <a:spcPts val="0"/>
                        </a:spcBef>
                        <a:spcAft>
                          <a:spcPts val="0"/>
                        </a:spcAft>
                        <a:buNone/>
                      </a:pPr>
                      <a:r>
                        <a:rPr lang="zh-TW" sz="1400">
                          <a:latin typeface="Georgia"/>
                          <a:ea typeface="Georgia"/>
                          <a:cs typeface="Georgia"/>
                          <a:sym typeface="Georgia"/>
                        </a:rPr>
                        <a:t>積分換算</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說明</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7925">
                <a:tc gridSpan="2">
                  <a:txBody>
                    <a:bodyPr/>
                    <a:lstStyle/>
                    <a:p>
                      <a:pPr marL="0" marR="0" lvl="0" indent="0" algn="ctr" rtl="0">
                        <a:spcBef>
                          <a:spcPts val="0"/>
                        </a:spcBef>
                        <a:spcAft>
                          <a:spcPts val="0"/>
                        </a:spcAft>
                        <a:buNone/>
                      </a:pPr>
                      <a:r>
                        <a:rPr lang="zh-TW" sz="1400">
                          <a:latin typeface="Georgia"/>
                          <a:ea typeface="Georgia"/>
                          <a:cs typeface="Georgia"/>
                          <a:sym typeface="Georgia"/>
                        </a:rPr>
                        <a:t>志願序</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br>
                        <a:rPr lang="zh-TW" sz="1400">
                          <a:latin typeface="Georgia"/>
                          <a:ea typeface="Georgia"/>
                          <a:cs typeface="Georgia"/>
                          <a:sym typeface="Georgia"/>
                        </a:rPr>
                      </a:br>
                      <a:r>
                        <a:rPr lang="zh-TW" sz="1400">
                          <a:latin typeface="Georgia"/>
                          <a:ea typeface="Georgia"/>
                          <a:cs typeface="Georgia"/>
                          <a:sym typeface="Georgia"/>
                        </a:rPr>
                        <a:t>第1~5志願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35分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第6~10志願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34分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第11~15志願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33分</a:t>
                      </a:r>
                      <a:br>
                        <a:rPr lang="zh-TW" sz="1400">
                          <a:latin typeface="Georgia"/>
                          <a:ea typeface="Georgia"/>
                          <a:cs typeface="Georgia"/>
                          <a:sym typeface="Georgia"/>
                        </a:rPr>
                      </a:br>
                      <a:r>
                        <a:rPr lang="zh-TW" sz="1400">
                          <a:latin typeface="Georgia"/>
                          <a:ea typeface="Georgia"/>
                          <a:cs typeface="Georgia"/>
                          <a:sym typeface="Georgia"/>
                        </a:rPr>
                        <a:t>第16~20志願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32分</a:t>
                      </a:r>
                      <a:endParaRPr sz="1400" b="1">
                        <a:solidFill>
                          <a:srgbClr val="FF0000"/>
                        </a:solidFill>
                        <a:latin typeface="Georgia"/>
                        <a:ea typeface="Georgia"/>
                        <a:cs typeface="Georgia"/>
                        <a:sym typeface="Georgia"/>
                      </a:endParaRPr>
                    </a:p>
                    <a:p>
                      <a:pPr marL="0" marR="0" lvl="0" indent="0" algn="ctr" rtl="0">
                        <a:spcBef>
                          <a:spcPts val="0"/>
                        </a:spcBef>
                        <a:spcAft>
                          <a:spcPts val="0"/>
                        </a:spcAft>
                        <a:buNone/>
                      </a:pPr>
                      <a:r>
                        <a:rPr lang="zh-TW" sz="1400">
                          <a:latin typeface="Georgia"/>
                          <a:ea typeface="Georgia"/>
                          <a:cs typeface="Georgia"/>
                          <a:sym typeface="Georgia"/>
                        </a:rPr>
                        <a:t>第21~30志願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l" rtl="0">
                        <a:spcBef>
                          <a:spcPts val="0"/>
                        </a:spcBef>
                        <a:spcAft>
                          <a:spcPts val="0"/>
                        </a:spcAft>
                        <a:buNone/>
                      </a:pPr>
                      <a:r>
                        <a:rPr lang="zh-TW" sz="1400">
                          <a:latin typeface="Georgia"/>
                          <a:ea typeface="Georgia"/>
                          <a:cs typeface="Georgia"/>
                          <a:sym typeface="Georgia"/>
                        </a:rPr>
                        <a:t>同校、兩個以上科別連續選填，則視為同一志願</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1"/>
                  </a:ext>
                </a:extLst>
              </a:tr>
              <a:tr h="1178700">
                <a:tc rowSpan="2">
                  <a:txBody>
                    <a:bodyPr/>
                    <a:lstStyle/>
                    <a:p>
                      <a:pPr marL="0" marR="0" lvl="0" indent="0" algn="ctr" rtl="0">
                        <a:spcBef>
                          <a:spcPts val="0"/>
                        </a:spcBef>
                        <a:spcAft>
                          <a:spcPts val="0"/>
                        </a:spcAft>
                        <a:buNone/>
                      </a:pPr>
                      <a:r>
                        <a:rPr lang="zh-TW" sz="1400">
                          <a:latin typeface="Georgia"/>
                          <a:ea typeface="Georgia"/>
                          <a:cs typeface="Georgia"/>
                          <a:sym typeface="Georgia"/>
                        </a:rPr>
                        <a:t>多元學習表現</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1200">
                          <a:latin typeface="Georgia"/>
                          <a:ea typeface="Georgia"/>
                          <a:cs typeface="Georgia"/>
                          <a:sym typeface="Georgia"/>
                        </a:rPr>
                        <a:t>均衡學習</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a:txBody>
                    <a:bodyPr/>
                    <a:lstStyle/>
                    <a:p>
                      <a:pPr marL="0" marR="0" lvl="0" indent="0" algn="ctr" rtl="0">
                        <a:spcBef>
                          <a:spcPts val="0"/>
                        </a:spcBef>
                        <a:spcAft>
                          <a:spcPts val="0"/>
                        </a:spcAft>
                        <a:buNone/>
                      </a:pPr>
                      <a:r>
                        <a:rPr lang="zh-TW" sz="1400">
                          <a:latin typeface="Georgia"/>
                          <a:ea typeface="Georgia"/>
                          <a:cs typeface="Georgia"/>
                          <a:sym typeface="Georgia"/>
                        </a:rPr>
                        <a:t>上限21分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8">
                  <a:txBody>
                    <a:bodyPr/>
                    <a:lstStyle/>
                    <a:p>
                      <a:pPr marL="0" marR="0" lvl="0" indent="0" algn="ctr" rtl="0">
                        <a:spcBef>
                          <a:spcPts val="0"/>
                        </a:spcBef>
                        <a:spcAft>
                          <a:spcPts val="0"/>
                        </a:spcAft>
                        <a:buNone/>
                      </a:pPr>
                      <a:r>
                        <a:rPr lang="zh-TW" sz="1800">
                          <a:solidFill>
                            <a:srgbClr val="FF0000"/>
                          </a:solidFill>
                          <a:latin typeface="Georgia"/>
                          <a:ea typeface="Georgia"/>
                          <a:cs typeface="Georgia"/>
                          <a:sym typeface="Georgia"/>
                        </a:rPr>
                        <a:t>7分</a:t>
                      </a:r>
                      <a:br>
                        <a:rPr lang="zh-TW" sz="1800">
                          <a:latin typeface="Georgia"/>
                          <a:ea typeface="Georgia"/>
                          <a:cs typeface="Georgia"/>
                          <a:sym typeface="Georgia"/>
                        </a:rPr>
                      </a:br>
                      <a:r>
                        <a:rPr lang="zh-TW" sz="1800">
                          <a:latin typeface="Georgia"/>
                          <a:ea typeface="Georgia"/>
                          <a:cs typeface="Georgia"/>
                          <a:sym typeface="Georgia"/>
                        </a:rPr>
                        <a:t>符合1個領域</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9">
                  <a:txBody>
                    <a:bodyPr/>
                    <a:lstStyle/>
                    <a:p>
                      <a:pPr marL="0" marR="0" lvl="0" indent="0" algn="ctr" rtl="0">
                        <a:spcBef>
                          <a:spcPts val="0"/>
                        </a:spcBef>
                        <a:spcAft>
                          <a:spcPts val="0"/>
                        </a:spcAft>
                        <a:buNone/>
                      </a:pPr>
                      <a:r>
                        <a:rPr lang="zh-TW" sz="1800">
                          <a:solidFill>
                            <a:srgbClr val="FF0000"/>
                          </a:solidFill>
                          <a:latin typeface="Georgia"/>
                          <a:ea typeface="Georgia"/>
                          <a:cs typeface="Georgia"/>
                          <a:sym typeface="Georgia"/>
                        </a:rPr>
                        <a:t>0分</a:t>
                      </a:r>
                      <a:br>
                        <a:rPr lang="zh-TW" sz="1800">
                          <a:latin typeface="Georgia"/>
                          <a:ea typeface="Georgia"/>
                          <a:cs typeface="Georgia"/>
                          <a:sym typeface="Georgia"/>
                        </a:rPr>
                      </a:br>
                      <a:r>
                        <a:rPr lang="zh-TW" sz="1800">
                          <a:latin typeface="Georgia"/>
                          <a:ea typeface="Georgia"/>
                          <a:cs typeface="Georgia"/>
                          <a:sym typeface="Georgia"/>
                        </a:rPr>
                        <a:t>未符合</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l" rtl="0">
                        <a:spcBef>
                          <a:spcPts val="0"/>
                        </a:spcBef>
                        <a:spcAft>
                          <a:spcPts val="0"/>
                        </a:spcAft>
                        <a:buNone/>
                      </a:pPr>
                      <a:r>
                        <a:rPr lang="zh-TW" sz="1400">
                          <a:solidFill>
                            <a:schemeClr val="dk1"/>
                          </a:solidFill>
                          <a:latin typeface="Georgia"/>
                          <a:ea typeface="Georgia"/>
                          <a:cs typeface="Georgia"/>
                          <a:sym typeface="Georgia"/>
                        </a:rPr>
                        <a:t>健體、藝術、綜合、科技</a:t>
                      </a:r>
                      <a:r>
                        <a:rPr lang="zh-TW" sz="1400" b="1">
                          <a:solidFill>
                            <a:srgbClr val="FF0000"/>
                          </a:solidFill>
                          <a:latin typeface="Georgia"/>
                          <a:ea typeface="Georgia"/>
                          <a:cs typeface="Georgia"/>
                          <a:sym typeface="Georgia"/>
                        </a:rPr>
                        <a:t>四領域任三領域</a:t>
                      </a:r>
                      <a:r>
                        <a:rPr lang="zh-TW" sz="1400">
                          <a:solidFill>
                            <a:schemeClr val="dk1"/>
                          </a:solidFill>
                          <a:latin typeface="Georgia"/>
                          <a:ea typeface="Georgia"/>
                          <a:cs typeface="Georgia"/>
                          <a:sym typeface="Georgia"/>
                        </a:rPr>
                        <a:t>前五學期平均成績及格者。</a:t>
                      </a:r>
                      <a:endParaRPr/>
                    </a:p>
                    <a:p>
                      <a:pPr marL="0" marR="0" lvl="0" indent="0" algn="l" rtl="0">
                        <a:spcBef>
                          <a:spcPts val="0"/>
                        </a:spcBef>
                        <a:spcAft>
                          <a:spcPts val="0"/>
                        </a:spcAft>
                        <a:buNone/>
                      </a:pPr>
                      <a:r>
                        <a:rPr lang="zh-TW" sz="1100">
                          <a:solidFill>
                            <a:schemeClr val="dk1"/>
                          </a:solidFill>
                          <a:latin typeface="Georgia"/>
                          <a:ea typeface="Georgia"/>
                          <a:cs typeface="Georgia"/>
                          <a:sym typeface="Georgia"/>
                        </a:rPr>
                        <a:t>*108學年度前入學者採計健康與體育、藝術與人文及綜合活動三領域前五學期平均成績及格者。</a:t>
                      </a:r>
                      <a:endParaRPr sz="10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2"/>
                  </a:ext>
                </a:extLst>
              </a:tr>
              <a:tr h="1097175">
                <a:tc vMerge="1">
                  <a:txBody>
                    <a:bodyPr/>
                    <a:lstStyle/>
                    <a:p>
                      <a:endParaRPr lang="zh-TW"/>
                    </a:p>
                  </a:txBody>
                  <a:tcPr/>
                </a:tc>
                <a:tc>
                  <a:txBody>
                    <a:bodyPr/>
                    <a:lstStyle/>
                    <a:p>
                      <a:pPr marL="0" marR="0" lvl="0" indent="0" algn="ctr" rtl="0">
                        <a:spcBef>
                          <a:spcPts val="0"/>
                        </a:spcBef>
                        <a:spcAft>
                          <a:spcPts val="0"/>
                        </a:spcAft>
                        <a:buNone/>
                      </a:pPr>
                      <a:r>
                        <a:rPr lang="zh-TW" sz="1200">
                          <a:latin typeface="Georgia"/>
                          <a:ea typeface="Georgia"/>
                          <a:cs typeface="Georgia"/>
                          <a:sym typeface="Georgia"/>
                        </a:rPr>
                        <a:t>服務學習</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上限15分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8">
                  <a:txBody>
                    <a:bodyPr/>
                    <a:lstStyle/>
                    <a:p>
                      <a:pPr marL="0" marR="0" lvl="0" indent="0" algn="ctr" rtl="0">
                        <a:spcBef>
                          <a:spcPts val="0"/>
                        </a:spcBef>
                        <a:spcAft>
                          <a:spcPts val="0"/>
                        </a:spcAft>
                        <a:buNone/>
                      </a:pPr>
                      <a:r>
                        <a:rPr lang="zh-TW" sz="1800">
                          <a:latin typeface="Georgia"/>
                          <a:ea typeface="Georgia"/>
                          <a:cs typeface="Georgia"/>
                          <a:sym typeface="Georgia"/>
                        </a:rPr>
                        <a:t>5分</a:t>
                      </a:r>
                      <a:br>
                        <a:rPr lang="zh-TW" sz="1800">
                          <a:latin typeface="Georgia"/>
                          <a:ea typeface="Georgia"/>
                          <a:cs typeface="Georgia"/>
                          <a:sym typeface="Georgia"/>
                        </a:rPr>
                      </a:br>
                      <a:r>
                        <a:rPr lang="zh-TW" sz="1800">
                          <a:latin typeface="Georgia"/>
                          <a:ea typeface="Georgia"/>
                          <a:cs typeface="Georgia"/>
                          <a:sym typeface="Georgia"/>
                        </a:rPr>
                        <a:t>每學期服務滿6小時以上</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10">
                  <a:txBody>
                    <a:bodyPr/>
                    <a:lstStyle/>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由國民中學學校認證。</a:t>
                      </a:r>
                      <a:endParaRPr sz="1200">
                        <a:latin typeface="Georgia"/>
                        <a:ea typeface="Georgia"/>
                        <a:cs typeface="Georgia"/>
                        <a:sym typeface="Georgia"/>
                      </a:endParaRPr>
                    </a:p>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採計期間為</a:t>
                      </a:r>
                      <a:r>
                        <a:rPr lang="zh-TW" sz="1200">
                          <a:solidFill>
                            <a:srgbClr val="FF0000"/>
                          </a:solidFill>
                          <a:latin typeface="Georgia"/>
                          <a:ea typeface="Georgia"/>
                          <a:cs typeface="Georgia"/>
                          <a:sym typeface="Georgia"/>
                        </a:rPr>
                        <a:t>110學年度（七年級）</a:t>
                      </a:r>
                      <a:r>
                        <a:rPr lang="zh-TW" sz="1200" b="1">
                          <a:latin typeface="Georgia"/>
                          <a:ea typeface="Georgia"/>
                          <a:cs typeface="Georgia"/>
                          <a:sym typeface="Georgia"/>
                        </a:rPr>
                        <a:t>上學期</a:t>
                      </a:r>
                      <a:r>
                        <a:rPr lang="zh-TW" sz="1200">
                          <a:latin typeface="Georgia"/>
                          <a:ea typeface="Georgia"/>
                          <a:cs typeface="Georgia"/>
                          <a:sym typeface="Georgia"/>
                        </a:rPr>
                        <a:t>至</a:t>
                      </a:r>
                      <a:r>
                        <a:rPr lang="zh-TW" sz="1200">
                          <a:solidFill>
                            <a:srgbClr val="FF0000"/>
                          </a:solidFill>
                          <a:latin typeface="Georgia"/>
                          <a:ea typeface="Georgia"/>
                          <a:cs typeface="Georgia"/>
                          <a:sym typeface="Georgia"/>
                        </a:rPr>
                        <a:t>112學年度（九年級）上學期</a:t>
                      </a:r>
                      <a:r>
                        <a:rPr lang="zh-TW" sz="1200">
                          <a:latin typeface="Georgia"/>
                          <a:ea typeface="Georgia"/>
                          <a:cs typeface="Georgia"/>
                          <a:sym typeface="Georgia"/>
                        </a:rPr>
                        <a:t>，採計原則依「基北區免試入學服務學習時數認證及轉換採計原則」辦理。</a:t>
                      </a:r>
                      <a:endParaRPr sz="1200">
                        <a:latin typeface="Georgia"/>
                        <a:ea typeface="Georgia"/>
                        <a:cs typeface="Georgia"/>
                        <a:sym typeface="Georgia"/>
                      </a:endParaRPr>
                    </a:p>
                    <a:p>
                      <a:pPr marL="342900" marR="0" lvl="0" indent="-342900" algn="l" rtl="0">
                        <a:spcBef>
                          <a:spcPts val="0"/>
                        </a:spcBef>
                        <a:spcAft>
                          <a:spcPts val="0"/>
                        </a:spcAft>
                        <a:buClr>
                          <a:schemeClr val="dk1"/>
                        </a:buClr>
                        <a:buSzPts val="1200"/>
                        <a:buFont typeface="Georgia"/>
                        <a:buAutoNum type="arabicPeriod"/>
                      </a:pPr>
                      <a:r>
                        <a:rPr lang="zh-TW" sz="1200">
                          <a:latin typeface="Georgia"/>
                          <a:ea typeface="Georgia"/>
                          <a:cs typeface="Georgia"/>
                          <a:sym typeface="Georgia"/>
                        </a:rPr>
                        <a:t>非應屆畢（結）業生服務學習時數採計，除上開採計期間外，亦得選擇國民中學在學期間前5學期選3學期進行採計。</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3"/>
                  </a:ext>
                </a:extLst>
              </a:tr>
              <a:tr h="400575">
                <a:tc rowSpan="4">
                  <a:txBody>
                    <a:bodyPr/>
                    <a:lstStyle/>
                    <a:p>
                      <a:pPr marL="0" marR="0" lvl="0" indent="0" algn="ctr" rtl="0">
                        <a:spcBef>
                          <a:spcPts val="0"/>
                        </a:spcBef>
                        <a:spcAft>
                          <a:spcPts val="0"/>
                        </a:spcAft>
                        <a:buNone/>
                      </a:pPr>
                      <a:r>
                        <a:rPr lang="zh-TW" sz="1400">
                          <a:latin typeface="Georgia"/>
                          <a:ea typeface="Georgia"/>
                          <a:cs typeface="Georgia"/>
                          <a:sym typeface="Georgia"/>
                        </a:rPr>
                        <a:t>國中教育會考</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五科</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rgbClr val="FF0000"/>
                        </a:buClr>
                        <a:buSzPts val="1400"/>
                        <a:buFont typeface="Georgia"/>
                        <a:buNone/>
                      </a:pPr>
                      <a:r>
                        <a:rPr lang="zh-TW" sz="1400" b="1">
                          <a:solidFill>
                            <a:srgbClr val="FF0000"/>
                          </a:solidFill>
                          <a:latin typeface="Georgia"/>
                          <a:ea typeface="Georgia"/>
                          <a:cs typeface="Georgia"/>
                          <a:sym typeface="Georgia"/>
                        </a:rPr>
                        <a:t>36分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上限35分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7分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6分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5分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4分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3分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2分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1分</a:t>
                      </a:r>
                      <a:endParaRPr sz="14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rowSpan="4">
                  <a:txBody>
                    <a:bodyPr/>
                    <a:lstStyle/>
                    <a:p>
                      <a:pPr marL="342900" marR="0" lvl="0" indent="-342900" algn="l" rtl="0">
                        <a:spcBef>
                          <a:spcPts val="0"/>
                        </a:spcBef>
                        <a:spcAft>
                          <a:spcPts val="0"/>
                        </a:spcAft>
                        <a:buClr>
                          <a:schemeClr val="dk1"/>
                        </a:buClr>
                        <a:buSzPts val="1400"/>
                        <a:buFont typeface="Georgia"/>
                        <a:buAutoNum type="arabicPeriod"/>
                      </a:pPr>
                      <a:r>
                        <a:rPr lang="zh-TW" sz="1400">
                          <a:latin typeface="Georgia"/>
                          <a:ea typeface="Georgia"/>
                          <a:cs typeface="Georgia"/>
                          <a:sym typeface="Georgia"/>
                        </a:rPr>
                        <a:t>國文、數學、英語、社會、自然五科，各科按等級加標示轉換積分1-7分。</a:t>
                      </a:r>
                      <a:endParaRPr sz="1400">
                        <a:latin typeface="Georgia"/>
                        <a:ea typeface="Georgia"/>
                        <a:cs typeface="Georgia"/>
                        <a:sym typeface="Georgia"/>
                      </a:endParaRPr>
                    </a:p>
                    <a:p>
                      <a:pPr marL="342900" marR="0" lvl="0" indent="-342900" algn="l" rtl="0">
                        <a:spcBef>
                          <a:spcPts val="0"/>
                        </a:spcBef>
                        <a:spcAft>
                          <a:spcPts val="0"/>
                        </a:spcAft>
                        <a:buClr>
                          <a:schemeClr val="dk1"/>
                        </a:buClr>
                        <a:buSzPts val="1400"/>
                        <a:buFont typeface="Georgia"/>
                        <a:buAutoNum type="arabicPeriod"/>
                      </a:pPr>
                      <a:r>
                        <a:rPr lang="zh-TW" sz="1400">
                          <a:solidFill>
                            <a:schemeClr val="dk1"/>
                          </a:solidFill>
                          <a:latin typeface="Georgia"/>
                          <a:ea typeface="Georgia"/>
                          <a:cs typeface="Georgia"/>
                          <a:sym typeface="Georgia"/>
                        </a:rPr>
                        <a:t>寫作測驗1-6級分轉換積分0.1-1分。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extLst>
                  <a:ext uri="{0D108BD9-81ED-4DB2-BD59-A6C34878D82A}">
                    <a16:rowId xmlns:a16="http://schemas.microsoft.com/office/drawing/2014/main" val="10004"/>
                  </a:ext>
                </a:extLst>
              </a:tr>
              <a:tr h="400575">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A</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4">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B</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400">
                          <a:latin typeface="Georgia"/>
                          <a:ea typeface="Georgia"/>
                          <a:cs typeface="Georgia"/>
                          <a:sym typeface="Georgia"/>
                        </a:rPr>
                        <a:t>C</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vMerge="1">
                  <a:txBody>
                    <a:bodyPr/>
                    <a:lstStyle/>
                    <a:p>
                      <a:endParaRPr lang="zh-TW"/>
                    </a:p>
                  </a:txBody>
                  <a:tcPr/>
                </a:tc>
                <a:extLst>
                  <a:ext uri="{0D108BD9-81ED-4DB2-BD59-A6C34878D82A}">
                    <a16:rowId xmlns:a16="http://schemas.microsoft.com/office/drawing/2014/main" val="10005"/>
                  </a:ext>
                </a:extLst>
              </a:tr>
              <a:tr h="576450">
                <a:tc vMerge="1">
                  <a:txBody>
                    <a:bodyPr/>
                    <a:lstStyle/>
                    <a:p>
                      <a:endParaRPr lang="zh-TW"/>
                    </a:p>
                  </a:txBody>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寫作測驗</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rowSpan="2">
                  <a:txBody>
                    <a:bodyPr/>
                    <a:lstStyle/>
                    <a:p>
                      <a:pPr marL="0" marR="0" lvl="0" indent="0" algn="ctr" rtl="0">
                        <a:spcBef>
                          <a:spcPts val="0"/>
                        </a:spcBef>
                        <a:spcAft>
                          <a:spcPts val="0"/>
                        </a:spcAft>
                        <a:buNone/>
                      </a:pPr>
                      <a:r>
                        <a:rPr lang="zh-TW" sz="1400">
                          <a:latin typeface="Georgia"/>
                          <a:ea typeface="Georgia"/>
                          <a:cs typeface="Georgia"/>
                          <a:sym typeface="Georgia"/>
                        </a:rPr>
                        <a:t>上限1分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0.8分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0.6分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0.4分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0.2分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b="1">
                          <a:solidFill>
                            <a:srgbClr val="FF0000"/>
                          </a:solidFill>
                          <a:latin typeface="Georgia"/>
                          <a:ea typeface="Georgia"/>
                          <a:cs typeface="Georgia"/>
                          <a:sym typeface="Georgia"/>
                        </a:rPr>
                        <a:t>0.1分</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vMerge="1">
                  <a:txBody>
                    <a:bodyPr/>
                    <a:lstStyle/>
                    <a:p>
                      <a:endParaRPr lang="zh-TW"/>
                    </a:p>
                  </a:txBody>
                  <a:tcPr/>
                </a:tc>
                <a:extLst>
                  <a:ext uri="{0D108BD9-81ED-4DB2-BD59-A6C34878D82A}">
                    <a16:rowId xmlns:a16="http://schemas.microsoft.com/office/drawing/2014/main" val="10006"/>
                  </a:ext>
                </a:extLst>
              </a:tr>
              <a:tr h="576450">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6級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5級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4級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3級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1400">
                          <a:latin typeface="Georgia"/>
                          <a:ea typeface="Georgia"/>
                          <a:cs typeface="Georgia"/>
                          <a:sym typeface="Georgia"/>
                        </a:rPr>
                        <a:t>2級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400">
                          <a:latin typeface="Georgia"/>
                          <a:ea typeface="Georgia"/>
                          <a:cs typeface="Georgia"/>
                          <a:sym typeface="Georgia"/>
                        </a:rPr>
                        <a:t>1級</a:t>
                      </a:r>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465025">
                <a:tc gridSpan="2">
                  <a:txBody>
                    <a:bodyPr/>
                    <a:lstStyle/>
                    <a:p>
                      <a:pPr marL="0" marR="0" lvl="0" indent="0" algn="ctr" rtl="0">
                        <a:spcBef>
                          <a:spcPts val="0"/>
                        </a:spcBef>
                        <a:spcAft>
                          <a:spcPts val="0"/>
                        </a:spcAft>
                        <a:buNone/>
                      </a:pPr>
                      <a:r>
                        <a:rPr lang="zh-TW" sz="1400">
                          <a:latin typeface="Georgia"/>
                          <a:ea typeface="Georgia"/>
                          <a:cs typeface="Georgia"/>
                          <a:sym typeface="Georgia"/>
                        </a:rPr>
                        <a:t>總積分</a:t>
                      </a:r>
                      <a:endParaRPr sz="1400">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gridSpan="20">
                  <a:txBody>
                    <a:bodyPr/>
                    <a:lstStyle/>
                    <a:p>
                      <a:pPr marL="0" marR="0" lvl="0" indent="0" algn="ctr" rtl="0">
                        <a:spcBef>
                          <a:spcPts val="0"/>
                        </a:spcBef>
                        <a:spcAft>
                          <a:spcPts val="0"/>
                        </a:spcAft>
                        <a:buNone/>
                      </a:pPr>
                      <a:r>
                        <a:rPr lang="zh-TW" sz="2000" b="1">
                          <a:solidFill>
                            <a:srgbClr val="FF0000"/>
                          </a:solidFill>
                          <a:latin typeface="Georgia"/>
                          <a:ea typeface="Georgia"/>
                          <a:cs typeface="Georgia"/>
                          <a:sym typeface="Georgia"/>
                        </a:rPr>
                        <a:t>108分</a:t>
                      </a:r>
                      <a:endParaRPr sz="2000" b="1">
                        <a:solidFill>
                          <a:srgbClr val="FF0000"/>
                        </a:solidFill>
                        <a:latin typeface="Georgia"/>
                        <a:ea typeface="Georgia"/>
                        <a:cs typeface="Georgia"/>
                        <a:sym typeface="Georgia"/>
                      </a:endParaRPr>
                    </a:p>
                  </a:txBody>
                  <a:tcPr marL="33175" marR="33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8FC"/>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3"/>
          <p:cNvSpPr txBox="1">
            <a:spLocks noGrp="1"/>
          </p:cNvSpPr>
          <p:nvPr>
            <p:ph type="title"/>
          </p:nvPr>
        </p:nvSpPr>
        <p:spPr>
          <a:xfrm>
            <a:off x="1080982" y="121377"/>
            <a:ext cx="10058400" cy="101849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超額比序及分發作業流程</a:t>
            </a:r>
            <a:endParaRPr/>
          </a:p>
        </p:txBody>
      </p:sp>
      <p:grpSp>
        <p:nvGrpSpPr>
          <p:cNvPr id="419" name="Google Shape;419;p33"/>
          <p:cNvGrpSpPr/>
          <p:nvPr/>
        </p:nvGrpSpPr>
        <p:grpSpPr>
          <a:xfrm>
            <a:off x="2056019" y="1140772"/>
            <a:ext cx="8108324" cy="5547800"/>
            <a:chOff x="1229949" y="904"/>
            <a:chExt cx="8108324" cy="5547800"/>
          </a:xfrm>
        </p:grpSpPr>
        <p:sp>
          <p:nvSpPr>
            <p:cNvPr id="420" name="Google Shape;420;p33"/>
            <p:cNvSpPr/>
            <p:nvPr/>
          </p:nvSpPr>
          <p:spPr>
            <a:xfrm>
              <a:off x="1229949"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txBox="1"/>
            <p:nvPr/>
          </p:nvSpPr>
          <p:spPr>
            <a:xfrm>
              <a:off x="1267447" y="38402"/>
              <a:ext cx="2058773" cy="1205265"/>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0">
                  <a:solidFill>
                    <a:schemeClr val="lt1"/>
                  </a:solidFill>
                  <a:latin typeface="Georgia"/>
                  <a:ea typeface="Georgia"/>
                  <a:cs typeface="Georgia"/>
                  <a:sym typeface="Georgia"/>
                </a:rPr>
                <a:t>比序開始</a:t>
              </a:r>
              <a:endParaRPr/>
            </a:p>
          </p:txBody>
        </p:sp>
        <p:sp>
          <p:nvSpPr>
            <p:cNvPr id="422" name="Google Shape;422;p33"/>
            <p:cNvSpPr/>
            <p:nvPr/>
          </p:nvSpPr>
          <p:spPr>
            <a:xfrm>
              <a:off x="3551490" y="37644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3"/>
            <p:cNvSpPr txBox="1"/>
            <p:nvPr/>
          </p:nvSpPr>
          <p:spPr>
            <a:xfrm>
              <a:off x="3551490" y="48228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4" name="Google Shape;424;p33"/>
            <p:cNvSpPr/>
            <p:nvPr/>
          </p:nvSpPr>
          <p:spPr>
            <a:xfrm>
              <a:off x="4217226"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txBox="1"/>
            <p:nvPr/>
          </p:nvSpPr>
          <p:spPr>
            <a:xfrm>
              <a:off x="4254724" y="3840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總積分(108分)</a:t>
              </a:r>
              <a:endParaRPr sz="2200">
                <a:solidFill>
                  <a:schemeClr val="lt1"/>
                </a:solidFill>
                <a:latin typeface="Georgia"/>
                <a:ea typeface="Georgia"/>
                <a:cs typeface="Georgia"/>
                <a:sym typeface="Georgia"/>
              </a:endParaRPr>
            </a:p>
          </p:txBody>
        </p:sp>
        <p:sp>
          <p:nvSpPr>
            <p:cNvPr id="426" name="Google Shape;426;p33"/>
            <p:cNvSpPr/>
            <p:nvPr/>
          </p:nvSpPr>
          <p:spPr>
            <a:xfrm>
              <a:off x="6538768" y="37644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3"/>
            <p:cNvSpPr txBox="1"/>
            <p:nvPr/>
          </p:nvSpPr>
          <p:spPr>
            <a:xfrm>
              <a:off x="6538768" y="48228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8" name="Google Shape;428;p33"/>
            <p:cNvSpPr/>
            <p:nvPr/>
          </p:nvSpPr>
          <p:spPr>
            <a:xfrm>
              <a:off x="7204504" y="90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3"/>
            <p:cNvSpPr txBox="1"/>
            <p:nvPr/>
          </p:nvSpPr>
          <p:spPr>
            <a:xfrm>
              <a:off x="7242002" y="3840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多元學習表現積分(36分)</a:t>
              </a:r>
              <a:endParaRPr sz="2200">
                <a:solidFill>
                  <a:schemeClr val="lt1"/>
                </a:solidFill>
                <a:latin typeface="Georgia"/>
                <a:ea typeface="Georgia"/>
                <a:cs typeface="Georgia"/>
                <a:sym typeface="Georgia"/>
              </a:endParaRPr>
            </a:p>
          </p:txBody>
        </p:sp>
        <p:sp>
          <p:nvSpPr>
            <p:cNvPr id="430" name="Google Shape;430;p33"/>
            <p:cNvSpPr/>
            <p:nvPr/>
          </p:nvSpPr>
          <p:spPr>
            <a:xfrm rot="5400000">
              <a:off x="8045209" y="1430530"/>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3"/>
            <p:cNvSpPr txBox="1"/>
            <p:nvPr/>
          </p:nvSpPr>
          <p:spPr>
            <a:xfrm>
              <a:off x="8112637" y="1468937"/>
              <a:ext cx="317504" cy="3166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2" name="Google Shape;432;p33"/>
            <p:cNvSpPr/>
            <p:nvPr/>
          </p:nvSpPr>
          <p:spPr>
            <a:xfrm>
              <a:off x="7204504"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txBox="1"/>
            <p:nvPr/>
          </p:nvSpPr>
          <p:spPr>
            <a:xfrm>
              <a:off x="7242002"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國中教育會考總積分(36分)</a:t>
              </a:r>
              <a:endParaRPr sz="2200">
                <a:solidFill>
                  <a:schemeClr val="lt1"/>
                </a:solidFill>
                <a:latin typeface="Georgia"/>
                <a:ea typeface="Georgia"/>
                <a:cs typeface="Georgia"/>
                <a:sym typeface="Georgia"/>
              </a:endParaRPr>
            </a:p>
          </p:txBody>
        </p:sp>
        <p:sp>
          <p:nvSpPr>
            <p:cNvPr id="434" name="Google Shape;434;p33"/>
            <p:cNvSpPr/>
            <p:nvPr/>
          </p:nvSpPr>
          <p:spPr>
            <a:xfrm rot="10800000">
              <a:off x="6564373" y="251021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3"/>
            <p:cNvSpPr txBox="1"/>
            <p:nvPr/>
          </p:nvSpPr>
          <p:spPr>
            <a:xfrm>
              <a:off x="6700081" y="261605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6" name="Google Shape;436;p33"/>
            <p:cNvSpPr/>
            <p:nvPr/>
          </p:nvSpPr>
          <p:spPr>
            <a:xfrm>
              <a:off x="4217226"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3"/>
            <p:cNvSpPr txBox="1"/>
            <p:nvPr/>
          </p:nvSpPr>
          <p:spPr>
            <a:xfrm>
              <a:off x="4254724"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志願序積分</a:t>
              </a:r>
              <a:br>
                <a:rPr lang="zh-TW" sz="2200">
                  <a:solidFill>
                    <a:schemeClr val="lt1"/>
                  </a:solidFill>
                  <a:latin typeface="Georgia"/>
                  <a:ea typeface="Georgia"/>
                  <a:cs typeface="Georgia"/>
                  <a:sym typeface="Georgia"/>
                </a:rPr>
              </a:br>
              <a:r>
                <a:rPr lang="zh-TW" sz="2200">
                  <a:solidFill>
                    <a:schemeClr val="lt1"/>
                  </a:solidFill>
                  <a:latin typeface="Georgia"/>
                  <a:ea typeface="Georgia"/>
                  <a:cs typeface="Georgia"/>
                  <a:sym typeface="Georgia"/>
                </a:rPr>
                <a:t>(36分)</a:t>
              </a:r>
              <a:endParaRPr sz="2200">
                <a:solidFill>
                  <a:schemeClr val="lt1"/>
                </a:solidFill>
                <a:latin typeface="Georgia"/>
                <a:ea typeface="Georgia"/>
                <a:cs typeface="Georgia"/>
                <a:sym typeface="Georgia"/>
              </a:endParaRPr>
            </a:p>
          </p:txBody>
        </p:sp>
        <p:sp>
          <p:nvSpPr>
            <p:cNvPr id="438" name="Google Shape;438;p33"/>
            <p:cNvSpPr/>
            <p:nvPr/>
          </p:nvSpPr>
          <p:spPr>
            <a:xfrm rot="10800000">
              <a:off x="3577095" y="2510217"/>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3"/>
            <p:cNvSpPr txBox="1"/>
            <p:nvPr/>
          </p:nvSpPr>
          <p:spPr>
            <a:xfrm>
              <a:off x="3712803" y="2616052"/>
              <a:ext cx="316651" cy="3175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0" name="Google Shape;440;p33"/>
            <p:cNvSpPr/>
            <p:nvPr/>
          </p:nvSpPr>
          <p:spPr>
            <a:xfrm>
              <a:off x="1229949" y="2134674"/>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3"/>
            <p:cNvSpPr txBox="1"/>
            <p:nvPr/>
          </p:nvSpPr>
          <p:spPr>
            <a:xfrm>
              <a:off x="1267447" y="2172172"/>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國中教育會考各科標示</a:t>
              </a:r>
              <a:endParaRPr/>
            </a:p>
          </p:txBody>
        </p:sp>
        <p:sp>
          <p:nvSpPr>
            <p:cNvPr id="442" name="Google Shape;442;p33"/>
            <p:cNvSpPr/>
            <p:nvPr/>
          </p:nvSpPr>
          <p:spPr>
            <a:xfrm rot="5400000">
              <a:off x="2070654" y="3564299"/>
              <a:ext cx="452359" cy="529174"/>
            </a:xfrm>
            <a:prstGeom prst="rightArrow">
              <a:avLst>
                <a:gd name="adj1" fmla="val 60000"/>
                <a:gd name="adj2" fmla="val 50000"/>
              </a:avLst>
            </a:prstGeom>
            <a:solidFill>
              <a:srgbClr val="AAC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txBox="1"/>
            <p:nvPr/>
          </p:nvSpPr>
          <p:spPr>
            <a:xfrm>
              <a:off x="2138082" y="3602706"/>
              <a:ext cx="317504" cy="31665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4" name="Google Shape;444;p33"/>
            <p:cNvSpPr/>
            <p:nvPr/>
          </p:nvSpPr>
          <p:spPr>
            <a:xfrm>
              <a:off x="1229949" y="4268443"/>
              <a:ext cx="2133769" cy="1280261"/>
            </a:xfrm>
            <a:prstGeom prst="roundRect">
              <a:avLst>
                <a:gd name="adj" fmla="val 1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3"/>
            <p:cNvSpPr txBox="1"/>
            <p:nvPr/>
          </p:nvSpPr>
          <p:spPr>
            <a:xfrm>
              <a:off x="1267447" y="4305941"/>
              <a:ext cx="2058773" cy="1205265"/>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zh-TW" sz="2200">
                  <a:solidFill>
                    <a:schemeClr val="lt1"/>
                  </a:solidFill>
                  <a:latin typeface="Georgia"/>
                  <a:ea typeface="Georgia"/>
                  <a:cs typeface="Georgia"/>
                  <a:sym typeface="Georgia"/>
                </a:rPr>
                <a:t>增額人數5%內直接增額錄取</a:t>
              </a:r>
              <a:endParaRPr/>
            </a:p>
          </p:txBody>
        </p:sp>
      </p:grpSp>
      <p:sp>
        <p:nvSpPr>
          <p:cNvPr id="446" name="Google Shape;446;p33"/>
          <p:cNvSpPr/>
          <p:nvPr/>
        </p:nvSpPr>
        <p:spPr>
          <a:xfrm>
            <a:off x="4981580" y="5599134"/>
            <a:ext cx="3235494"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FF0000"/>
                </a:solidFill>
                <a:latin typeface="Georgia"/>
                <a:ea typeface="Georgia"/>
                <a:cs typeface="Georgia"/>
                <a:sym typeface="Georgia"/>
              </a:rPr>
              <a:t>增額人數高於5%時，依選填志願順序錄取</a:t>
            </a:r>
            <a:endParaRPr sz="2400">
              <a:solidFill>
                <a:srgbClr val="FF0000"/>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4"/>
          <p:cNvSpPr txBox="1">
            <a:spLocks noGrp="1"/>
          </p:cNvSpPr>
          <p:nvPr>
            <p:ph type="title"/>
          </p:nvPr>
        </p:nvSpPr>
        <p:spPr>
          <a:xfrm>
            <a:off x="1145004" y="133903"/>
            <a:ext cx="10058400" cy="938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超額比序及分發範例(1)</a:t>
            </a:r>
            <a:endParaRPr>
              <a:latin typeface="Microsoft JhengHei"/>
              <a:ea typeface="Microsoft JhengHei"/>
              <a:cs typeface="Microsoft JhengHei"/>
              <a:sym typeface="Microsoft JhengHei"/>
            </a:endParaRPr>
          </a:p>
        </p:txBody>
      </p:sp>
      <p:grpSp>
        <p:nvGrpSpPr>
          <p:cNvPr id="453" name="Google Shape;453;p34"/>
          <p:cNvGrpSpPr/>
          <p:nvPr/>
        </p:nvGrpSpPr>
        <p:grpSpPr>
          <a:xfrm>
            <a:off x="2485820" y="1097536"/>
            <a:ext cx="7605829" cy="4347044"/>
            <a:chOff x="453821" y="25194"/>
            <a:chExt cx="7605829" cy="4347044"/>
          </a:xfrm>
        </p:grpSpPr>
        <p:sp>
          <p:nvSpPr>
            <p:cNvPr id="454" name="Google Shape;454;p34"/>
            <p:cNvSpPr/>
            <p:nvPr/>
          </p:nvSpPr>
          <p:spPr>
            <a:xfrm rot="5400000">
              <a:off x="754868" y="1284794"/>
              <a:ext cx="1136289" cy="1293625"/>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4"/>
            <p:cNvSpPr/>
            <p:nvPr/>
          </p:nvSpPr>
          <p:spPr>
            <a:xfrm>
              <a:off x="453821" y="25194"/>
              <a:ext cx="1912843" cy="1338928"/>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4"/>
            <p:cNvSpPr txBox="1"/>
            <p:nvPr/>
          </p:nvSpPr>
          <p:spPr>
            <a:xfrm>
              <a:off x="519194" y="90567"/>
              <a:ext cx="1782097" cy="1208182"/>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None/>
              </a:pPr>
              <a:r>
                <a:rPr lang="zh-TW" sz="2500" b="1">
                  <a:solidFill>
                    <a:schemeClr val="lt1"/>
                  </a:solidFill>
                  <a:latin typeface="Microsoft JhengHei"/>
                  <a:ea typeface="Microsoft JhengHei"/>
                  <a:cs typeface="Microsoft JhengHei"/>
                  <a:sym typeface="Microsoft JhengHei"/>
                </a:rPr>
                <a:t>總積分(108)</a:t>
              </a:r>
              <a:endParaRPr sz="2500" b="1">
                <a:solidFill>
                  <a:schemeClr val="lt1"/>
                </a:solidFill>
                <a:latin typeface="Microsoft JhengHei"/>
                <a:ea typeface="Microsoft JhengHei"/>
                <a:cs typeface="Microsoft JhengHei"/>
                <a:sym typeface="Microsoft JhengHei"/>
              </a:endParaRPr>
            </a:p>
          </p:txBody>
        </p:sp>
        <p:sp>
          <p:nvSpPr>
            <p:cNvPr id="457" name="Google Shape;457;p34"/>
            <p:cNvSpPr/>
            <p:nvPr/>
          </p:nvSpPr>
          <p:spPr>
            <a:xfrm>
              <a:off x="2380138" y="215863"/>
              <a:ext cx="1779912" cy="8897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txBox="1"/>
            <p:nvPr/>
          </p:nvSpPr>
          <p:spPr>
            <a:xfrm>
              <a:off x="2380138" y="215863"/>
              <a:ext cx="1779912" cy="889725"/>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Microsoft JhengHei"/>
                <a:buChar char="•"/>
              </a:pPr>
              <a:r>
                <a:rPr lang="zh-TW" sz="1400" b="0" i="0" u="none" strike="noStrike" cap="none">
                  <a:solidFill>
                    <a:schemeClr val="dk1"/>
                  </a:solidFill>
                  <a:latin typeface="Microsoft JhengHei"/>
                  <a:ea typeface="Microsoft JhengHei"/>
                  <a:cs typeface="Microsoft JhengHei"/>
                  <a:sym typeface="Microsoft JhengHei"/>
                </a:rPr>
                <a:t>志願序(36)+</a:t>
              </a:r>
              <a:br>
                <a:rPr lang="zh-TW" sz="1400" b="0" i="0" u="none" strike="noStrike" cap="none">
                  <a:solidFill>
                    <a:schemeClr val="dk1"/>
                  </a:solidFill>
                  <a:latin typeface="Microsoft JhengHei"/>
                  <a:ea typeface="Microsoft JhengHei"/>
                  <a:cs typeface="Microsoft JhengHei"/>
                  <a:sym typeface="Microsoft JhengHei"/>
                </a:rPr>
              </a:br>
              <a:r>
                <a:rPr lang="zh-TW" sz="1400" b="0" i="0" u="none" strike="noStrike" cap="none">
                  <a:solidFill>
                    <a:schemeClr val="dk1"/>
                  </a:solidFill>
                  <a:latin typeface="Microsoft JhengHei"/>
                  <a:ea typeface="Microsoft JhengHei"/>
                  <a:cs typeface="Microsoft JhengHei"/>
                  <a:sym typeface="Microsoft JhengHei"/>
                </a:rPr>
                <a:t>多元學習表現(36)+國中教育會考(36)</a:t>
              </a:r>
              <a:endParaRPr sz="1400" b="0" i="0" u="none" strike="noStrike" cap="none">
                <a:solidFill>
                  <a:schemeClr val="dk1"/>
                </a:solidFill>
                <a:latin typeface="Microsoft JhengHei"/>
                <a:ea typeface="Microsoft JhengHei"/>
                <a:cs typeface="Microsoft JhengHei"/>
                <a:sym typeface="Microsoft JhengHei"/>
              </a:endParaRPr>
            </a:p>
          </p:txBody>
        </p:sp>
        <p:sp>
          <p:nvSpPr>
            <p:cNvPr id="459" name="Google Shape;459;p34"/>
            <p:cNvSpPr/>
            <p:nvPr/>
          </p:nvSpPr>
          <p:spPr>
            <a:xfrm rot="5400000">
              <a:off x="2434105" y="2788852"/>
              <a:ext cx="1136289" cy="1293625"/>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2133057" y="1529252"/>
              <a:ext cx="1912843" cy="1338928"/>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txBox="1"/>
            <p:nvPr/>
          </p:nvSpPr>
          <p:spPr>
            <a:xfrm>
              <a:off x="2198430" y="1594625"/>
              <a:ext cx="1782097" cy="1208182"/>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None/>
              </a:pPr>
              <a:r>
                <a:rPr lang="zh-TW" sz="2500" b="1">
                  <a:solidFill>
                    <a:schemeClr val="lt1"/>
                  </a:solidFill>
                  <a:latin typeface="Microsoft JhengHei"/>
                  <a:ea typeface="Microsoft JhengHei"/>
                  <a:cs typeface="Microsoft JhengHei"/>
                  <a:sym typeface="Microsoft JhengHei"/>
                </a:rPr>
                <a:t>多元學習表現積分(36)</a:t>
              </a:r>
              <a:endParaRPr sz="2500" b="1">
                <a:solidFill>
                  <a:schemeClr val="lt1"/>
                </a:solidFill>
                <a:latin typeface="Microsoft JhengHei"/>
                <a:ea typeface="Microsoft JhengHei"/>
                <a:cs typeface="Microsoft JhengHei"/>
                <a:sym typeface="Microsoft JhengHei"/>
              </a:endParaRPr>
            </a:p>
          </p:txBody>
        </p:sp>
        <p:sp>
          <p:nvSpPr>
            <p:cNvPr id="462" name="Google Shape;462;p34"/>
            <p:cNvSpPr/>
            <p:nvPr/>
          </p:nvSpPr>
          <p:spPr>
            <a:xfrm>
              <a:off x="4045900" y="1656949"/>
              <a:ext cx="1391219" cy="1082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txBox="1"/>
            <p:nvPr/>
          </p:nvSpPr>
          <p:spPr>
            <a:xfrm>
              <a:off x="4045900" y="1656949"/>
              <a:ext cx="1391219" cy="1082180"/>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Microsoft JhengHei"/>
                <a:buChar char="•"/>
              </a:pPr>
              <a:r>
                <a:rPr lang="zh-TW" sz="1400" b="0" i="0" u="none" strike="noStrike" cap="none">
                  <a:solidFill>
                    <a:schemeClr val="dk1"/>
                  </a:solidFill>
                  <a:latin typeface="Microsoft JhengHei"/>
                  <a:ea typeface="Microsoft JhengHei"/>
                  <a:cs typeface="Microsoft JhengHei"/>
                  <a:sym typeface="Microsoft JhengHei"/>
                </a:rPr>
                <a:t>均衡學習(21)+服務學習(15)</a:t>
              </a:r>
              <a:endParaRPr sz="1400" b="0" i="0" u="none" strike="noStrike" cap="none">
                <a:solidFill>
                  <a:schemeClr val="dk1"/>
                </a:solidFill>
                <a:latin typeface="Microsoft JhengHei"/>
                <a:ea typeface="Microsoft JhengHei"/>
                <a:cs typeface="Microsoft JhengHei"/>
                <a:sym typeface="Microsoft JhengHei"/>
              </a:endParaRPr>
            </a:p>
          </p:txBody>
        </p:sp>
        <p:sp>
          <p:nvSpPr>
            <p:cNvPr id="464" name="Google Shape;464;p34"/>
            <p:cNvSpPr/>
            <p:nvPr/>
          </p:nvSpPr>
          <p:spPr>
            <a:xfrm>
              <a:off x="3812294" y="3033310"/>
              <a:ext cx="1912843" cy="1338928"/>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txBox="1"/>
            <p:nvPr/>
          </p:nvSpPr>
          <p:spPr>
            <a:xfrm>
              <a:off x="3877667" y="3098683"/>
              <a:ext cx="1782097" cy="1208182"/>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None/>
              </a:pPr>
              <a:r>
                <a:rPr lang="zh-TW" sz="2500" b="1">
                  <a:solidFill>
                    <a:schemeClr val="lt1"/>
                  </a:solidFill>
                  <a:latin typeface="Microsoft JhengHei"/>
                  <a:ea typeface="Microsoft JhengHei"/>
                  <a:cs typeface="Microsoft JhengHei"/>
                  <a:sym typeface="Microsoft JhengHei"/>
                </a:rPr>
                <a:t>會考總積分(36)</a:t>
              </a:r>
              <a:endParaRPr sz="2500" b="1">
                <a:solidFill>
                  <a:schemeClr val="lt1"/>
                </a:solidFill>
                <a:latin typeface="Microsoft JhengHei"/>
                <a:ea typeface="Microsoft JhengHei"/>
                <a:cs typeface="Microsoft JhengHei"/>
                <a:sym typeface="Microsoft JhengHei"/>
              </a:endParaRPr>
            </a:p>
          </p:txBody>
        </p:sp>
        <p:sp>
          <p:nvSpPr>
            <p:cNvPr id="466" name="Google Shape;466;p34"/>
            <p:cNvSpPr/>
            <p:nvPr/>
          </p:nvSpPr>
          <p:spPr>
            <a:xfrm>
              <a:off x="5689485" y="3152696"/>
              <a:ext cx="2370165" cy="1082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txBox="1"/>
            <p:nvPr/>
          </p:nvSpPr>
          <p:spPr>
            <a:xfrm>
              <a:off x="5689485" y="3152696"/>
              <a:ext cx="2370165" cy="1082180"/>
            </a:xfrm>
            <a:prstGeom prst="rect">
              <a:avLst/>
            </a:prstGeom>
            <a:noFill/>
            <a:ln>
              <a:noFill/>
            </a:ln>
          </p:spPr>
          <p:txBody>
            <a:bodyPr spcFirstLastPara="1" wrap="square" lIns="53325" tIns="53325" rIns="53325" bIns="53325" anchor="ctr" anchorCtr="0">
              <a:noAutofit/>
            </a:bodyPr>
            <a:lstStyle/>
            <a:p>
              <a:pPr marL="114300" marR="0" lvl="1" indent="-114300" algn="l" rtl="0">
                <a:lnSpc>
                  <a:spcPct val="90000"/>
                </a:lnSpc>
                <a:spcBef>
                  <a:spcPts val="0"/>
                </a:spcBef>
                <a:spcAft>
                  <a:spcPts val="0"/>
                </a:spcAft>
                <a:buClr>
                  <a:schemeClr val="dk1"/>
                </a:buClr>
                <a:buSzPts val="1400"/>
                <a:buFont typeface="Microsoft JhengHei"/>
                <a:buChar char="•"/>
              </a:pPr>
              <a:r>
                <a:rPr lang="zh-TW" sz="1400" b="0" i="0" u="none" strike="noStrike" cap="none">
                  <a:solidFill>
                    <a:schemeClr val="dk1"/>
                  </a:solidFill>
                  <a:latin typeface="Microsoft JhengHei"/>
                  <a:ea typeface="Microsoft JhengHei"/>
                  <a:cs typeface="Microsoft JhengHei"/>
                  <a:sym typeface="Microsoft JhengHei"/>
                </a:rPr>
                <a:t>國文(7)+數學(7)+英語(7)+</a:t>
              </a:r>
              <a:br>
                <a:rPr lang="zh-TW" sz="1400" b="0" i="0" u="none" strike="noStrike" cap="none">
                  <a:solidFill>
                    <a:schemeClr val="dk1"/>
                  </a:solidFill>
                  <a:latin typeface="Microsoft JhengHei"/>
                  <a:ea typeface="Microsoft JhengHei"/>
                  <a:cs typeface="Microsoft JhengHei"/>
                  <a:sym typeface="Microsoft JhengHei"/>
                </a:rPr>
              </a:br>
              <a:r>
                <a:rPr lang="zh-TW" sz="1400" b="0" i="0" u="none" strike="noStrike" cap="none">
                  <a:solidFill>
                    <a:schemeClr val="dk1"/>
                  </a:solidFill>
                  <a:latin typeface="Microsoft JhengHei"/>
                  <a:ea typeface="Microsoft JhengHei"/>
                  <a:cs typeface="Microsoft JhengHei"/>
                  <a:sym typeface="Microsoft JhengHei"/>
                </a:rPr>
                <a:t>社會(7)+自然(7) +寫作(1) </a:t>
              </a:r>
              <a:endParaRPr sz="1400" b="0" i="0" u="none" strike="noStrike" cap="none">
                <a:solidFill>
                  <a:schemeClr val="dk1"/>
                </a:solidFill>
                <a:latin typeface="Microsoft JhengHei"/>
                <a:ea typeface="Microsoft JhengHei"/>
                <a:cs typeface="Microsoft JhengHei"/>
                <a:sym typeface="Microsoft JhengHei"/>
              </a:endParaRPr>
            </a:p>
          </p:txBody>
        </p:sp>
      </p:grpSp>
      <p:graphicFrame>
        <p:nvGraphicFramePr>
          <p:cNvPr id="468" name="Google Shape;468;p34"/>
          <p:cNvGraphicFramePr/>
          <p:nvPr/>
        </p:nvGraphicFramePr>
        <p:xfrm>
          <a:off x="7874790" y="5105287"/>
          <a:ext cx="3491450" cy="1376495"/>
        </p:xfrm>
        <a:graphic>
          <a:graphicData uri="http://schemas.openxmlformats.org/drawingml/2006/table">
            <a:tbl>
              <a:tblPr firstRow="1" bandRow="1">
                <a:noFill/>
                <a:tableStyleId>{AF0F7EEB-FAF5-4D57-9A00-CF9E036A19B2}</a:tableStyleId>
              </a:tblPr>
              <a:tblGrid>
                <a:gridCol w="482100">
                  <a:extLst>
                    <a:ext uri="{9D8B030D-6E8A-4147-A177-3AD203B41FA5}">
                      <a16:colId xmlns:a16="http://schemas.microsoft.com/office/drawing/2014/main" val="20000"/>
                    </a:ext>
                  </a:extLst>
                </a:gridCol>
                <a:gridCol w="385575">
                  <a:extLst>
                    <a:ext uri="{9D8B030D-6E8A-4147-A177-3AD203B41FA5}">
                      <a16:colId xmlns:a16="http://schemas.microsoft.com/office/drawing/2014/main" val="20001"/>
                    </a:ext>
                  </a:extLst>
                </a:gridCol>
                <a:gridCol w="217050">
                  <a:extLst>
                    <a:ext uri="{9D8B030D-6E8A-4147-A177-3AD203B41FA5}">
                      <a16:colId xmlns:a16="http://schemas.microsoft.com/office/drawing/2014/main" val="20002"/>
                    </a:ext>
                  </a:extLst>
                </a:gridCol>
                <a:gridCol w="133575">
                  <a:extLst>
                    <a:ext uri="{9D8B030D-6E8A-4147-A177-3AD203B41FA5}">
                      <a16:colId xmlns:a16="http://schemas.microsoft.com/office/drawing/2014/main" val="20003"/>
                    </a:ext>
                  </a:extLst>
                </a:gridCol>
                <a:gridCol w="493075">
                  <a:extLst>
                    <a:ext uri="{9D8B030D-6E8A-4147-A177-3AD203B41FA5}">
                      <a16:colId xmlns:a16="http://schemas.microsoft.com/office/drawing/2014/main" val="20004"/>
                    </a:ext>
                  </a:extLst>
                </a:gridCol>
                <a:gridCol w="133575">
                  <a:extLst>
                    <a:ext uri="{9D8B030D-6E8A-4147-A177-3AD203B41FA5}">
                      <a16:colId xmlns:a16="http://schemas.microsoft.com/office/drawing/2014/main" val="20005"/>
                    </a:ext>
                  </a:extLst>
                </a:gridCol>
                <a:gridCol w="474475">
                  <a:extLst>
                    <a:ext uri="{9D8B030D-6E8A-4147-A177-3AD203B41FA5}">
                      <a16:colId xmlns:a16="http://schemas.microsoft.com/office/drawing/2014/main" val="20006"/>
                    </a:ext>
                  </a:extLst>
                </a:gridCol>
                <a:gridCol w="205000">
                  <a:extLst>
                    <a:ext uri="{9D8B030D-6E8A-4147-A177-3AD203B41FA5}">
                      <a16:colId xmlns:a16="http://schemas.microsoft.com/office/drawing/2014/main" val="20007"/>
                    </a:ext>
                  </a:extLst>
                </a:gridCol>
                <a:gridCol w="350175">
                  <a:extLst>
                    <a:ext uri="{9D8B030D-6E8A-4147-A177-3AD203B41FA5}">
                      <a16:colId xmlns:a16="http://schemas.microsoft.com/office/drawing/2014/main" val="20008"/>
                    </a:ext>
                  </a:extLst>
                </a:gridCol>
                <a:gridCol w="175625">
                  <a:extLst>
                    <a:ext uri="{9D8B030D-6E8A-4147-A177-3AD203B41FA5}">
                      <a16:colId xmlns:a16="http://schemas.microsoft.com/office/drawing/2014/main" val="20009"/>
                    </a:ext>
                  </a:extLst>
                </a:gridCol>
                <a:gridCol w="441225">
                  <a:extLst>
                    <a:ext uri="{9D8B030D-6E8A-4147-A177-3AD203B41FA5}">
                      <a16:colId xmlns:a16="http://schemas.microsoft.com/office/drawing/2014/main" val="20010"/>
                    </a:ext>
                  </a:extLst>
                </a:gridCol>
              </a:tblGrid>
              <a:tr h="370175">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A++</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A+</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A</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B++</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B+</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B</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tc hMerge="1">
                  <a:txBody>
                    <a:bodyPr/>
                    <a:lstStyle/>
                    <a:p>
                      <a:endParaRPr lang="zh-TW"/>
                    </a:p>
                  </a:txBody>
                  <a:tcPr/>
                </a:tc>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C</a:t>
                      </a:r>
                      <a:endParaRPr sz="1200">
                        <a:latin typeface="Microsoft JhengHei"/>
                        <a:ea typeface="Microsoft JhengHei"/>
                        <a:cs typeface="Microsoft JhengHei"/>
                        <a:sym typeface="Microsoft JhengHei"/>
                      </a:endParaRPr>
                    </a:p>
                  </a:txBody>
                  <a:tcPr marL="91425" marR="91425" marT="45800" marB="45800" anchor="ctr">
                    <a:solidFill>
                      <a:srgbClr val="1C6294"/>
                    </a:solidFill>
                  </a:tcPr>
                </a:tc>
                <a:extLst>
                  <a:ext uri="{0D108BD9-81ED-4DB2-BD59-A6C34878D82A}">
                    <a16:rowId xmlns:a16="http://schemas.microsoft.com/office/drawing/2014/main" val="10000"/>
                  </a:ext>
                </a:extLst>
              </a:tr>
              <a:tr h="239550">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7</a:t>
                      </a:r>
                      <a:endParaRPr sz="1200">
                        <a:latin typeface="Microsoft JhengHei"/>
                        <a:ea typeface="Microsoft JhengHei"/>
                        <a:cs typeface="Microsoft JhengHei"/>
                        <a:sym typeface="Microsoft JhengHei"/>
                      </a:endParaRPr>
                    </a:p>
                  </a:txBody>
                  <a:tcPr marL="91425" marR="91425" marT="45800" marB="45800" anchor="ctr"/>
                </a:tc>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6</a:t>
                      </a:r>
                      <a:endParaRPr sz="1200">
                        <a:latin typeface="Microsoft JhengHei"/>
                        <a:ea typeface="Microsoft JhengHei"/>
                        <a:cs typeface="Microsoft JhengHei"/>
                        <a:sym typeface="Microsoft JhengHei"/>
                      </a:endParaRPr>
                    </a:p>
                  </a:txBody>
                  <a:tcPr marL="91425" marR="91425" marT="45800" marB="45800" anchor="ct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5</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4</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3</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2</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1</a:t>
                      </a:r>
                      <a:endParaRPr sz="1200">
                        <a:latin typeface="Microsoft JhengHei"/>
                        <a:ea typeface="Microsoft JhengHei"/>
                        <a:cs typeface="Microsoft JhengHei"/>
                        <a:sym typeface="Microsoft JhengHei"/>
                      </a:endParaRPr>
                    </a:p>
                  </a:txBody>
                  <a:tcPr marL="91425" marR="91425" marT="45800" marB="45800" anchor="ctr"/>
                </a:tc>
                <a:extLst>
                  <a:ext uri="{0D108BD9-81ED-4DB2-BD59-A6C34878D82A}">
                    <a16:rowId xmlns:a16="http://schemas.microsoft.com/office/drawing/2014/main" val="10001"/>
                  </a:ext>
                </a:extLst>
              </a:tr>
              <a:tr h="217800">
                <a:tc>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6級</a:t>
                      </a:r>
                      <a:endParaRPr sz="1200">
                        <a:latin typeface="Microsoft JhengHei"/>
                        <a:ea typeface="Microsoft JhengHei"/>
                        <a:cs typeface="Microsoft JhengHei"/>
                        <a:sym typeface="Microsoft JhengHei"/>
                      </a:endParaRPr>
                    </a:p>
                  </a:txBody>
                  <a:tcPr marL="91425" marR="91425" marT="45800" marB="45800" anchor="ct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5級</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4級</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3級</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2級</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1級</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extLst>
                  <a:ext uri="{0D108BD9-81ED-4DB2-BD59-A6C34878D82A}">
                    <a16:rowId xmlns:a16="http://schemas.microsoft.com/office/drawing/2014/main" val="10002"/>
                  </a:ext>
                </a:extLst>
              </a:tr>
              <a:tr h="370175">
                <a:tc>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1分</a:t>
                      </a:r>
                      <a:endParaRPr sz="1200">
                        <a:latin typeface="Microsoft JhengHei"/>
                        <a:ea typeface="Microsoft JhengHei"/>
                        <a:cs typeface="Microsoft JhengHei"/>
                        <a:sym typeface="Microsoft JhengHei"/>
                      </a:endParaRPr>
                    </a:p>
                  </a:txBody>
                  <a:tcPr marL="91425" marR="91425" marT="45800" marB="45800" anchor="ct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0.8分</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0.6分</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0.4分</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0.2分</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tc gridSpan="2">
                  <a:txBody>
                    <a:bodyPr/>
                    <a:lstStyle/>
                    <a:p>
                      <a:pPr marL="0" marR="0" lvl="0" indent="0" algn="ctr" rtl="0">
                        <a:spcBef>
                          <a:spcPts val="0"/>
                        </a:spcBef>
                        <a:spcAft>
                          <a:spcPts val="0"/>
                        </a:spcAft>
                        <a:buNone/>
                      </a:pPr>
                      <a:r>
                        <a:rPr lang="zh-TW" sz="1200">
                          <a:solidFill>
                            <a:schemeClr val="dk1"/>
                          </a:solidFill>
                          <a:latin typeface="Microsoft JhengHei"/>
                          <a:ea typeface="Microsoft JhengHei"/>
                          <a:cs typeface="Microsoft JhengHei"/>
                          <a:sym typeface="Microsoft JhengHei"/>
                        </a:rPr>
                        <a:t>0.1分</a:t>
                      </a:r>
                      <a:endParaRPr sz="1200">
                        <a:latin typeface="Microsoft JhengHei"/>
                        <a:ea typeface="Microsoft JhengHei"/>
                        <a:cs typeface="Microsoft JhengHei"/>
                        <a:sym typeface="Microsoft JhengHei"/>
                      </a:endParaRPr>
                    </a:p>
                  </a:txBody>
                  <a:tcPr marL="91425" marR="91425" marT="45800" marB="45800" anchor="ctr"/>
                </a:tc>
                <a:tc hMerge="1">
                  <a:txBody>
                    <a:bodyPr/>
                    <a:lstStyle/>
                    <a:p>
                      <a:endParaRPr lang="zh-TW"/>
                    </a:p>
                  </a:txBody>
                  <a:tcPr/>
                </a:tc>
                <a:extLst>
                  <a:ext uri="{0D108BD9-81ED-4DB2-BD59-A6C34878D82A}">
                    <a16:rowId xmlns:a16="http://schemas.microsoft.com/office/drawing/2014/main" val="10003"/>
                  </a:ext>
                </a:extLst>
              </a:tr>
            </a:tbl>
          </a:graphicData>
        </a:graphic>
      </p:graphicFrame>
      <p:sp>
        <p:nvSpPr>
          <p:cNvPr id="469" name="Google Shape;469;p34"/>
          <p:cNvSpPr/>
          <p:nvPr/>
        </p:nvSpPr>
        <p:spPr>
          <a:xfrm rot="5400000">
            <a:off x="1412316" y="1063539"/>
            <a:ext cx="1008331" cy="1140517"/>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34"/>
          <p:cNvGrpSpPr/>
          <p:nvPr/>
        </p:nvGrpSpPr>
        <p:grpSpPr>
          <a:xfrm>
            <a:off x="119156" y="822671"/>
            <a:ext cx="1912843" cy="898064"/>
            <a:chOff x="522834" y="-4696724"/>
            <a:chExt cx="1912843" cy="1338928"/>
          </a:xfrm>
        </p:grpSpPr>
        <p:sp>
          <p:nvSpPr>
            <p:cNvPr id="471" name="Google Shape;471;p34"/>
            <p:cNvSpPr/>
            <p:nvPr/>
          </p:nvSpPr>
          <p:spPr>
            <a:xfrm>
              <a:off x="522834" y="-4696724"/>
              <a:ext cx="1912843" cy="1338928"/>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4"/>
            <p:cNvSpPr txBox="1"/>
            <p:nvPr/>
          </p:nvSpPr>
          <p:spPr>
            <a:xfrm>
              <a:off x="588206" y="-4505951"/>
              <a:ext cx="1782097" cy="957382"/>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None/>
              </a:pPr>
              <a:r>
                <a:rPr lang="zh-TW" sz="2500" b="1">
                  <a:solidFill>
                    <a:schemeClr val="lt1"/>
                  </a:solidFill>
                  <a:latin typeface="Microsoft JhengHei"/>
                  <a:ea typeface="Microsoft JhengHei"/>
                  <a:cs typeface="Microsoft JhengHei"/>
                  <a:sym typeface="Microsoft JhengHei"/>
                </a:rPr>
                <a:t>比序開始</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5"/>
          <p:cNvSpPr txBox="1">
            <a:spLocks noGrp="1"/>
          </p:cNvSpPr>
          <p:nvPr>
            <p:ph type="title"/>
          </p:nvPr>
        </p:nvSpPr>
        <p:spPr>
          <a:xfrm>
            <a:off x="1145004" y="133903"/>
            <a:ext cx="10058400" cy="938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超額比序及分發範例(2)</a:t>
            </a:r>
            <a:endParaRPr>
              <a:latin typeface="Microsoft JhengHei"/>
              <a:ea typeface="Microsoft JhengHei"/>
              <a:cs typeface="Microsoft JhengHei"/>
              <a:sym typeface="Microsoft JhengHei"/>
            </a:endParaRPr>
          </a:p>
        </p:txBody>
      </p:sp>
      <p:grpSp>
        <p:nvGrpSpPr>
          <p:cNvPr id="479" name="Google Shape;479;p35"/>
          <p:cNvGrpSpPr/>
          <p:nvPr/>
        </p:nvGrpSpPr>
        <p:grpSpPr>
          <a:xfrm>
            <a:off x="2442407" y="1822073"/>
            <a:ext cx="5454138" cy="4497810"/>
            <a:chOff x="1439958" y="26068"/>
            <a:chExt cx="5454138" cy="4497810"/>
          </a:xfrm>
        </p:grpSpPr>
        <p:sp>
          <p:nvSpPr>
            <p:cNvPr id="480" name="Google Shape;480;p35"/>
            <p:cNvSpPr/>
            <p:nvPr/>
          </p:nvSpPr>
          <p:spPr>
            <a:xfrm rot="5400000">
              <a:off x="1751447" y="1329354"/>
              <a:ext cx="1175699" cy="1338491"/>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1439958" y="26068"/>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txBox="1"/>
            <p:nvPr/>
          </p:nvSpPr>
          <p:spPr>
            <a:xfrm>
              <a:off x="1507598" y="93708"/>
              <a:ext cx="1843905" cy="1250085"/>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None/>
              </a:pPr>
              <a:r>
                <a:rPr lang="zh-TW" sz="2600" b="1">
                  <a:solidFill>
                    <a:schemeClr val="lt1"/>
                  </a:solidFill>
                  <a:latin typeface="Microsoft JhengHei"/>
                  <a:ea typeface="Microsoft JhengHei"/>
                  <a:cs typeface="Microsoft JhengHei"/>
                  <a:sym typeface="Microsoft JhengHei"/>
                </a:rPr>
                <a:t>志願序</a:t>
              </a:r>
              <a:br>
                <a:rPr lang="zh-TW" sz="2600" b="1">
                  <a:solidFill>
                    <a:schemeClr val="lt1"/>
                  </a:solidFill>
                  <a:latin typeface="Microsoft JhengHei"/>
                  <a:ea typeface="Microsoft JhengHei"/>
                  <a:cs typeface="Microsoft JhengHei"/>
                  <a:sym typeface="Microsoft JhengHei"/>
                </a:rPr>
              </a:br>
              <a:r>
                <a:rPr lang="zh-TW" sz="2600" b="1">
                  <a:solidFill>
                    <a:schemeClr val="lt1"/>
                  </a:solidFill>
                  <a:latin typeface="Microsoft JhengHei"/>
                  <a:ea typeface="Microsoft JhengHei"/>
                  <a:cs typeface="Microsoft JhengHei"/>
                  <a:sym typeface="Microsoft JhengHei"/>
                </a:rPr>
                <a:t>積分(36)</a:t>
              </a:r>
              <a:endParaRPr sz="2600" b="1">
                <a:solidFill>
                  <a:schemeClr val="lt1"/>
                </a:solidFill>
                <a:latin typeface="Microsoft JhengHei"/>
                <a:ea typeface="Microsoft JhengHei"/>
                <a:cs typeface="Microsoft JhengHei"/>
                <a:sym typeface="Microsoft JhengHei"/>
              </a:endParaRPr>
            </a:p>
          </p:txBody>
        </p:sp>
        <p:sp>
          <p:nvSpPr>
            <p:cNvPr id="483" name="Google Shape;483;p35"/>
            <p:cNvSpPr/>
            <p:nvPr/>
          </p:nvSpPr>
          <p:spPr>
            <a:xfrm>
              <a:off x="3433084" y="223350"/>
              <a:ext cx="1841644" cy="9205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rot="5400000">
              <a:off x="3488923" y="2885576"/>
              <a:ext cx="1175699" cy="1338491"/>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3177434" y="1582290"/>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txBox="1"/>
            <p:nvPr/>
          </p:nvSpPr>
          <p:spPr>
            <a:xfrm>
              <a:off x="3245074" y="1649930"/>
              <a:ext cx="1843905" cy="1250085"/>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None/>
              </a:pPr>
              <a:r>
                <a:rPr lang="zh-TW" sz="2600" b="1">
                  <a:solidFill>
                    <a:schemeClr val="lt1"/>
                  </a:solidFill>
                  <a:latin typeface="Microsoft JhengHei"/>
                  <a:ea typeface="Microsoft JhengHei"/>
                  <a:cs typeface="Microsoft JhengHei"/>
                  <a:sym typeface="Microsoft JhengHei"/>
                </a:rPr>
                <a:t>各科會考標示</a:t>
              </a:r>
              <a:endParaRPr/>
            </a:p>
          </p:txBody>
        </p:sp>
        <p:sp>
          <p:nvSpPr>
            <p:cNvPr id="487" name="Google Shape;487;p35"/>
            <p:cNvSpPr/>
            <p:nvPr/>
          </p:nvSpPr>
          <p:spPr>
            <a:xfrm>
              <a:off x="5156620" y="1714416"/>
              <a:ext cx="1439470" cy="11197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4914911" y="3138513"/>
              <a:ext cx="1979185" cy="1385365"/>
            </a:xfrm>
            <a:prstGeom prst="roundRect">
              <a:avLst>
                <a:gd name="adj" fmla="val 1667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txBox="1"/>
            <p:nvPr/>
          </p:nvSpPr>
          <p:spPr>
            <a:xfrm>
              <a:off x="4982551" y="3206153"/>
              <a:ext cx="1843905" cy="125008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增額人數5%內直接增額錄取</a:t>
              </a:r>
              <a:r>
                <a:rPr lang="zh-TW" sz="2000">
                  <a:solidFill>
                    <a:schemeClr val="lt1"/>
                  </a:solidFill>
                  <a:latin typeface="Microsoft JhengHei"/>
                  <a:ea typeface="Microsoft JhengHei"/>
                  <a:cs typeface="Microsoft JhengHei"/>
                  <a:sym typeface="Microsoft JhengHei"/>
                </a:rPr>
                <a:t> </a:t>
              </a:r>
              <a:endParaRPr sz="2800">
                <a:solidFill>
                  <a:schemeClr val="lt1"/>
                </a:solidFill>
                <a:latin typeface="Microsoft JhengHei"/>
                <a:ea typeface="Microsoft JhengHei"/>
                <a:cs typeface="Microsoft JhengHei"/>
                <a:sym typeface="Microsoft JhengHei"/>
              </a:endParaRPr>
            </a:p>
          </p:txBody>
        </p:sp>
      </p:grpSp>
      <p:sp>
        <p:nvSpPr>
          <p:cNvPr id="490" name="Google Shape;490;p35"/>
          <p:cNvSpPr/>
          <p:nvPr/>
        </p:nvSpPr>
        <p:spPr>
          <a:xfrm rot="5400000">
            <a:off x="1223672" y="1629177"/>
            <a:ext cx="1136289" cy="1293625"/>
          </a:xfrm>
          <a:prstGeom prst="bentUpArrow">
            <a:avLst>
              <a:gd name="adj1" fmla="val 32840"/>
              <a:gd name="adj2" fmla="val 25000"/>
              <a:gd name="adj3" fmla="val 35780"/>
            </a:avLst>
          </a:prstGeom>
          <a:solidFill>
            <a:srgbClr val="BADBF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91" name="Google Shape;491;p35"/>
          <p:cNvGraphicFramePr/>
          <p:nvPr/>
        </p:nvGraphicFramePr>
        <p:xfrm>
          <a:off x="4665399" y="1160503"/>
          <a:ext cx="3475000" cy="2041620"/>
        </p:xfrm>
        <a:graphic>
          <a:graphicData uri="http://schemas.openxmlformats.org/drawingml/2006/table">
            <a:tbl>
              <a:tblPr>
                <a:noFill/>
                <a:tableStyleId>{8052654D-C450-4624-BA4B-2B978DDF4155}</a:tableStyleId>
              </a:tblPr>
              <a:tblGrid>
                <a:gridCol w="940825">
                  <a:extLst>
                    <a:ext uri="{9D8B030D-6E8A-4147-A177-3AD203B41FA5}">
                      <a16:colId xmlns:a16="http://schemas.microsoft.com/office/drawing/2014/main" val="20000"/>
                    </a:ext>
                  </a:extLst>
                </a:gridCol>
                <a:gridCol w="2534175">
                  <a:extLst>
                    <a:ext uri="{9D8B030D-6E8A-4147-A177-3AD203B41FA5}">
                      <a16:colId xmlns:a16="http://schemas.microsoft.com/office/drawing/2014/main" val="20001"/>
                    </a:ext>
                  </a:extLst>
                </a:gridCol>
              </a:tblGrid>
              <a:tr h="336325">
                <a:tc gridSpan="2">
                  <a:txBody>
                    <a:bodyPr/>
                    <a:lstStyle/>
                    <a:p>
                      <a:pPr marL="0" marR="0" lvl="0" indent="0" algn="ctr" rtl="0">
                        <a:lnSpc>
                          <a:spcPct val="100000"/>
                        </a:lnSpc>
                        <a:spcBef>
                          <a:spcPts val="0"/>
                        </a:spcBef>
                        <a:spcAft>
                          <a:spcPts val="0"/>
                        </a:spcAft>
                        <a:buClr>
                          <a:srgbClr val="134263"/>
                        </a:buClr>
                        <a:buSzPts val="1800"/>
                        <a:buFont typeface="Microsoft JhengHei"/>
                        <a:buNone/>
                      </a:pPr>
                      <a:r>
                        <a:rPr lang="zh-TW" sz="1800" b="1" i="0" u="none" strike="noStrike" cap="none">
                          <a:solidFill>
                            <a:srgbClr val="134263"/>
                          </a:solidFill>
                          <a:latin typeface="Microsoft JhengHei"/>
                          <a:ea typeface="Microsoft JhengHei"/>
                          <a:cs typeface="Microsoft JhengHei"/>
                          <a:sym typeface="Microsoft JhengHei"/>
                        </a:rPr>
                        <a:t>志願積分採計說明</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EFFA"/>
                    </a:solidFill>
                  </a:tcPr>
                </a:tc>
                <a:tc hMerge="1">
                  <a:txBody>
                    <a:bodyPr/>
                    <a:lstStyle/>
                    <a:p>
                      <a:endParaRPr lang="zh-TW"/>
                    </a:p>
                  </a:txBody>
                  <a:tcPr/>
                </a:tc>
                <a:extLst>
                  <a:ext uri="{0D108BD9-81ED-4DB2-BD59-A6C34878D82A}">
                    <a16:rowId xmlns:a16="http://schemas.microsoft.com/office/drawing/2014/main" val="10000"/>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36分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第1至第5志願</a:t>
                      </a:r>
                      <a:endParaRPr sz="1600" b="0" i="0" u="none" strike="noStrike" cap="none">
                        <a:solidFill>
                          <a:srgbClr val="40404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1"/>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35分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第6至第10志願</a:t>
                      </a:r>
                      <a:endParaRPr sz="1600" b="0" i="0" u="none" strike="noStrike" cap="none">
                        <a:solidFill>
                          <a:srgbClr val="00000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34分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第11至第15志願</a:t>
                      </a:r>
                      <a:endParaRPr sz="1600" b="0" i="0" u="none" strike="noStrike" cap="none">
                        <a:solidFill>
                          <a:srgbClr val="000000"/>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3"/>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33分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第16至第20志願</a:t>
                      </a:r>
                      <a:endParaRPr sz="1600" b="0" i="0" u="none" strike="noStrike" cap="none">
                        <a:solidFill>
                          <a:schemeClr val="dk1"/>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10450">
                <a:tc>
                  <a:txBody>
                    <a:bodyPr/>
                    <a:lstStyle/>
                    <a:p>
                      <a:pPr marL="0" marR="0" lvl="0" indent="0" algn="ctr" rtl="0">
                        <a:lnSpc>
                          <a:spcPct val="100000"/>
                        </a:lnSpc>
                        <a:spcBef>
                          <a:spcPts val="0"/>
                        </a:spcBef>
                        <a:spcAft>
                          <a:spcPts val="0"/>
                        </a:spcAft>
                        <a:buClr>
                          <a:schemeClr val="dk1"/>
                        </a:buClr>
                        <a:buSzPts val="1600"/>
                        <a:buFont typeface="Microsoft JhengHei"/>
                        <a:buNone/>
                      </a:pPr>
                      <a:r>
                        <a:rPr lang="zh-TW" sz="1600" b="0" i="0" u="none" strike="noStrike" cap="none">
                          <a:solidFill>
                            <a:schemeClr val="dk1"/>
                          </a:solidFill>
                          <a:latin typeface="Microsoft JhengHei"/>
                          <a:ea typeface="Microsoft JhengHei"/>
                          <a:cs typeface="Microsoft JhengHei"/>
                          <a:sym typeface="Microsoft JhengHei"/>
                        </a:rPr>
                        <a:t>32分</a:t>
                      </a:r>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tc>
                  <a:txBody>
                    <a:bodyPr/>
                    <a:lstStyle/>
                    <a:p>
                      <a:pPr marL="0" marR="0" lvl="0" indent="0" algn="ctr" rtl="0">
                        <a:lnSpc>
                          <a:spcPct val="100000"/>
                        </a:lnSpc>
                        <a:spcBef>
                          <a:spcPts val="0"/>
                        </a:spcBef>
                        <a:spcAft>
                          <a:spcPts val="0"/>
                        </a:spcAft>
                        <a:buClr>
                          <a:srgbClr val="404040"/>
                        </a:buClr>
                        <a:buSzPts val="1600"/>
                        <a:buFont typeface="Microsoft JhengHei"/>
                        <a:buNone/>
                      </a:pPr>
                      <a:r>
                        <a:rPr lang="zh-TW" sz="1600" b="0" i="0" u="none" strike="noStrike" cap="none">
                          <a:solidFill>
                            <a:srgbClr val="404040"/>
                          </a:solidFill>
                          <a:latin typeface="Microsoft JhengHei"/>
                          <a:ea typeface="Microsoft JhengHei"/>
                          <a:cs typeface="Microsoft JhengHei"/>
                          <a:sym typeface="Microsoft JhengHei"/>
                        </a:rPr>
                        <a:t>第21至第30志願</a:t>
                      </a:r>
                      <a:endParaRPr sz="1600" b="0" i="0" u="none" strike="noStrike" cap="none">
                        <a:solidFill>
                          <a:schemeClr val="dk1"/>
                        </a:solidFill>
                        <a:latin typeface="Microsoft JhengHei"/>
                        <a:ea typeface="Microsoft JhengHei"/>
                        <a:cs typeface="Microsoft JhengHei"/>
                        <a:sym typeface="Microsoft JhengHei"/>
                      </a:endParaRPr>
                    </a:p>
                  </a:txBody>
                  <a:tcPr marL="68600" marR="68600" marT="45675" marB="456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3F5"/>
                    </a:solidFill>
                  </a:tcPr>
                </a:tc>
                <a:extLst>
                  <a:ext uri="{0D108BD9-81ED-4DB2-BD59-A6C34878D82A}">
                    <a16:rowId xmlns:a16="http://schemas.microsoft.com/office/drawing/2014/main" val="10005"/>
                  </a:ext>
                </a:extLst>
              </a:tr>
            </a:tbl>
          </a:graphicData>
        </a:graphic>
      </p:graphicFrame>
      <p:grpSp>
        <p:nvGrpSpPr>
          <p:cNvPr id="492" name="Google Shape;492;p35"/>
          <p:cNvGrpSpPr/>
          <p:nvPr/>
        </p:nvGrpSpPr>
        <p:grpSpPr>
          <a:xfrm>
            <a:off x="6328192" y="3727081"/>
            <a:ext cx="5327360" cy="695325"/>
            <a:chOff x="3948113" y="4221088"/>
            <a:chExt cx="4875212" cy="695325"/>
          </a:xfrm>
        </p:grpSpPr>
        <p:sp>
          <p:nvSpPr>
            <p:cNvPr id="493" name="Google Shape;493;p35"/>
            <p:cNvSpPr/>
            <p:nvPr/>
          </p:nvSpPr>
          <p:spPr>
            <a:xfrm>
              <a:off x="3948113" y="4221088"/>
              <a:ext cx="4875212" cy="695325"/>
            </a:xfrm>
            <a:prstGeom prst="rect">
              <a:avLst/>
            </a:prstGeom>
            <a:solidFill>
              <a:srgbClr val="CEDFEA"/>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494" name="Google Shape;494;p35"/>
            <p:cNvGrpSpPr/>
            <p:nvPr/>
          </p:nvGrpSpPr>
          <p:grpSpPr>
            <a:xfrm>
              <a:off x="3992563" y="4360788"/>
              <a:ext cx="4573587" cy="481012"/>
              <a:chOff x="3992563" y="4360788"/>
              <a:chExt cx="4573587" cy="481012"/>
            </a:xfrm>
          </p:grpSpPr>
          <p:sp>
            <p:nvSpPr>
              <p:cNvPr id="495" name="Google Shape;495;p35"/>
              <p:cNvSpPr/>
              <p:nvPr/>
            </p:nvSpPr>
            <p:spPr>
              <a:xfrm>
                <a:off x="3992563" y="436078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國文</a:t>
                </a:r>
                <a:endParaRPr sz="1800">
                  <a:solidFill>
                    <a:schemeClr val="lt1"/>
                  </a:solidFill>
                  <a:latin typeface="Microsoft JhengHei"/>
                  <a:ea typeface="Microsoft JhengHei"/>
                  <a:cs typeface="Microsoft JhengHei"/>
                  <a:sym typeface="Microsoft JhengHei"/>
                </a:endParaRPr>
              </a:p>
            </p:txBody>
          </p:sp>
          <p:sp>
            <p:nvSpPr>
              <p:cNvPr id="496" name="Google Shape;496;p35"/>
              <p:cNvSpPr/>
              <p:nvPr/>
            </p:nvSpPr>
            <p:spPr>
              <a:xfrm rot="-5400000">
                <a:off x="4574382"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7" name="Google Shape;497;p35"/>
              <p:cNvSpPr/>
              <p:nvPr/>
            </p:nvSpPr>
            <p:spPr>
              <a:xfrm rot="-5400000">
                <a:off x="5358607"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8" name="Google Shape;498;p35"/>
              <p:cNvSpPr/>
              <p:nvPr/>
            </p:nvSpPr>
            <p:spPr>
              <a:xfrm rot="-5400000">
                <a:off x="6146007" y="4480644"/>
                <a:ext cx="241300" cy="103187"/>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9" name="Google Shape;499;p35"/>
              <p:cNvSpPr/>
              <p:nvPr/>
            </p:nvSpPr>
            <p:spPr>
              <a:xfrm rot="-5400000">
                <a:off x="6938963" y="4479850"/>
                <a:ext cx="239712" cy="103188"/>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0" name="Google Shape;500;p35"/>
              <p:cNvSpPr/>
              <p:nvPr/>
            </p:nvSpPr>
            <p:spPr>
              <a:xfrm rot="-5400000">
                <a:off x="7725569" y="4506044"/>
                <a:ext cx="241300" cy="103188"/>
              </a:xfrm>
              <a:prstGeom prst="downArrow">
                <a:avLst>
                  <a:gd name="adj1" fmla="val 50000"/>
                  <a:gd name="adj2" fmla="val 50000"/>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1" name="Google Shape;501;p35"/>
              <p:cNvSpPr/>
              <p:nvPr/>
            </p:nvSpPr>
            <p:spPr>
              <a:xfrm>
                <a:off x="4748213" y="4371900"/>
                <a:ext cx="650875" cy="439738"/>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數學</a:t>
                </a:r>
                <a:endParaRPr sz="1800">
                  <a:solidFill>
                    <a:schemeClr val="lt1"/>
                  </a:solidFill>
                  <a:latin typeface="Microsoft JhengHei"/>
                  <a:ea typeface="Microsoft JhengHei"/>
                  <a:cs typeface="Microsoft JhengHei"/>
                  <a:sym typeface="Microsoft JhengHei"/>
                </a:endParaRPr>
              </a:p>
            </p:txBody>
          </p:sp>
          <p:sp>
            <p:nvSpPr>
              <p:cNvPr id="502" name="Google Shape;502;p35"/>
              <p:cNvSpPr/>
              <p:nvPr/>
            </p:nvSpPr>
            <p:spPr>
              <a:xfrm>
                <a:off x="5556250" y="4383013"/>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英語</a:t>
                </a:r>
                <a:endParaRPr sz="1800">
                  <a:solidFill>
                    <a:schemeClr val="lt1"/>
                  </a:solidFill>
                  <a:latin typeface="Microsoft JhengHei"/>
                  <a:ea typeface="Microsoft JhengHei"/>
                  <a:cs typeface="Microsoft JhengHei"/>
                  <a:sym typeface="Microsoft JhengHei"/>
                </a:endParaRPr>
              </a:p>
            </p:txBody>
          </p:sp>
          <p:sp>
            <p:nvSpPr>
              <p:cNvPr id="503" name="Google Shape;503;p35"/>
              <p:cNvSpPr/>
              <p:nvPr/>
            </p:nvSpPr>
            <p:spPr>
              <a:xfrm>
                <a:off x="6332538" y="439253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社會</a:t>
                </a:r>
                <a:endParaRPr sz="1800">
                  <a:solidFill>
                    <a:schemeClr val="lt1"/>
                  </a:solidFill>
                  <a:latin typeface="Microsoft JhengHei"/>
                  <a:ea typeface="Microsoft JhengHei"/>
                  <a:cs typeface="Microsoft JhengHei"/>
                  <a:sym typeface="Microsoft JhengHei"/>
                </a:endParaRPr>
              </a:p>
            </p:txBody>
          </p:sp>
          <p:sp>
            <p:nvSpPr>
              <p:cNvPr id="504" name="Google Shape;504;p35"/>
              <p:cNvSpPr/>
              <p:nvPr/>
            </p:nvSpPr>
            <p:spPr>
              <a:xfrm>
                <a:off x="7118350" y="4392538"/>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自然</a:t>
                </a:r>
                <a:endParaRPr sz="1800">
                  <a:solidFill>
                    <a:schemeClr val="lt1"/>
                  </a:solidFill>
                  <a:latin typeface="Microsoft JhengHei"/>
                  <a:ea typeface="Microsoft JhengHei"/>
                  <a:cs typeface="Microsoft JhengHei"/>
                  <a:sym typeface="Microsoft JhengHei"/>
                </a:endParaRPr>
              </a:p>
            </p:txBody>
          </p:sp>
          <p:sp>
            <p:nvSpPr>
              <p:cNvPr id="505" name="Google Shape;505;p35"/>
              <p:cNvSpPr/>
              <p:nvPr/>
            </p:nvSpPr>
            <p:spPr>
              <a:xfrm>
                <a:off x="7915275" y="4402063"/>
                <a:ext cx="650875" cy="439737"/>
              </a:xfrm>
              <a:custGeom>
                <a:avLst/>
                <a:gdLst/>
                <a:ahLst/>
                <a:cxnLst/>
                <a:rect l="l" t="t" r="r" b="b"/>
                <a:pathLst>
                  <a:path w="21600" h="24595" extrusionOk="0">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srgbClr val="000000">
                    <a:alpha val="40000"/>
                  </a:srgbClr>
                </a:outerShdw>
              </a:effectLst>
            </p:spPr>
            <p:txBody>
              <a:bodyPr spcFirstLastPara="1" wrap="square" lIns="91425" tIns="36000" rIns="91425" bIns="0" anchor="t" anchorCtr="0">
                <a:noAutofit/>
              </a:bodyPr>
              <a:lstStyle/>
              <a:p>
                <a:pPr marL="0" marR="0" lvl="0" indent="0" algn="ctr" rtl="0">
                  <a:spcBef>
                    <a:spcPts val="0"/>
                  </a:spcBef>
                  <a:spcAft>
                    <a:spcPts val="0"/>
                  </a:spcAft>
                  <a:buNone/>
                </a:pPr>
                <a:r>
                  <a:rPr lang="zh-TW" sz="1800">
                    <a:solidFill>
                      <a:schemeClr val="lt1"/>
                    </a:solidFill>
                    <a:latin typeface="Microsoft JhengHei"/>
                    <a:ea typeface="Microsoft JhengHei"/>
                    <a:cs typeface="Microsoft JhengHei"/>
                    <a:sym typeface="Microsoft JhengHei"/>
                  </a:rPr>
                  <a:t>寫作</a:t>
                </a:r>
                <a:endParaRPr sz="1800">
                  <a:solidFill>
                    <a:schemeClr val="lt1"/>
                  </a:solidFill>
                  <a:latin typeface="Microsoft JhengHei"/>
                  <a:ea typeface="Microsoft JhengHei"/>
                  <a:cs typeface="Microsoft JhengHei"/>
                  <a:sym typeface="Microsoft JhengHei"/>
                </a:endParaRPr>
              </a:p>
            </p:txBody>
          </p:sp>
        </p:grpSp>
      </p:grpSp>
      <p:sp>
        <p:nvSpPr>
          <p:cNvPr id="506" name="Google Shape;506;p35"/>
          <p:cNvSpPr/>
          <p:nvPr/>
        </p:nvSpPr>
        <p:spPr>
          <a:xfrm>
            <a:off x="8273842" y="5206167"/>
            <a:ext cx="3235494"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FF0000"/>
                </a:solidFill>
                <a:latin typeface="Georgia"/>
                <a:ea typeface="Georgia"/>
                <a:cs typeface="Georgia"/>
                <a:sym typeface="Georgia"/>
              </a:rPr>
              <a:t>增額人數高於5%時，依選填志願順序錄取</a:t>
            </a:r>
            <a:endParaRPr sz="2400">
              <a:solidFill>
                <a:srgbClr val="FF0000"/>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SzPts val="6600"/>
              <a:buFont typeface="Georgia"/>
              <a:buNone/>
            </a:pPr>
            <a:r>
              <a:rPr lang="zh-TW" sz="6600">
                <a:latin typeface="Georgia"/>
                <a:ea typeface="Georgia"/>
                <a:cs typeface="Georgia"/>
                <a:sym typeface="Georgia"/>
              </a:rPr>
              <a:t>政策架構</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6"/>
          <p:cNvSpPr txBox="1">
            <a:spLocks noGrp="1"/>
          </p:cNvSpPr>
          <p:nvPr>
            <p:ph type="title"/>
          </p:nvPr>
        </p:nvSpPr>
        <p:spPr>
          <a:xfrm>
            <a:off x="1069848" y="196533"/>
            <a:ext cx="10058400" cy="12564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免試入學超額比序案例說明(1)</a:t>
            </a:r>
            <a:endParaRPr>
              <a:latin typeface="Microsoft JhengHei"/>
              <a:ea typeface="Microsoft JhengHei"/>
              <a:cs typeface="Microsoft JhengHei"/>
              <a:sym typeface="Microsoft JhengHei"/>
            </a:endParaRPr>
          </a:p>
        </p:txBody>
      </p:sp>
      <p:graphicFrame>
        <p:nvGraphicFramePr>
          <p:cNvPr id="513" name="Google Shape;513;p36"/>
          <p:cNvGraphicFramePr/>
          <p:nvPr/>
        </p:nvGraphicFramePr>
        <p:xfrm>
          <a:off x="1702468" y="1277655"/>
          <a:ext cx="8793150" cy="3657575"/>
        </p:xfrm>
        <a:graphic>
          <a:graphicData uri="http://schemas.openxmlformats.org/drawingml/2006/table">
            <a:tbl>
              <a:tblPr firstRow="1" bandRow="1">
                <a:noFill/>
                <a:tableStyleId>{AF0F7EEB-FAF5-4D57-9A00-CF9E036A19B2}</a:tableStyleId>
              </a:tblPr>
              <a:tblGrid>
                <a:gridCol w="936100">
                  <a:extLst>
                    <a:ext uri="{9D8B030D-6E8A-4147-A177-3AD203B41FA5}">
                      <a16:colId xmlns:a16="http://schemas.microsoft.com/office/drawing/2014/main" val="20000"/>
                    </a:ext>
                  </a:extLst>
                </a:gridCol>
                <a:gridCol w="894075">
                  <a:extLst>
                    <a:ext uri="{9D8B030D-6E8A-4147-A177-3AD203B41FA5}">
                      <a16:colId xmlns:a16="http://schemas.microsoft.com/office/drawing/2014/main" val="20001"/>
                    </a:ext>
                  </a:extLst>
                </a:gridCol>
                <a:gridCol w="834250">
                  <a:extLst>
                    <a:ext uri="{9D8B030D-6E8A-4147-A177-3AD203B41FA5}">
                      <a16:colId xmlns:a16="http://schemas.microsoft.com/office/drawing/2014/main" val="20002"/>
                    </a:ext>
                  </a:extLst>
                </a:gridCol>
                <a:gridCol w="864100">
                  <a:extLst>
                    <a:ext uri="{9D8B030D-6E8A-4147-A177-3AD203B41FA5}">
                      <a16:colId xmlns:a16="http://schemas.microsoft.com/office/drawing/2014/main" val="20003"/>
                    </a:ext>
                  </a:extLst>
                </a:gridCol>
                <a:gridCol w="864100">
                  <a:extLst>
                    <a:ext uri="{9D8B030D-6E8A-4147-A177-3AD203B41FA5}">
                      <a16:colId xmlns:a16="http://schemas.microsoft.com/office/drawing/2014/main" val="20004"/>
                    </a:ext>
                  </a:extLst>
                </a:gridCol>
                <a:gridCol w="576075">
                  <a:extLst>
                    <a:ext uri="{9D8B030D-6E8A-4147-A177-3AD203B41FA5}">
                      <a16:colId xmlns:a16="http://schemas.microsoft.com/office/drawing/2014/main" val="20005"/>
                    </a:ext>
                  </a:extLst>
                </a:gridCol>
                <a:gridCol w="639625">
                  <a:extLst>
                    <a:ext uri="{9D8B030D-6E8A-4147-A177-3AD203B41FA5}">
                      <a16:colId xmlns:a16="http://schemas.microsoft.com/office/drawing/2014/main" val="20006"/>
                    </a:ext>
                  </a:extLst>
                </a:gridCol>
                <a:gridCol w="825800">
                  <a:extLst>
                    <a:ext uri="{9D8B030D-6E8A-4147-A177-3AD203B41FA5}">
                      <a16:colId xmlns:a16="http://schemas.microsoft.com/office/drawing/2014/main" val="20007"/>
                    </a:ext>
                  </a:extLst>
                </a:gridCol>
                <a:gridCol w="563875">
                  <a:extLst>
                    <a:ext uri="{9D8B030D-6E8A-4147-A177-3AD203B41FA5}">
                      <a16:colId xmlns:a16="http://schemas.microsoft.com/office/drawing/2014/main" val="20008"/>
                    </a:ext>
                  </a:extLst>
                </a:gridCol>
                <a:gridCol w="635300">
                  <a:extLst>
                    <a:ext uri="{9D8B030D-6E8A-4147-A177-3AD203B41FA5}">
                      <a16:colId xmlns:a16="http://schemas.microsoft.com/office/drawing/2014/main" val="20009"/>
                    </a:ext>
                  </a:extLst>
                </a:gridCol>
                <a:gridCol w="635300">
                  <a:extLst>
                    <a:ext uri="{9D8B030D-6E8A-4147-A177-3AD203B41FA5}">
                      <a16:colId xmlns:a16="http://schemas.microsoft.com/office/drawing/2014/main" val="20010"/>
                    </a:ext>
                  </a:extLst>
                </a:gridCol>
                <a:gridCol w="524550">
                  <a:extLst>
                    <a:ext uri="{9D8B030D-6E8A-4147-A177-3AD203B41FA5}">
                      <a16:colId xmlns:a16="http://schemas.microsoft.com/office/drawing/2014/main" val="20011"/>
                    </a:ext>
                  </a:extLst>
                </a:gridCol>
              </a:tblGrid>
              <a:tr h="701375">
                <a:tc rowSpan="2">
                  <a:txBody>
                    <a:bodyPr/>
                    <a:lstStyle/>
                    <a:p>
                      <a:pPr marL="0" marR="0" lvl="0" indent="0" algn="ctr" rtl="0">
                        <a:spcBef>
                          <a:spcPts val="0"/>
                        </a:spcBef>
                        <a:spcAft>
                          <a:spcPts val="0"/>
                        </a:spcAft>
                        <a:buNone/>
                      </a:pPr>
                      <a:endParaRPr sz="1800">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總</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積</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分</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(1)</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2">
                  <a:txBody>
                    <a:bodyPr/>
                    <a:lstStyle/>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多元學習</a:t>
                      </a:r>
                      <a:endParaRPr sz="1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表現</a:t>
                      </a:r>
                      <a:r>
                        <a:rPr lang="zh-TW" sz="1800" b="0">
                          <a:solidFill>
                            <a:srgbClr val="0000FF"/>
                          </a:solidFill>
                          <a:latin typeface="Microsoft JhengHei"/>
                          <a:ea typeface="Microsoft JhengHei"/>
                          <a:cs typeface="Microsoft JhengHei"/>
                          <a:sym typeface="Microsoft JhengHei"/>
                        </a:rPr>
                        <a:t>(2)</a:t>
                      </a:r>
                      <a:endParaRPr sz="18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總</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積</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分</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(3)</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志</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願</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序積分</a:t>
                      </a:r>
                      <a:endParaRPr sz="1800" b="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FF"/>
                        </a:buClr>
                        <a:buSzPts val="2000"/>
                        <a:buFont typeface="Microsoft JhengHei"/>
                        <a:buNone/>
                      </a:pPr>
                      <a:r>
                        <a:rPr lang="zh-TW" sz="2000" b="0" i="0" u="none" strike="noStrike" cap="none">
                          <a:solidFill>
                            <a:srgbClr val="0000FF"/>
                          </a:solidFill>
                          <a:latin typeface="Microsoft JhengHei"/>
                          <a:ea typeface="Microsoft JhengHei"/>
                          <a:cs typeface="Microsoft JhengHei"/>
                          <a:sym typeface="Microsoft JhengHei"/>
                        </a:rPr>
                        <a:t>(4)</a:t>
                      </a:r>
                      <a:endParaRPr sz="2000" b="0" i="0" u="none" strike="noStrike" cap="none">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6">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會考各科等第標示</a:t>
                      </a:r>
                      <a:r>
                        <a:rPr lang="zh-TW" sz="2000" b="0">
                          <a:solidFill>
                            <a:srgbClr val="0000FF"/>
                          </a:solidFill>
                          <a:latin typeface="Microsoft JhengHei"/>
                          <a:ea typeface="Microsoft JhengHei"/>
                          <a:cs typeface="Microsoft JhengHei"/>
                          <a:sym typeface="Microsoft JhengHei"/>
                        </a:rPr>
                        <a:t>(5)</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1555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均衡</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服務</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國</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數</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英</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社</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自</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寫</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作</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測</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驗</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6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甲生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21</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C</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82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乙生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21</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14" name="Google Shape;514;p36"/>
          <p:cNvSpPr/>
          <p:nvPr/>
        </p:nvSpPr>
        <p:spPr>
          <a:xfrm>
            <a:off x="2676511" y="5143865"/>
            <a:ext cx="5993304" cy="156966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若甲生、乙生第1志願為同一所高中</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1.第一比序(總積分)相同。</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2.第二比序(多元學習表現)相同。</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3.第三比序(會考總積分)相同。</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7"/>
          <p:cNvSpPr txBox="1">
            <a:spLocks noGrp="1"/>
          </p:cNvSpPr>
          <p:nvPr>
            <p:ph type="title"/>
          </p:nvPr>
        </p:nvSpPr>
        <p:spPr>
          <a:xfrm>
            <a:off x="1069848" y="196533"/>
            <a:ext cx="10058400" cy="12564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免試入學超額比序案例說明(2)</a:t>
            </a:r>
            <a:endParaRPr>
              <a:latin typeface="Microsoft JhengHei"/>
              <a:ea typeface="Microsoft JhengHei"/>
              <a:cs typeface="Microsoft JhengHei"/>
              <a:sym typeface="Microsoft JhengHei"/>
            </a:endParaRPr>
          </a:p>
        </p:txBody>
      </p:sp>
      <p:graphicFrame>
        <p:nvGraphicFramePr>
          <p:cNvPr id="521" name="Google Shape;521;p37"/>
          <p:cNvGraphicFramePr/>
          <p:nvPr/>
        </p:nvGraphicFramePr>
        <p:xfrm>
          <a:off x="1702468" y="1277655"/>
          <a:ext cx="8793150" cy="3657575"/>
        </p:xfrm>
        <a:graphic>
          <a:graphicData uri="http://schemas.openxmlformats.org/drawingml/2006/table">
            <a:tbl>
              <a:tblPr firstRow="1" bandRow="1">
                <a:noFill/>
                <a:tableStyleId>{AF0F7EEB-FAF5-4D57-9A00-CF9E036A19B2}</a:tableStyleId>
              </a:tblPr>
              <a:tblGrid>
                <a:gridCol w="936100">
                  <a:extLst>
                    <a:ext uri="{9D8B030D-6E8A-4147-A177-3AD203B41FA5}">
                      <a16:colId xmlns:a16="http://schemas.microsoft.com/office/drawing/2014/main" val="20000"/>
                    </a:ext>
                  </a:extLst>
                </a:gridCol>
                <a:gridCol w="894075">
                  <a:extLst>
                    <a:ext uri="{9D8B030D-6E8A-4147-A177-3AD203B41FA5}">
                      <a16:colId xmlns:a16="http://schemas.microsoft.com/office/drawing/2014/main" val="20001"/>
                    </a:ext>
                  </a:extLst>
                </a:gridCol>
                <a:gridCol w="834250">
                  <a:extLst>
                    <a:ext uri="{9D8B030D-6E8A-4147-A177-3AD203B41FA5}">
                      <a16:colId xmlns:a16="http://schemas.microsoft.com/office/drawing/2014/main" val="20002"/>
                    </a:ext>
                  </a:extLst>
                </a:gridCol>
                <a:gridCol w="864100">
                  <a:extLst>
                    <a:ext uri="{9D8B030D-6E8A-4147-A177-3AD203B41FA5}">
                      <a16:colId xmlns:a16="http://schemas.microsoft.com/office/drawing/2014/main" val="20003"/>
                    </a:ext>
                  </a:extLst>
                </a:gridCol>
                <a:gridCol w="864100">
                  <a:extLst>
                    <a:ext uri="{9D8B030D-6E8A-4147-A177-3AD203B41FA5}">
                      <a16:colId xmlns:a16="http://schemas.microsoft.com/office/drawing/2014/main" val="20004"/>
                    </a:ext>
                  </a:extLst>
                </a:gridCol>
                <a:gridCol w="576075">
                  <a:extLst>
                    <a:ext uri="{9D8B030D-6E8A-4147-A177-3AD203B41FA5}">
                      <a16:colId xmlns:a16="http://schemas.microsoft.com/office/drawing/2014/main" val="20005"/>
                    </a:ext>
                  </a:extLst>
                </a:gridCol>
                <a:gridCol w="639625">
                  <a:extLst>
                    <a:ext uri="{9D8B030D-6E8A-4147-A177-3AD203B41FA5}">
                      <a16:colId xmlns:a16="http://schemas.microsoft.com/office/drawing/2014/main" val="20006"/>
                    </a:ext>
                  </a:extLst>
                </a:gridCol>
                <a:gridCol w="825800">
                  <a:extLst>
                    <a:ext uri="{9D8B030D-6E8A-4147-A177-3AD203B41FA5}">
                      <a16:colId xmlns:a16="http://schemas.microsoft.com/office/drawing/2014/main" val="20007"/>
                    </a:ext>
                  </a:extLst>
                </a:gridCol>
                <a:gridCol w="563875">
                  <a:extLst>
                    <a:ext uri="{9D8B030D-6E8A-4147-A177-3AD203B41FA5}">
                      <a16:colId xmlns:a16="http://schemas.microsoft.com/office/drawing/2014/main" val="20008"/>
                    </a:ext>
                  </a:extLst>
                </a:gridCol>
                <a:gridCol w="635300">
                  <a:extLst>
                    <a:ext uri="{9D8B030D-6E8A-4147-A177-3AD203B41FA5}">
                      <a16:colId xmlns:a16="http://schemas.microsoft.com/office/drawing/2014/main" val="20009"/>
                    </a:ext>
                  </a:extLst>
                </a:gridCol>
                <a:gridCol w="635300">
                  <a:extLst>
                    <a:ext uri="{9D8B030D-6E8A-4147-A177-3AD203B41FA5}">
                      <a16:colId xmlns:a16="http://schemas.microsoft.com/office/drawing/2014/main" val="20010"/>
                    </a:ext>
                  </a:extLst>
                </a:gridCol>
                <a:gridCol w="524550">
                  <a:extLst>
                    <a:ext uri="{9D8B030D-6E8A-4147-A177-3AD203B41FA5}">
                      <a16:colId xmlns:a16="http://schemas.microsoft.com/office/drawing/2014/main" val="20011"/>
                    </a:ext>
                  </a:extLst>
                </a:gridCol>
              </a:tblGrid>
              <a:tr h="701375">
                <a:tc rowSpan="2">
                  <a:txBody>
                    <a:bodyPr/>
                    <a:lstStyle/>
                    <a:p>
                      <a:pPr marL="0" marR="0" lvl="0" indent="0" algn="ctr" rtl="0">
                        <a:spcBef>
                          <a:spcPts val="0"/>
                        </a:spcBef>
                        <a:spcAft>
                          <a:spcPts val="0"/>
                        </a:spcAft>
                        <a:buNone/>
                      </a:pPr>
                      <a:endParaRPr sz="1800">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總</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積</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分</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(1)</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2">
                  <a:txBody>
                    <a:bodyPr/>
                    <a:lstStyle/>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多元學習</a:t>
                      </a:r>
                      <a:endParaRPr sz="1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solidFill>
                            <a:schemeClr val="lt1"/>
                          </a:solidFill>
                          <a:latin typeface="Microsoft JhengHei"/>
                          <a:ea typeface="Microsoft JhengHei"/>
                          <a:cs typeface="Microsoft JhengHei"/>
                          <a:sym typeface="Microsoft JhengHei"/>
                        </a:rPr>
                        <a:t>表現</a:t>
                      </a:r>
                      <a:r>
                        <a:rPr lang="zh-TW" sz="1800" b="0">
                          <a:solidFill>
                            <a:srgbClr val="0000FF"/>
                          </a:solidFill>
                          <a:latin typeface="Microsoft JhengHei"/>
                          <a:ea typeface="Microsoft JhengHei"/>
                          <a:cs typeface="Microsoft JhengHei"/>
                          <a:sym typeface="Microsoft JhengHei"/>
                        </a:rPr>
                        <a:t>(2)</a:t>
                      </a:r>
                      <a:endParaRPr sz="18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考</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總</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積</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分</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rgbClr val="0000FF"/>
                          </a:solidFill>
                          <a:latin typeface="Microsoft JhengHei"/>
                          <a:ea typeface="Microsoft JhengHei"/>
                          <a:cs typeface="Microsoft JhengHei"/>
                          <a:sym typeface="Microsoft JhengHei"/>
                        </a:rPr>
                        <a:t>(3)</a:t>
                      </a:r>
                      <a:endParaRPr sz="2000" b="0">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rowSpan="2">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志</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願</a:t>
                      </a:r>
                      <a:endParaRPr sz="18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序積分</a:t>
                      </a:r>
                      <a:endParaRPr sz="1800" b="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FF"/>
                        </a:buClr>
                        <a:buSzPts val="2000"/>
                        <a:buFont typeface="Microsoft JhengHei"/>
                        <a:buNone/>
                      </a:pPr>
                      <a:r>
                        <a:rPr lang="zh-TW" sz="2000" b="0" i="0" u="none" strike="noStrike" cap="none">
                          <a:solidFill>
                            <a:srgbClr val="0000FF"/>
                          </a:solidFill>
                          <a:latin typeface="Microsoft JhengHei"/>
                          <a:ea typeface="Microsoft JhengHei"/>
                          <a:cs typeface="Microsoft JhengHei"/>
                          <a:sym typeface="Microsoft JhengHei"/>
                        </a:rPr>
                        <a:t>(4)</a:t>
                      </a:r>
                      <a:endParaRPr sz="2000" b="0" i="0" u="none" strike="noStrike" cap="none">
                        <a:solidFill>
                          <a:srgbClr val="0000FF"/>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6">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會考各科等第標示</a:t>
                      </a:r>
                      <a:r>
                        <a:rPr lang="zh-TW" sz="2000" b="0">
                          <a:solidFill>
                            <a:srgbClr val="0000FF"/>
                          </a:solidFill>
                          <a:latin typeface="Microsoft JhengHei"/>
                          <a:ea typeface="Microsoft JhengHei"/>
                          <a:cs typeface="Microsoft JhengHei"/>
                          <a:sym typeface="Microsoft JhengHei"/>
                        </a:rPr>
                        <a:t>(5)</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15552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均衡</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服務</a:t>
                      </a:r>
                      <a:endParaRPr sz="20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solidFill>
                            <a:schemeClr val="lt1"/>
                          </a:solidFill>
                          <a:latin typeface="Microsoft JhengHei"/>
                          <a:ea typeface="Microsoft JhengHei"/>
                          <a:cs typeface="Microsoft JhengHei"/>
                          <a:sym typeface="Microsoft JhengHei"/>
                        </a:rPr>
                        <a:t>學習</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國</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數</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英</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社</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自</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寫</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作</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測</a:t>
                      </a:r>
                      <a:endParaRPr sz="2000" b="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0">
                          <a:latin typeface="Microsoft JhengHei"/>
                          <a:ea typeface="Microsoft JhengHei"/>
                          <a:cs typeface="Microsoft JhengHei"/>
                          <a:sym typeface="Microsoft JhengHei"/>
                        </a:rPr>
                        <a:t>驗</a:t>
                      </a:r>
                      <a:endParaRPr/>
                    </a:p>
                  </a:txBody>
                  <a:tcPr marL="91425" marR="91425" marT="45750" marB="457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6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甲生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21</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A++</a:t>
                      </a:r>
                      <a:endParaRPr sz="2000" b="1">
                        <a:solidFill>
                          <a:srgbClr val="FF0000"/>
                        </a:solidFill>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C</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8275">
                <a:tc>
                  <a:txBody>
                    <a:bodyPr/>
                    <a:lstStyle/>
                    <a:p>
                      <a:pPr marL="0" marR="0" lvl="0" indent="0" algn="ctr" rtl="0">
                        <a:spcBef>
                          <a:spcPts val="0"/>
                        </a:spcBef>
                        <a:spcAft>
                          <a:spcPts val="0"/>
                        </a:spcAft>
                        <a:buNone/>
                      </a:pPr>
                      <a:r>
                        <a:rPr lang="zh-TW" sz="2800" b="1">
                          <a:solidFill>
                            <a:srgbClr val="0000FF"/>
                          </a:solidFill>
                          <a:latin typeface="Microsoft JhengHei"/>
                          <a:ea typeface="Microsoft JhengHei"/>
                          <a:cs typeface="Microsoft JhengHei"/>
                          <a:sym typeface="Microsoft JhengHei"/>
                        </a:rPr>
                        <a:t>乙生</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91.8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21</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19.8</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36</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A+</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B+</a:t>
                      </a:r>
                      <a:endParaRPr sz="20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b="1">
                          <a:latin typeface="Microsoft JhengHei"/>
                          <a:ea typeface="Microsoft JhengHei"/>
                          <a:cs typeface="Microsoft JhengHei"/>
                          <a:sym typeface="Microsoft JhengHei"/>
                        </a:rPr>
                        <a:t>5</a:t>
                      </a:r>
                      <a:endParaRPr sz="2400" b="1">
                        <a:latin typeface="Microsoft JhengHei"/>
                        <a:ea typeface="Microsoft JhengHei"/>
                        <a:cs typeface="Microsoft JhengHei"/>
                        <a:sym typeface="Microsoft JhengHei"/>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22" name="Google Shape;522;p37"/>
          <p:cNvSpPr/>
          <p:nvPr/>
        </p:nvSpPr>
        <p:spPr>
          <a:xfrm>
            <a:off x="2676510" y="5143865"/>
            <a:ext cx="7657463" cy="830997"/>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4.第四比序(志願序積分)相同。</a:t>
            </a:r>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5.第五比序(各科會考標示)，故超額比序時，甲生勝出。</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113學年度基北區免試入學與特色招生考試分發入學</a:t>
            </a:r>
            <a:r>
              <a:rPr lang="zh-TW" sz="4400">
                <a:solidFill>
                  <a:srgbClr val="FF0000"/>
                </a:solidFill>
                <a:latin typeface="Microsoft JhengHei"/>
                <a:ea typeface="Microsoft JhengHei"/>
                <a:cs typeface="Microsoft JhengHei"/>
                <a:sym typeface="Microsoft JhengHei"/>
              </a:rPr>
              <a:t>一次分發到位</a:t>
            </a:r>
            <a:r>
              <a:rPr lang="zh-TW" sz="4400">
                <a:latin typeface="Microsoft JhengHei"/>
                <a:ea typeface="Microsoft JhengHei"/>
                <a:cs typeface="Microsoft JhengHei"/>
                <a:sym typeface="Microsoft JhengHei"/>
              </a:rPr>
              <a:t>規劃</a:t>
            </a:r>
            <a:endParaRPr/>
          </a:p>
        </p:txBody>
      </p:sp>
      <p:sp>
        <p:nvSpPr>
          <p:cNvPr id="529" name="Google Shape;529;p38"/>
          <p:cNvSpPr txBox="1"/>
          <p:nvPr/>
        </p:nvSpPr>
        <p:spPr>
          <a:xfrm>
            <a:off x="1062012" y="2604129"/>
            <a:ext cx="1080120"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甲生  </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(免試)</a:t>
            </a:r>
            <a:endParaRPr sz="2000">
              <a:solidFill>
                <a:schemeClr val="dk1"/>
              </a:solidFill>
              <a:latin typeface="Microsoft JhengHei"/>
              <a:ea typeface="Microsoft JhengHei"/>
              <a:cs typeface="Microsoft JhengHei"/>
              <a:sym typeface="Microsoft JhengHei"/>
            </a:endParaRPr>
          </a:p>
        </p:txBody>
      </p:sp>
      <p:sp>
        <p:nvSpPr>
          <p:cNvPr id="530" name="Google Shape;530;p38"/>
          <p:cNvSpPr txBox="1"/>
          <p:nvPr/>
        </p:nvSpPr>
        <p:spPr>
          <a:xfrm>
            <a:off x="1062012" y="3722335"/>
            <a:ext cx="1512168"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乙生</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(跨區特招)</a:t>
            </a:r>
            <a:endParaRPr sz="2000">
              <a:solidFill>
                <a:schemeClr val="dk1"/>
              </a:solidFill>
              <a:latin typeface="Microsoft JhengHei"/>
              <a:ea typeface="Microsoft JhengHei"/>
              <a:cs typeface="Microsoft JhengHei"/>
              <a:sym typeface="Microsoft JhengHei"/>
            </a:endParaRPr>
          </a:p>
        </p:txBody>
      </p:sp>
      <p:sp>
        <p:nvSpPr>
          <p:cNvPr id="531" name="Google Shape;531;p38"/>
          <p:cNvSpPr txBox="1"/>
          <p:nvPr/>
        </p:nvSpPr>
        <p:spPr>
          <a:xfrm>
            <a:off x="1080490" y="5023586"/>
            <a:ext cx="1624897" cy="769441"/>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丙生</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(免試+特招)</a:t>
            </a:r>
            <a:endParaRPr sz="2000">
              <a:solidFill>
                <a:schemeClr val="dk1"/>
              </a:solidFill>
              <a:latin typeface="Microsoft JhengHei"/>
              <a:ea typeface="Microsoft JhengHei"/>
              <a:cs typeface="Microsoft JhengHei"/>
              <a:sym typeface="Microsoft JhengHei"/>
            </a:endParaRPr>
          </a:p>
        </p:txBody>
      </p:sp>
      <p:sp>
        <p:nvSpPr>
          <p:cNvPr id="532" name="Google Shape;532;p38"/>
          <p:cNvSpPr/>
          <p:nvPr/>
        </p:nvSpPr>
        <p:spPr>
          <a:xfrm>
            <a:off x="4279796" y="2214715"/>
            <a:ext cx="3381890" cy="4307902"/>
          </a:xfrm>
          <a:prstGeom prst="rect">
            <a:avLst/>
          </a:prstGeom>
          <a:solidFill>
            <a:srgbClr val="D0EEF9"/>
          </a:solidFill>
          <a:ln w="57150" cap="flat" cmpd="sng">
            <a:solidFill>
              <a:srgbClr val="0D56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3" name="Google Shape;533;p38"/>
          <p:cNvSpPr txBox="1"/>
          <p:nvPr/>
        </p:nvSpPr>
        <p:spPr>
          <a:xfrm>
            <a:off x="5048251" y="2672784"/>
            <a:ext cx="792088" cy="52322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A表</a:t>
            </a:r>
            <a:endParaRPr/>
          </a:p>
        </p:txBody>
      </p:sp>
      <p:sp>
        <p:nvSpPr>
          <p:cNvPr id="534" name="Google Shape;534;p38"/>
          <p:cNvSpPr txBox="1"/>
          <p:nvPr/>
        </p:nvSpPr>
        <p:spPr>
          <a:xfrm>
            <a:off x="5048251" y="3733317"/>
            <a:ext cx="792088" cy="52322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B表</a:t>
            </a:r>
            <a:endParaRPr sz="2800">
              <a:solidFill>
                <a:schemeClr val="dk1"/>
              </a:solidFill>
              <a:latin typeface="Microsoft JhengHei"/>
              <a:ea typeface="Microsoft JhengHei"/>
              <a:cs typeface="Microsoft JhengHei"/>
              <a:sym typeface="Microsoft JhengHei"/>
            </a:endParaRPr>
          </a:p>
        </p:txBody>
      </p:sp>
      <p:sp>
        <p:nvSpPr>
          <p:cNvPr id="535" name="Google Shape;535;p38"/>
          <p:cNvSpPr txBox="1"/>
          <p:nvPr/>
        </p:nvSpPr>
        <p:spPr>
          <a:xfrm>
            <a:off x="5039969" y="4765945"/>
            <a:ext cx="792088" cy="52322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A表</a:t>
            </a:r>
            <a:endParaRPr sz="2800">
              <a:solidFill>
                <a:schemeClr val="dk1"/>
              </a:solidFill>
              <a:latin typeface="Microsoft JhengHei"/>
              <a:ea typeface="Microsoft JhengHei"/>
              <a:cs typeface="Microsoft JhengHei"/>
              <a:sym typeface="Microsoft JhengHei"/>
            </a:endParaRPr>
          </a:p>
        </p:txBody>
      </p:sp>
      <p:sp>
        <p:nvSpPr>
          <p:cNvPr id="536" name="Google Shape;536;p38"/>
          <p:cNvSpPr txBox="1"/>
          <p:nvPr/>
        </p:nvSpPr>
        <p:spPr>
          <a:xfrm>
            <a:off x="5058018" y="5672740"/>
            <a:ext cx="792088" cy="52322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B表</a:t>
            </a:r>
            <a:endParaRPr sz="2800">
              <a:solidFill>
                <a:schemeClr val="dk1"/>
              </a:solidFill>
              <a:latin typeface="Microsoft JhengHei"/>
              <a:ea typeface="Microsoft JhengHei"/>
              <a:cs typeface="Microsoft JhengHei"/>
              <a:sym typeface="Microsoft JhengHei"/>
            </a:endParaRPr>
          </a:p>
        </p:txBody>
      </p:sp>
      <p:sp>
        <p:nvSpPr>
          <p:cNvPr id="537" name="Google Shape;537;p38"/>
          <p:cNvSpPr txBox="1"/>
          <p:nvPr/>
        </p:nvSpPr>
        <p:spPr>
          <a:xfrm>
            <a:off x="6628329" y="5146696"/>
            <a:ext cx="792088" cy="52322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C表</a:t>
            </a:r>
            <a:endParaRPr sz="2800">
              <a:solidFill>
                <a:schemeClr val="dk1"/>
              </a:solidFill>
              <a:latin typeface="Microsoft JhengHei"/>
              <a:ea typeface="Microsoft JhengHei"/>
              <a:cs typeface="Microsoft JhengHei"/>
              <a:sym typeface="Microsoft JhengHei"/>
            </a:endParaRPr>
          </a:p>
        </p:txBody>
      </p:sp>
      <p:sp>
        <p:nvSpPr>
          <p:cNvPr id="538" name="Google Shape;538;p38"/>
          <p:cNvSpPr txBox="1"/>
          <p:nvPr/>
        </p:nvSpPr>
        <p:spPr>
          <a:xfrm>
            <a:off x="9091494" y="2348712"/>
            <a:ext cx="576064" cy="3785652"/>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列印志願表</a:t>
            </a: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，家長簽名</a:t>
            </a:r>
            <a:endParaRPr/>
          </a:p>
        </p:txBody>
      </p:sp>
      <p:sp>
        <p:nvSpPr>
          <p:cNvPr id="539" name="Google Shape;539;p38"/>
          <p:cNvSpPr txBox="1"/>
          <p:nvPr/>
        </p:nvSpPr>
        <p:spPr>
          <a:xfrm>
            <a:off x="11014701" y="2934394"/>
            <a:ext cx="576064" cy="2308324"/>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一次分發到位</a:t>
            </a:r>
            <a:endParaRPr/>
          </a:p>
        </p:txBody>
      </p:sp>
      <p:sp>
        <p:nvSpPr>
          <p:cNvPr id="540" name="Google Shape;540;p38"/>
          <p:cNvSpPr txBox="1"/>
          <p:nvPr/>
        </p:nvSpPr>
        <p:spPr>
          <a:xfrm>
            <a:off x="4365187" y="3091491"/>
            <a:ext cx="531034" cy="2290719"/>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a:solidFill>
                  <a:schemeClr val="dk1"/>
                </a:solidFill>
                <a:latin typeface="Microsoft JhengHei"/>
                <a:ea typeface="Microsoft JhengHei"/>
                <a:cs typeface="Microsoft JhengHei"/>
                <a:sym typeface="Microsoft JhengHei"/>
              </a:rPr>
              <a:t>同時選填志願</a:t>
            </a:r>
            <a:endParaRPr sz="2400">
              <a:solidFill>
                <a:schemeClr val="dk1"/>
              </a:solidFill>
              <a:latin typeface="Microsoft JhengHei"/>
              <a:ea typeface="Microsoft JhengHei"/>
              <a:cs typeface="Microsoft JhengHei"/>
              <a:sym typeface="Microsoft JhengHei"/>
            </a:endParaRPr>
          </a:p>
        </p:txBody>
      </p:sp>
      <p:sp>
        <p:nvSpPr>
          <p:cNvPr id="541" name="Google Shape;541;p38"/>
          <p:cNvSpPr/>
          <p:nvPr/>
        </p:nvSpPr>
        <p:spPr>
          <a:xfrm>
            <a:off x="2850829" y="5212243"/>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2" name="Google Shape;542;p38"/>
          <p:cNvSpPr/>
          <p:nvPr/>
        </p:nvSpPr>
        <p:spPr>
          <a:xfrm>
            <a:off x="2863344" y="3910992"/>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3" name="Google Shape;543;p38"/>
          <p:cNvSpPr/>
          <p:nvPr/>
        </p:nvSpPr>
        <p:spPr>
          <a:xfrm>
            <a:off x="2872503" y="2788239"/>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4" name="Google Shape;544;p38"/>
          <p:cNvSpPr/>
          <p:nvPr/>
        </p:nvSpPr>
        <p:spPr>
          <a:xfrm>
            <a:off x="7736654" y="2706036"/>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5" name="Google Shape;545;p38"/>
          <p:cNvSpPr/>
          <p:nvPr/>
        </p:nvSpPr>
        <p:spPr>
          <a:xfrm>
            <a:off x="7725863" y="3910992"/>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6" name="Google Shape;546;p38"/>
          <p:cNvSpPr/>
          <p:nvPr/>
        </p:nvSpPr>
        <p:spPr>
          <a:xfrm>
            <a:off x="7736654" y="5167809"/>
            <a:ext cx="1301453" cy="392126"/>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7" name="Google Shape;547;p38"/>
          <p:cNvSpPr/>
          <p:nvPr/>
        </p:nvSpPr>
        <p:spPr>
          <a:xfrm>
            <a:off x="9690403" y="3934793"/>
            <a:ext cx="1301453" cy="344524"/>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8" name="Google Shape;548;p38"/>
          <p:cNvSpPr/>
          <p:nvPr/>
        </p:nvSpPr>
        <p:spPr>
          <a:xfrm>
            <a:off x="6136117" y="5224374"/>
            <a:ext cx="445877" cy="361652"/>
          </a:xfrm>
          <a:prstGeom prst="rightArrow">
            <a:avLst>
              <a:gd name="adj1" fmla="val 50000"/>
              <a:gd name="adj2" fmla="val 50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9" name="Google Shape;549;p38"/>
          <p:cNvSpPr/>
          <p:nvPr/>
        </p:nvSpPr>
        <p:spPr>
          <a:xfrm>
            <a:off x="5214840" y="5266946"/>
            <a:ext cx="463463" cy="428014"/>
          </a:xfrm>
          <a:prstGeom prst="mathPlus">
            <a:avLst>
              <a:gd name="adj1" fmla="val 2352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113學年度基北區免試入學與特色招生考試分發入學</a:t>
            </a:r>
            <a:r>
              <a:rPr lang="zh-TW" sz="4400">
                <a:solidFill>
                  <a:srgbClr val="FF0000"/>
                </a:solidFill>
                <a:latin typeface="Microsoft JhengHei"/>
                <a:ea typeface="Microsoft JhengHei"/>
                <a:cs typeface="Microsoft JhengHei"/>
                <a:sym typeface="Microsoft JhengHei"/>
              </a:rPr>
              <a:t>一次分發到位</a:t>
            </a:r>
            <a:r>
              <a:rPr lang="zh-TW" sz="4400">
                <a:latin typeface="Microsoft JhengHei"/>
                <a:ea typeface="Microsoft JhengHei"/>
                <a:cs typeface="Microsoft JhengHei"/>
                <a:sym typeface="Microsoft JhengHei"/>
              </a:rPr>
              <a:t>規劃</a:t>
            </a:r>
            <a:endParaRPr/>
          </a:p>
        </p:txBody>
      </p:sp>
      <p:sp>
        <p:nvSpPr>
          <p:cNvPr id="556" name="Google Shape;556;p39"/>
          <p:cNvSpPr txBox="1"/>
          <p:nvPr/>
        </p:nvSpPr>
        <p:spPr>
          <a:xfrm>
            <a:off x="1703872" y="2192471"/>
            <a:ext cx="8790351" cy="4195803"/>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甲生只有報名</a:t>
            </a:r>
            <a:r>
              <a:rPr lang="zh-TW" sz="3200" b="1">
                <a:solidFill>
                  <a:srgbClr val="1482AB"/>
                </a:solidFill>
                <a:latin typeface="Microsoft JhengHei"/>
                <a:ea typeface="Microsoft JhengHei"/>
                <a:cs typeface="Microsoft JhengHei"/>
                <a:sym typeface="Microsoft JhengHei"/>
              </a:rPr>
              <a:t>免試入學（A表）</a:t>
            </a:r>
            <a:endParaRPr sz="3200" b="1">
              <a:solidFill>
                <a:srgbClr val="1482AB"/>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選填時間：113年6月21日~6月27日</a:t>
            </a:r>
            <a:endParaRPr sz="2800" b="0" i="0" u="none" strike="noStrike" cap="none">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40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乙生只有報名</a:t>
            </a:r>
            <a:r>
              <a:rPr lang="zh-TW" sz="3200" b="1">
                <a:solidFill>
                  <a:srgbClr val="1482AB"/>
                </a:solidFill>
                <a:latin typeface="Microsoft JhengHei"/>
                <a:ea typeface="Microsoft JhengHei"/>
                <a:cs typeface="Microsoft JhengHei"/>
                <a:sym typeface="Microsoft JhengHei"/>
              </a:rPr>
              <a:t>特色招生(他區的學生，B表)</a:t>
            </a:r>
            <a:endParaRPr sz="3200" b="1">
              <a:solidFill>
                <a:srgbClr val="1482AB"/>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選填時間：113年6月25日~6月27日</a:t>
            </a:r>
            <a:endParaRPr sz="2800" b="0" i="0" u="none" strike="noStrike" cap="none">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40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丙生報名</a:t>
            </a:r>
            <a:r>
              <a:rPr lang="zh-TW" sz="3200" b="1">
                <a:solidFill>
                  <a:srgbClr val="1482AB"/>
                </a:solidFill>
                <a:latin typeface="Microsoft JhengHei"/>
                <a:ea typeface="Microsoft JhengHei"/>
                <a:cs typeface="Microsoft JhengHei"/>
                <a:sym typeface="Microsoft JhengHei"/>
              </a:rPr>
              <a:t>免試入學+特色招生（A+B表→C表）</a:t>
            </a:r>
            <a:endParaRPr sz="3200" b="1">
              <a:solidFill>
                <a:srgbClr val="1482AB"/>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免試選填時間：113年6月21日~6月27日</a:t>
            </a:r>
            <a:endParaRPr sz="28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380"/>
              <a:buFont typeface="Noto Sans Symbols"/>
              <a:buChar char="●"/>
            </a:pPr>
            <a:r>
              <a:rPr lang="zh-TW" sz="2800" b="0" i="0" u="none" strike="noStrike" cap="none">
                <a:solidFill>
                  <a:schemeClr val="dk1"/>
                </a:solidFill>
                <a:latin typeface="Microsoft JhengHei"/>
                <a:ea typeface="Microsoft JhengHei"/>
                <a:cs typeface="Microsoft JhengHei"/>
                <a:sym typeface="Microsoft JhengHei"/>
              </a:rPr>
              <a:t>特招選填時間：113年6月25日~6月27日</a:t>
            </a:r>
            <a:endParaRPr sz="28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380"/>
              <a:buFont typeface="Noto Sans Symbols"/>
              <a:buChar char="●"/>
            </a:pPr>
            <a:r>
              <a:rPr lang="zh-TW" sz="2800" b="1" i="0" u="none" strike="noStrike" cap="none">
                <a:solidFill>
                  <a:srgbClr val="FF0000"/>
                </a:solidFill>
                <a:latin typeface="Microsoft JhengHei"/>
                <a:ea typeface="Microsoft JhengHei"/>
                <a:cs typeface="Microsoft JhengHei"/>
                <a:sym typeface="Microsoft JhengHei"/>
              </a:rPr>
              <a:t>報名系統自動合成一張志願表，請家長簽名</a:t>
            </a:r>
            <a:endParaRPr sz="2800" b="1" i="0" u="none" strike="noStrike" cap="none">
              <a:solidFill>
                <a:srgbClr val="FF0000"/>
              </a:solidFill>
              <a:latin typeface="Microsoft JhengHei"/>
              <a:ea typeface="Microsoft JhengHei"/>
              <a:cs typeface="Microsoft JhengHei"/>
              <a:sym typeface="Microsoft JhengHe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113學年度基北免個人序位區間查詢</a:t>
            </a:r>
            <a:endParaRPr/>
          </a:p>
        </p:txBody>
      </p:sp>
      <p:sp>
        <p:nvSpPr>
          <p:cNvPr id="563" name="Google Shape;563;p40"/>
          <p:cNvSpPr txBox="1"/>
          <p:nvPr/>
        </p:nvSpPr>
        <p:spPr>
          <a:xfrm>
            <a:off x="1639824" y="1865839"/>
            <a:ext cx="8229600" cy="3126321"/>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b="1">
                <a:solidFill>
                  <a:schemeClr val="dk1"/>
                </a:solidFill>
                <a:latin typeface="Microsoft JhengHei"/>
                <a:ea typeface="Microsoft JhengHei"/>
                <a:cs typeface="Microsoft JhengHei"/>
                <a:sym typeface="Microsoft JhengHei"/>
              </a:rPr>
              <a:t>基北區免試入學個人序位查詢規劃</a:t>
            </a:r>
            <a:endParaRPr sz="3200" b="1" u="sng">
              <a:solidFill>
                <a:srgbClr val="0070C0"/>
              </a:solidFill>
              <a:latin typeface="Microsoft JhengHei"/>
              <a:ea typeface="Microsoft JhengHei"/>
              <a:cs typeface="Microsoft JhengHei"/>
              <a:sym typeface="Microsoft JhengHei"/>
            </a:endParaRPr>
          </a:p>
          <a:p>
            <a:pPr marL="457200" marR="0" lvl="1" indent="-182880" algn="l" rtl="0">
              <a:lnSpc>
                <a:spcPct val="90000"/>
              </a:lnSpc>
              <a:spcBef>
                <a:spcPts val="400"/>
              </a:spcBef>
              <a:spcAft>
                <a:spcPts val="0"/>
              </a:spcAft>
              <a:buClr>
                <a:schemeClr val="dk1"/>
              </a:buClr>
              <a:buSzPts val="2720"/>
              <a:buFont typeface="Noto Sans Symbols"/>
              <a:buChar char="●"/>
            </a:pPr>
            <a:r>
              <a:rPr lang="zh-TW" sz="3200" b="0" i="0" u="none" strike="noStrike" cap="none">
                <a:solidFill>
                  <a:schemeClr val="dk1"/>
                </a:solidFill>
                <a:latin typeface="Microsoft JhengHei"/>
                <a:ea typeface="Microsoft JhengHei"/>
                <a:cs typeface="Microsoft JhengHei"/>
                <a:sym typeface="Microsoft JhengHei"/>
              </a:rPr>
              <a:t>基本資料</a:t>
            </a:r>
            <a:endParaRPr sz="32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720"/>
              <a:buFont typeface="Noto Sans Symbols"/>
              <a:buChar char="●"/>
            </a:pPr>
            <a:r>
              <a:rPr lang="zh-TW" sz="3200" b="0" i="0" u="none" strike="noStrike" cap="none">
                <a:solidFill>
                  <a:schemeClr val="dk1"/>
                </a:solidFill>
                <a:latin typeface="Microsoft JhengHei"/>
                <a:ea typeface="Microsoft JhengHei"/>
                <a:cs typeface="Microsoft JhengHei"/>
                <a:sym typeface="Microsoft JhengHei"/>
              </a:rPr>
              <a:t>多元學習表現</a:t>
            </a:r>
            <a:endParaRPr sz="3200" b="0" i="0" u="none" strike="noStrike" cap="none">
              <a:solidFill>
                <a:schemeClr val="dk1"/>
              </a:solidFill>
              <a:latin typeface="Microsoft JhengHei"/>
              <a:ea typeface="Microsoft JhengHei"/>
              <a:cs typeface="Microsoft JhengHei"/>
              <a:sym typeface="Microsoft JhengHei"/>
            </a:endParaRPr>
          </a:p>
          <a:p>
            <a:pPr marL="457200" marR="0" lvl="1" indent="-182880" algn="l" rtl="0">
              <a:lnSpc>
                <a:spcPct val="90000"/>
              </a:lnSpc>
              <a:spcBef>
                <a:spcPts val="60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113國中教育</a:t>
            </a:r>
            <a:r>
              <a:rPr lang="zh-TW" sz="3200" b="0" i="0" u="none" strike="noStrike" cap="none">
                <a:solidFill>
                  <a:schemeClr val="dk1"/>
                </a:solidFill>
                <a:latin typeface="Microsoft JhengHei"/>
                <a:ea typeface="Microsoft JhengHei"/>
                <a:cs typeface="Microsoft JhengHei"/>
                <a:sym typeface="Microsoft JhengHei"/>
              </a:rPr>
              <a:t>會考成績</a:t>
            </a:r>
            <a:endParaRPr sz="2800" b="0" i="0" u="none" strike="noStrike" cap="none">
              <a:solidFill>
                <a:schemeClr val="dk1"/>
              </a:solidFill>
              <a:latin typeface="Microsoft JhengHei"/>
              <a:ea typeface="Microsoft JhengHei"/>
              <a:cs typeface="Microsoft JhengHei"/>
              <a:sym typeface="Microsoft JhengHei"/>
            </a:endParaRPr>
          </a:p>
        </p:txBody>
      </p:sp>
      <p:grpSp>
        <p:nvGrpSpPr>
          <p:cNvPr id="564" name="Google Shape;564;p40"/>
          <p:cNvGrpSpPr/>
          <p:nvPr/>
        </p:nvGrpSpPr>
        <p:grpSpPr>
          <a:xfrm>
            <a:off x="6714730" y="3150063"/>
            <a:ext cx="3982497" cy="2330371"/>
            <a:chOff x="0" y="295555"/>
            <a:chExt cx="3982497" cy="2330371"/>
          </a:xfrm>
        </p:grpSpPr>
        <p:sp>
          <p:nvSpPr>
            <p:cNvPr id="565" name="Google Shape;565;p40"/>
            <p:cNvSpPr/>
            <p:nvPr/>
          </p:nvSpPr>
          <p:spPr>
            <a:xfrm>
              <a:off x="0" y="295555"/>
              <a:ext cx="3982497" cy="821340"/>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txBox="1"/>
            <p:nvPr/>
          </p:nvSpPr>
          <p:spPr>
            <a:xfrm>
              <a:off x="40095" y="335650"/>
              <a:ext cx="3902307" cy="741150"/>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None/>
              </a:pPr>
              <a:r>
                <a:rPr lang="zh-TW" sz="2700">
                  <a:solidFill>
                    <a:schemeClr val="lt1"/>
                  </a:solidFill>
                  <a:latin typeface="Trebuchet MS"/>
                  <a:ea typeface="Trebuchet MS"/>
                  <a:cs typeface="Trebuchet MS"/>
                  <a:sym typeface="Trebuchet MS"/>
                </a:rPr>
                <a:t>113年國中教育會考成績</a:t>
              </a:r>
              <a:endParaRPr/>
            </a:p>
          </p:txBody>
        </p:sp>
        <p:sp>
          <p:nvSpPr>
            <p:cNvPr id="567" name="Google Shape;567;p40"/>
            <p:cNvSpPr/>
            <p:nvPr/>
          </p:nvSpPr>
          <p:spPr>
            <a:xfrm>
              <a:off x="0" y="1116896"/>
              <a:ext cx="3982497" cy="1509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txBox="1"/>
            <p:nvPr/>
          </p:nvSpPr>
          <p:spPr>
            <a:xfrm>
              <a:off x="0" y="1116896"/>
              <a:ext cx="3982497" cy="1509030"/>
            </a:xfrm>
            <a:prstGeom prst="rect">
              <a:avLst/>
            </a:prstGeom>
            <a:noFill/>
            <a:ln>
              <a:noFill/>
            </a:ln>
          </p:spPr>
          <p:txBody>
            <a:bodyPr spcFirstLastPara="1" wrap="square" lIns="126425" tIns="34275" rIns="192000" bIns="34275" anchor="t" anchorCtr="0">
              <a:noAutofit/>
            </a:bodyPr>
            <a:lstStyle/>
            <a:p>
              <a:pPr marL="228600" marR="0" lvl="1" indent="-228600" algn="l" rtl="0">
                <a:lnSpc>
                  <a:spcPct val="90000"/>
                </a:lnSpc>
                <a:spcBef>
                  <a:spcPts val="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各科等級標示</a:t>
              </a:r>
              <a:endParaRPr/>
            </a:p>
            <a:p>
              <a:pPr marL="228600" marR="0" lvl="1" indent="-228600" algn="l" rtl="0">
                <a:lnSpc>
                  <a:spcPct val="90000"/>
                </a:lnSpc>
                <a:spcBef>
                  <a:spcPts val="42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會考總積分</a:t>
              </a:r>
              <a:endParaRPr/>
            </a:p>
            <a:p>
              <a:pPr marL="228600" marR="0" lvl="1" indent="-228600" algn="l" rtl="0">
                <a:lnSpc>
                  <a:spcPct val="90000"/>
                </a:lnSpc>
                <a:spcBef>
                  <a:spcPts val="420"/>
                </a:spcBef>
                <a:spcAft>
                  <a:spcPts val="0"/>
                </a:spcAft>
                <a:buClr>
                  <a:schemeClr val="dk1"/>
                </a:buClr>
                <a:buSzPts val="2100"/>
                <a:buFont typeface="Trebuchet MS"/>
                <a:buChar char="•"/>
              </a:pPr>
              <a:r>
                <a:rPr lang="zh-TW" sz="2100" b="0" i="0" u="none" strike="noStrike" cap="none">
                  <a:solidFill>
                    <a:schemeClr val="dk1"/>
                  </a:solidFill>
                  <a:latin typeface="Trebuchet MS"/>
                  <a:ea typeface="Trebuchet MS"/>
                  <a:cs typeface="Trebuchet MS"/>
                  <a:sym typeface="Trebuchet MS"/>
                </a:rPr>
                <a:t>序位區間百分比</a:t>
              </a:r>
              <a:endParaRPr/>
            </a:p>
          </p:txBody>
        </p:sp>
      </p:grpSp>
      <p:sp>
        <p:nvSpPr>
          <p:cNvPr id="569" name="Google Shape;569;p40"/>
          <p:cNvSpPr/>
          <p:nvPr/>
        </p:nvSpPr>
        <p:spPr>
          <a:xfrm rot="5400000">
            <a:off x="5251215" y="3916330"/>
            <a:ext cx="1250504" cy="1426347"/>
          </a:xfrm>
          <a:prstGeom prst="bentUpArrow">
            <a:avLst>
              <a:gd name="adj1" fmla="val 25000"/>
              <a:gd name="adj2" fmla="val 25000"/>
              <a:gd name="adj3" fmla="val 25000"/>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70" name="Google Shape;570;p40"/>
          <p:cNvSpPr/>
          <p:nvPr/>
        </p:nvSpPr>
        <p:spPr>
          <a:xfrm>
            <a:off x="1540431" y="5819482"/>
            <a:ext cx="8672071" cy="707886"/>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2000"/>
              <a:buFont typeface="Noto Sans Symbols"/>
              <a:buChar char="●"/>
            </a:pPr>
            <a:r>
              <a:rPr lang="zh-TW" sz="2000" b="1">
                <a:solidFill>
                  <a:srgbClr val="FF0000"/>
                </a:solidFill>
                <a:latin typeface="Georgia"/>
                <a:ea typeface="Georgia"/>
                <a:cs typeface="Georgia"/>
                <a:sym typeface="Georgia"/>
              </a:rPr>
              <a:t>個人序位查詢時間</a:t>
            </a:r>
            <a:r>
              <a:rPr lang="zh-TW" sz="2000">
                <a:solidFill>
                  <a:schemeClr val="dk1"/>
                </a:solidFill>
                <a:latin typeface="Georgia"/>
                <a:ea typeface="Georgia"/>
                <a:cs typeface="Georgia"/>
                <a:sym typeface="Georgia"/>
              </a:rPr>
              <a:t>與</a:t>
            </a:r>
            <a:r>
              <a:rPr lang="zh-TW" sz="2000" b="1">
                <a:solidFill>
                  <a:srgbClr val="FF0000"/>
                </a:solidFill>
                <a:latin typeface="Georgia"/>
                <a:ea typeface="Georgia"/>
                <a:cs typeface="Georgia"/>
                <a:sym typeface="Georgia"/>
              </a:rPr>
              <a:t>正式選填志願時間</a:t>
            </a:r>
            <a:r>
              <a:rPr lang="zh-TW" sz="2000">
                <a:solidFill>
                  <a:schemeClr val="dk1"/>
                </a:solidFill>
                <a:latin typeface="Georgia"/>
                <a:ea typeface="Georgia"/>
                <a:cs typeface="Georgia"/>
                <a:sym typeface="Georgia"/>
              </a:rPr>
              <a:t>相同：</a:t>
            </a:r>
            <a:br>
              <a:rPr lang="zh-TW" sz="2000">
                <a:solidFill>
                  <a:schemeClr val="dk1"/>
                </a:solidFill>
                <a:latin typeface="Georgia"/>
                <a:ea typeface="Georgia"/>
                <a:cs typeface="Georgia"/>
                <a:sym typeface="Georgia"/>
              </a:rPr>
            </a:br>
            <a:r>
              <a:rPr lang="zh-TW" sz="2000">
                <a:solidFill>
                  <a:schemeClr val="dk1"/>
                </a:solidFill>
                <a:latin typeface="Georgia"/>
                <a:ea typeface="Georgia"/>
                <a:cs typeface="Georgia"/>
                <a:sym typeface="Georgia"/>
              </a:rPr>
              <a:t>113年6月21日（星期三）中午12時至6月27日（星期四）中午12時止</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1"/>
          <p:cNvSpPr txBox="1">
            <a:spLocks noGrp="1"/>
          </p:cNvSpPr>
          <p:nvPr>
            <p:ph type="title"/>
          </p:nvPr>
        </p:nvSpPr>
        <p:spPr>
          <a:xfrm>
            <a:off x="1211164" y="185374"/>
            <a:ext cx="10058400" cy="12277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113</a:t>
            </a:r>
            <a:r>
              <a:rPr lang="zh-TW"/>
              <a:t>學年度試辦群招生</a:t>
            </a:r>
            <a:endParaRPr/>
          </a:p>
        </p:txBody>
      </p:sp>
      <p:sp>
        <p:nvSpPr>
          <p:cNvPr id="576" name="Google Shape;576;p41"/>
          <p:cNvSpPr txBox="1">
            <a:spLocks noGrp="1"/>
          </p:cNvSpPr>
          <p:nvPr>
            <p:ph type="body" idx="1"/>
          </p:nvPr>
        </p:nvSpPr>
        <p:spPr>
          <a:xfrm>
            <a:off x="548639" y="1280160"/>
            <a:ext cx="10939549" cy="4854632"/>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2720"/>
              <a:buFont typeface="Noto Sans Symbols"/>
              <a:buChar char="◆"/>
            </a:pPr>
            <a:r>
              <a:rPr lang="zh-TW" sz="3200"/>
              <a:t>為深化學生對群科之認識，112學年度起試辦高級中等學校專業群科以</a:t>
            </a:r>
            <a:r>
              <a:rPr lang="zh-TW" sz="3200" b="1">
                <a:solidFill>
                  <a:srgbClr val="0000FF"/>
                </a:solidFill>
              </a:rPr>
              <a:t>群</a:t>
            </a:r>
            <a:r>
              <a:rPr lang="zh-TW" sz="3200"/>
              <a:t>招生，學校藉由跨科別的試探課程或體驗活動，引導學生試探。</a:t>
            </a:r>
            <a:endParaRPr sz="3200" b="1">
              <a:latin typeface="Microsoft JhengHei"/>
              <a:ea typeface="Microsoft JhengHei"/>
              <a:cs typeface="Microsoft JhengHei"/>
              <a:sym typeface="Microsoft JhengHei"/>
            </a:endParaRPr>
          </a:p>
          <a:p>
            <a:pPr marL="457200" lvl="1" indent="-182880" algn="l" rtl="0">
              <a:lnSpc>
                <a:spcPct val="90000"/>
              </a:lnSpc>
              <a:spcBef>
                <a:spcPts val="400"/>
              </a:spcBef>
              <a:spcAft>
                <a:spcPts val="0"/>
              </a:spcAft>
              <a:buSzPts val="2380"/>
              <a:buFont typeface="Noto Sans Symbols"/>
              <a:buChar char="●"/>
            </a:pPr>
            <a:r>
              <a:rPr lang="zh-TW" sz="2800" b="1">
                <a:solidFill>
                  <a:srgbClr val="0000FF"/>
                </a:solidFill>
                <a:latin typeface="Microsoft JhengHei"/>
                <a:ea typeface="Microsoft JhengHei"/>
                <a:cs typeface="Microsoft JhengHei"/>
                <a:sym typeface="Microsoft JhengHei"/>
              </a:rPr>
              <a:t>採群進科出</a:t>
            </a:r>
            <a:r>
              <a:rPr lang="zh-TW" sz="2800">
                <a:latin typeface="Microsoft JhengHei"/>
                <a:ea typeface="Microsoft JhengHei"/>
                <a:cs typeface="Microsoft JhengHei"/>
                <a:sym typeface="Microsoft JhengHei"/>
              </a:rPr>
              <a:t>方式</a:t>
            </a:r>
            <a:r>
              <a:rPr lang="zh-TW" sz="2800"/>
              <a:t>，</a:t>
            </a:r>
            <a:r>
              <a:rPr lang="zh-TW" sz="2800" b="1">
                <a:solidFill>
                  <a:srgbClr val="0000FF"/>
                </a:solidFill>
                <a:latin typeface="Microsoft JhengHei"/>
                <a:ea typeface="Microsoft JhengHei"/>
                <a:cs typeface="Microsoft JhengHei"/>
                <a:sym typeface="Microsoft JhengHei"/>
              </a:rPr>
              <a:t>高一不分科別</a:t>
            </a:r>
            <a:r>
              <a:rPr lang="zh-TW" sz="2800"/>
              <a:t>，</a:t>
            </a:r>
            <a:r>
              <a:rPr lang="zh-TW" sz="2800">
                <a:latin typeface="Microsoft JhengHei"/>
                <a:ea typeface="Microsoft JhengHei"/>
                <a:cs typeface="Microsoft JhengHei"/>
                <a:sym typeface="Microsoft JhengHei"/>
              </a:rPr>
              <a:t>修習相同之群共同課程，並強化分科試探</a:t>
            </a:r>
            <a:r>
              <a:rPr lang="zh-TW" sz="2800" b="1">
                <a:latin typeface="Microsoft JhengHei"/>
                <a:ea typeface="Microsoft JhengHei"/>
                <a:cs typeface="Microsoft JhengHei"/>
                <a:sym typeface="Microsoft JhengHei"/>
              </a:rPr>
              <a:t>。</a:t>
            </a:r>
            <a:endParaRPr sz="2800" b="1">
              <a:latin typeface="Microsoft JhengHei"/>
              <a:ea typeface="Microsoft JhengHei"/>
              <a:cs typeface="Microsoft JhengHei"/>
              <a:sym typeface="Microsoft JhengHei"/>
            </a:endParaRPr>
          </a:p>
          <a:p>
            <a:pPr marL="457200" lvl="1" indent="-182880" algn="l" rtl="0">
              <a:lnSpc>
                <a:spcPct val="90000"/>
              </a:lnSpc>
              <a:spcBef>
                <a:spcPts val="600"/>
              </a:spcBef>
              <a:spcAft>
                <a:spcPts val="0"/>
              </a:spcAft>
              <a:buSzPts val="2380"/>
              <a:buFont typeface="Noto Sans Symbols"/>
              <a:buChar char="●"/>
            </a:pPr>
            <a:r>
              <a:rPr lang="zh-TW" sz="2800" b="1">
                <a:solidFill>
                  <a:srgbClr val="0000FF"/>
                </a:solidFill>
                <a:latin typeface="Microsoft JhengHei"/>
                <a:ea typeface="Microsoft JhengHei"/>
                <a:cs typeface="Microsoft JhengHei"/>
                <a:sym typeface="Microsoft JhengHei"/>
              </a:rPr>
              <a:t>高二再修習分科課程。</a:t>
            </a:r>
            <a:endParaRPr sz="2800" b="1">
              <a:solidFill>
                <a:srgbClr val="0000FF"/>
              </a:solidFill>
              <a:latin typeface="Microsoft JhengHei"/>
              <a:ea typeface="Microsoft JhengHei"/>
              <a:cs typeface="Microsoft JhengHei"/>
              <a:sym typeface="Microsoft JhengHei"/>
            </a:endParaRPr>
          </a:p>
          <a:p>
            <a:pPr marL="274320" lvl="1" indent="0" algn="l" rtl="0">
              <a:lnSpc>
                <a:spcPct val="90000"/>
              </a:lnSpc>
              <a:spcBef>
                <a:spcPts val="600"/>
              </a:spcBef>
              <a:spcAft>
                <a:spcPts val="0"/>
              </a:spcAft>
              <a:buSzPts val="2380"/>
              <a:buNone/>
            </a:pPr>
            <a:endParaRPr sz="2800" b="1">
              <a:solidFill>
                <a:srgbClr val="0000FF"/>
              </a:solidFill>
              <a:latin typeface="Microsoft JhengHei"/>
              <a:ea typeface="Microsoft JhengHei"/>
              <a:cs typeface="Microsoft JhengHei"/>
              <a:sym typeface="Microsoft JhengHei"/>
            </a:endParaRPr>
          </a:p>
          <a:p>
            <a:pPr marL="182880" lvl="0" indent="-182880" algn="l" rtl="0">
              <a:lnSpc>
                <a:spcPct val="90000"/>
              </a:lnSpc>
              <a:spcBef>
                <a:spcPts val="1400"/>
              </a:spcBef>
              <a:spcAft>
                <a:spcPts val="0"/>
              </a:spcAft>
              <a:buSzPts val="2550"/>
              <a:buFont typeface="Noto Sans Symbols"/>
              <a:buChar char="◆"/>
            </a:pPr>
            <a:r>
              <a:rPr lang="zh-TW" sz="3000" b="1">
                <a:latin typeface="Microsoft JhengHei"/>
                <a:ea typeface="Microsoft JhengHei"/>
                <a:cs typeface="Microsoft JhengHei"/>
                <a:sym typeface="Microsoft JhengHei"/>
              </a:rPr>
              <a:t>113學年基北區試辦學校：</a:t>
            </a:r>
            <a:endParaRPr sz="3000" b="1">
              <a:latin typeface="Microsoft JhengHei"/>
              <a:ea typeface="Microsoft JhengHei"/>
              <a:cs typeface="Microsoft JhengHei"/>
              <a:sym typeface="Microsoft JhengHei"/>
            </a:endParaRPr>
          </a:p>
          <a:p>
            <a:pPr marL="0" lvl="0" indent="0" algn="l" rtl="0">
              <a:lnSpc>
                <a:spcPct val="90000"/>
              </a:lnSpc>
              <a:spcBef>
                <a:spcPts val="1200"/>
              </a:spcBef>
              <a:spcAft>
                <a:spcPts val="0"/>
              </a:spcAft>
              <a:buSzPts val="2550"/>
              <a:buNone/>
            </a:pPr>
            <a:r>
              <a:rPr lang="zh-TW" sz="3000" b="1">
                <a:latin typeface="Microsoft JhengHei"/>
                <a:ea typeface="Microsoft JhengHei"/>
                <a:cs typeface="Microsoft JhengHei"/>
                <a:sym typeface="Microsoft JhengHei"/>
              </a:rPr>
              <a:t>  基隆市私立二信高中：外語群（應用英語科、應用日語科）</a:t>
            </a:r>
            <a:endParaRPr sz="3000" b="1">
              <a:latin typeface="Microsoft JhengHei"/>
              <a:ea typeface="Microsoft JhengHei"/>
              <a:cs typeface="Microsoft JhengHei"/>
              <a:sym typeface="Microsoft JhengHei"/>
            </a:endParaRPr>
          </a:p>
          <a:p>
            <a:pPr marL="182880" lvl="0" indent="-74929" algn="l" rtl="0">
              <a:lnSpc>
                <a:spcPct val="90000"/>
              </a:lnSpc>
              <a:spcBef>
                <a:spcPts val="1200"/>
              </a:spcBef>
              <a:spcAft>
                <a:spcPts val="0"/>
              </a:spcAft>
              <a:buSzPts val="1700"/>
              <a:buNone/>
            </a:pPr>
            <a:endParaRPr/>
          </a:p>
        </p:txBody>
      </p:sp>
      <p:sp>
        <p:nvSpPr>
          <p:cNvPr id="577" name="Google Shape;577;p41"/>
          <p:cNvSpPr/>
          <p:nvPr/>
        </p:nvSpPr>
        <p:spPr>
          <a:xfrm>
            <a:off x="5607329" y="6134792"/>
            <a:ext cx="5662235" cy="461665"/>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詳細內容以基北免及技優甄審簡章為準</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2"/>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臺北市113學年</a:t>
            </a:r>
            <a:br>
              <a:rPr lang="zh-TW" sz="6600">
                <a:latin typeface="Georgia"/>
                <a:ea typeface="Georgia"/>
                <a:cs typeface="Georgia"/>
                <a:sym typeface="Georgia"/>
              </a:rPr>
            </a:br>
            <a:r>
              <a:rPr lang="zh-TW" sz="6600">
                <a:latin typeface="Georgia"/>
                <a:ea typeface="Georgia"/>
                <a:cs typeface="Georgia"/>
                <a:sym typeface="Georgia"/>
              </a:rPr>
              <a:t>優先免試入學方案</a:t>
            </a:r>
            <a:endParaRPr/>
          </a:p>
        </p:txBody>
      </p:sp>
      <p:sp>
        <p:nvSpPr>
          <p:cNvPr id="584" name="Google Shape;584;p42"/>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3"/>
          <p:cNvSpPr txBox="1">
            <a:spLocks noGrp="1"/>
          </p:cNvSpPr>
          <p:nvPr>
            <p:ph type="title"/>
          </p:nvPr>
        </p:nvSpPr>
        <p:spPr>
          <a:xfrm>
            <a:off x="1066800" y="285480"/>
            <a:ext cx="10058400" cy="10811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臺北市優先免試入學核心精神</a:t>
            </a:r>
            <a:endParaRPr/>
          </a:p>
        </p:txBody>
      </p:sp>
      <p:sp>
        <p:nvSpPr>
          <p:cNvPr id="591" name="Google Shape;591;p43"/>
          <p:cNvSpPr txBox="1"/>
          <p:nvPr/>
        </p:nvSpPr>
        <p:spPr>
          <a:xfrm>
            <a:off x="2965584" y="2059308"/>
            <a:ext cx="6260831" cy="2355460"/>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臺北市國中應屆畢業生選擇</a:t>
            </a:r>
            <a:endParaRPr sz="3200">
              <a:solidFill>
                <a:schemeClr val="dk1"/>
              </a:solidFill>
              <a:latin typeface="Microsoft JhengHei"/>
              <a:ea typeface="Microsoft JhengHei"/>
              <a:cs typeface="Microsoft JhengHei"/>
              <a:sym typeface="Microsoft JhengHei"/>
            </a:endParaRPr>
          </a:p>
          <a:p>
            <a:pPr marL="0" marR="0" lvl="0" indent="0" algn="l" rtl="0">
              <a:lnSpc>
                <a:spcPct val="90000"/>
              </a:lnSpc>
              <a:spcBef>
                <a:spcPts val="1200"/>
              </a:spcBef>
              <a:spcAft>
                <a:spcPts val="0"/>
              </a:spcAft>
              <a:buClr>
                <a:schemeClr val="dk1"/>
              </a:buClr>
              <a:buSzPts val="2720"/>
              <a:buFont typeface="Noto Sans Symbols"/>
              <a:buNone/>
            </a:pPr>
            <a:r>
              <a:rPr lang="zh-TW" sz="3200" b="1">
                <a:solidFill>
                  <a:srgbClr val="FF0000"/>
                </a:solidFill>
                <a:latin typeface="Microsoft JhengHei"/>
                <a:ea typeface="Microsoft JhengHei"/>
                <a:cs typeface="Microsoft JhengHei"/>
                <a:sym typeface="Microsoft JhengHei"/>
              </a:rPr>
              <a:t>   單一志願</a:t>
            </a:r>
            <a:r>
              <a:rPr lang="zh-TW" sz="3200">
                <a:solidFill>
                  <a:schemeClr val="dk1"/>
                </a:solidFill>
                <a:latin typeface="Microsoft JhengHei"/>
                <a:ea typeface="Microsoft JhengHei"/>
                <a:cs typeface="Microsoft JhengHei"/>
                <a:sym typeface="Microsoft JhengHei"/>
              </a:rPr>
              <a:t>優先免試入學。</a:t>
            </a:r>
            <a:endParaRPr sz="3200">
              <a:solidFill>
                <a:schemeClr val="dk1"/>
              </a:solidFill>
              <a:latin typeface="Microsoft JhengHei"/>
              <a:ea typeface="Microsoft JhengHei"/>
              <a:cs typeface="Microsoft JhengHei"/>
              <a:sym typeface="Microsoft JhengHei"/>
            </a:endParaRPr>
          </a:p>
          <a:p>
            <a:pPr marL="182880" marR="0" lvl="0" indent="-182880" algn="l" rtl="0">
              <a:lnSpc>
                <a:spcPct val="90000"/>
              </a:lnSpc>
              <a:spcBef>
                <a:spcPts val="1200"/>
              </a:spcBef>
              <a:spcAft>
                <a:spcPts val="0"/>
              </a:spcAft>
              <a:buClr>
                <a:schemeClr val="dk1"/>
              </a:buClr>
              <a:buSzPts val="2720"/>
              <a:buFont typeface="Noto Sans Symbols"/>
              <a:buChar char="●"/>
            </a:pPr>
            <a:r>
              <a:rPr lang="zh-TW" sz="3200">
                <a:solidFill>
                  <a:schemeClr val="dk1"/>
                </a:solidFill>
                <a:latin typeface="Microsoft JhengHei"/>
                <a:ea typeface="Microsoft JhengHei"/>
                <a:cs typeface="Microsoft JhengHei"/>
                <a:sym typeface="Microsoft JhengHei"/>
              </a:rPr>
              <a:t>鼓勵</a:t>
            </a:r>
            <a:r>
              <a:rPr lang="zh-TW" sz="3200" b="1">
                <a:solidFill>
                  <a:srgbClr val="FF0000"/>
                </a:solidFill>
                <a:latin typeface="Microsoft JhengHei"/>
                <a:ea typeface="Microsoft JhengHei"/>
                <a:cs typeface="Microsoft JhengHei"/>
                <a:sym typeface="Microsoft JhengHei"/>
              </a:rPr>
              <a:t>就近入學</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p:txBody>
      </p:sp>
      <p:pic>
        <p:nvPicPr>
          <p:cNvPr id="592" name="Google Shape;592;p43" descr="有圖釘的地圖"/>
          <p:cNvPicPr preferRelativeResize="0"/>
          <p:nvPr/>
        </p:nvPicPr>
        <p:blipFill rotWithShape="1">
          <a:blip r:embed="rId3">
            <a:alphaModFix/>
          </a:blip>
          <a:srcRect/>
          <a:stretch/>
        </p:blipFill>
        <p:spPr>
          <a:xfrm>
            <a:off x="9224392" y="4245362"/>
            <a:ext cx="1900808" cy="1900808"/>
          </a:xfrm>
          <a:prstGeom prst="rect">
            <a:avLst/>
          </a:prstGeom>
          <a:noFill/>
          <a:ln>
            <a:noFill/>
          </a:ln>
        </p:spPr>
      </p:pic>
      <p:sp>
        <p:nvSpPr>
          <p:cNvPr id="593" name="Google Shape;593;p43"/>
          <p:cNvSpPr txBox="1"/>
          <p:nvPr/>
        </p:nvSpPr>
        <p:spPr>
          <a:xfrm>
            <a:off x="1038683" y="4676418"/>
            <a:ext cx="7943272" cy="163121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促進區域教育機會均等，鼓勵</a:t>
            </a:r>
            <a:r>
              <a:rPr lang="zh-TW" sz="2000" b="1">
                <a:solidFill>
                  <a:srgbClr val="0070C0"/>
                </a:solidFill>
                <a:latin typeface="Microsoft JhengHei"/>
                <a:ea typeface="Microsoft JhengHei"/>
                <a:cs typeface="Microsoft JhengHei"/>
                <a:sym typeface="Microsoft JhengHei"/>
              </a:rPr>
              <a:t>就近入學</a:t>
            </a:r>
            <a:r>
              <a:rPr lang="zh-TW" sz="2000">
                <a:solidFill>
                  <a:srgbClr val="0070C0"/>
                </a:solidFill>
                <a:latin typeface="Microsoft JhengHei"/>
                <a:ea typeface="Microsoft JhengHei"/>
                <a:cs typeface="Microsoft JhengHei"/>
                <a:sym typeface="Microsoft JhengHei"/>
              </a:rPr>
              <a:t>，或照顧弱勢學生就學權益，滿足學生適性入學需求，提供家長教育選擇機會。</a:t>
            </a:r>
            <a:endParaRPr sz="2000">
              <a:solidFill>
                <a:srgbClr val="0070C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開發學生多元能力，激發學生潛力，導引學生</a:t>
            </a:r>
            <a:r>
              <a:rPr lang="zh-TW" sz="2000" b="1">
                <a:solidFill>
                  <a:srgbClr val="0070C0"/>
                </a:solidFill>
                <a:latin typeface="Microsoft JhengHei"/>
                <a:ea typeface="Microsoft JhengHei"/>
                <a:cs typeface="Microsoft JhengHei"/>
                <a:sym typeface="Microsoft JhengHei"/>
              </a:rPr>
              <a:t>適性發展</a:t>
            </a:r>
            <a:r>
              <a:rPr lang="zh-TW" sz="2000">
                <a:solidFill>
                  <a:srgbClr val="0070C0"/>
                </a:solidFill>
                <a:latin typeface="Microsoft JhengHei"/>
                <a:ea typeface="Microsoft JhengHei"/>
                <a:cs typeface="Microsoft JhengHei"/>
                <a:sym typeface="Microsoft JhengHei"/>
              </a:rPr>
              <a:t>。</a:t>
            </a:r>
            <a:endParaRPr sz="2000">
              <a:solidFill>
                <a:srgbClr val="0070C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0070C0"/>
              </a:buClr>
              <a:buSzPts val="2000"/>
              <a:buFont typeface="Georgia"/>
              <a:buAutoNum type="arabicPeriod"/>
            </a:pPr>
            <a:r>
              <a:rPr lang="zh-TW" sz="2000">
                <a:solidFill>
                  <a:srgbClr val="0070C0"/>
                </a:solidFill>
                <a:latin typeface="Microsoft JhengHei"/>
                <a:ea typeface="Microsoft JhengHei"/>
                <a:cs typeface="Microsoft JhengHei"/>
                <a:sym typeface="Microsoft JhengHei"/>
              </a:rPr>
              <a:t>鼓勵學校發展校本特色，</a:t>
            </a:r>
            <a:r>
              <a:rPr lang="zh-TW" sz="2000" b="1">
                <a:solidFill>
                  <a:srgbClr val="0070C0"/>
                </a:solidFill>
                <a:latin typeface="Microsoft JhengHei"/>
                <a:ea typeface="Microsoft JhengHei"/>
                <a:cs typeface="Microsoft JhengHei"/>
                <a:sym typeface="Microsoft JhengHei"/>
              </a:rPr>
              <a:t>留住社區優秀學生</a:t>
            </a:r>
            <a:r>
              <a:rPr lang="zh-TW" sz="2000">
                <a:solidFill>
                  <a:srgbClr val="0070C0"/>
                </a:solidFill>
                <a:latin typeface="Microsoft JhengHei"/>
                <a:ea typeface="Microsoft JhengHei"/>
                <a:cs typeface="Microsoft JhengHei"/>
                <a:sym typeface="Microsoft JhengHei"/>
              </a:rPr>
              <a:t>，獲取學生家長之辦學特色認同。</a:t>
            </a:r>
            <a:endParaRPr sz="2000">
              <a:solidFill>
                <a:srgbClr val="0070C0"/>
              </a:solidFill>
              <a:latin typeface="Microsoft JhengHei"/>
              <a:ea typeface="Microsoft JhengHei"/>
              <a:cs typeface="Microsoft JhengHei"/>
              <a:sym typeface="Microsoft JhengHe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4"/>
          <p:cNvSpPr txBox="1">
            <a:spLocks noGrp="1"/>
          </p:cNvSpPr>
          <p:nvPr>
            <p:ph type="title"/>
          </p:nvPr>
        </p:nvSpPr>
        <p:spPr>
          <a:xfrm>
            <a:off x="1066800" y="183691"/>
            <a:ext cx="10058400" cy="100850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臺北市113學年度優先免試入學</a:t>
            </a:r>
            <a:endParaRPr/>
          </a:p>
        </p:txBody>
      </p:sp>
      <p:sp>
        <p:nvSpPr>
          <p:cNvPr id="600" name="Google Shape;600;p44"/>
          <p:cNvSpPr/>
          <p:nvPr/>
        </p:nvSpPr>
        <p:spPr>
          <a:xfrm>
            <a:off x="1066800" y="1076447"/>
            <a:ext cx="10058400" cy="568155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招生範圍</a:t>
            </a:r>
            <a:r>
              <a:rPr lang="zh-TW" sz="2800">
                <a:solidFill>
                  <a:schemeClr val="dk1"/>
                </a:solidFill>
                <a:latin typeface="Microsoft JhengHei"/>
                <a:ea typeface="Microsoft JhengHei"/>
                <a:cs typeface="Microsoft JhengHei"/>
                <a:sym typeface="Microsoft JhengHei"/>
              </a:rPr>
              <a:t>：</a:t>
            </a:r>
            <a:r>
              <a:rPr lang="zh-TW" sz="2400" b="1">
                <a:solidFill>
                  <a:srgbClr val="FF0000"/>
                </a:solidFill>
                <a:latin typeface="Microsoft JhengHei"/>
                <a:ea typeface="Microsoft JhengHei"/>
                <a:cs typeface="Microsoft JhengHei"/>
                <a:sym typeface="Microsoft JhengHei"/>
              </a:rPr>
              <a:t>本市國中應屆畢業生</a:t>
            </a:r>
            <a:r>
              <a:rPr lang="zh-TW" sz="2400">
                <a:solidFill>
                  <a:schemeClr val="dk1"/>
                </a:solidFill>
                <a:latin typeface="Microsoft JhengHei"/>
                <a:ea typeface="Microsoft JhengHei"/>
                <a:cs typeface="Microsoft JhengHei"/>
                <a:sym typeface="Microsoft JhengHei"/>
              </a:rPr>
              <a:t>。</a:t>
            </a:r>
            <a:endParaRPr sz="2400">
              <a:solidFill>
                <a:schemeClr val="dk1"/>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招生學校</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rgbClr val="1482AB"/>
              </a:buClr>
              <a:buSzPts val="2400"/>
              <a:buFont typeface="Georgia"/>
              <a:buAutoNum type="arabicPeriod"/>
            </a:pPr>
            <a:r>
              <a:rPr lang="zh-TW" sz="2400" b="1" i="0" u="none" strike="noStrike" cap="none">
                <a:solidFill>
                  <a:srgbClr val="1482AB"/>
                </a:solidFill>
                <a:latin typeface="Microsoft JhengHei"/>
                <a:ea typeface="Microsoft JhengHei"/>
                <a:cs typeface="Microsoft JhengHei"/>
                <a:sym typeface="Microsoft JhengHei"/>
              </a:rPr>
              <a:t>公立高級中等學校</a:t>
            </a:r>
            <a:r>
              <a:rPr lang="zh-TW" sz="2400" b="0" i="0" u="none" strike="noStrike" cap="none">
                <a:solidFill>
                  <a:schemeClr val="dk1"/>
                </a:solidFill>
                <a:latin typeface="Microsoft JhengHei"/>
                <a:ea typeface="Microsoft JhengHei"/>
                <a:cs typeface="Microsoft JhengHei"/>
                <a:sym typeface="Microsoft JhengHei"/>
              </a:rPr>
              <a:t>：近三年入學學生來源比例符合優先免試就近入學條件之公立高級中等學校。</a:t>
            </a:r>
            <a:endParaRPr sz="2400" b="0" i="0" u="none" strike="noStrike" cap="none">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rgbClr val="1482AB"/>
              </a:buClr>
              <a:buSzPts val="2400"/>
              <a:buFont typeface="Georgia"/>
              <a:buAutoNum type="arabicPeriod"/>
            </a:pPr>
            <a:r>
              <a:rPr lang="zh-TW" sz="2400" b="1" i="0" u="none" strike="noStrike" cap="none">
                <a:solidFill>
                  <a:srgbClr val="1482AB"/>
                </a:solidFill>
                <a:latin typeface="Microsoft JhengHei"/>
                <a:ea typeface="Microsoft JhengHei"/>
                <a:cs typeface="Microsoft JhengHei"/>
                <a:sym typeface="Microsoft JhengHei"/>
              </a:rPr>
              <a:t>私立高級中等學校</a:t>
            </a:r>
            <a:r>
              <a:rPr lang="zh-TW" sz="2400" b="0" i="0" u="none" strike="noStrike" cap="none">
                <a:solidFill>
                  <a:schemeClr val="dk1"/>
                </a:solidFill>
                <a:latin typeface="Microsoft JhengHei"/>
                <a:ea typeface="Microsoft JhengHei"/>
                <a:cs typeface="Microsoft JhengHei"/>
                <a:sym typeface="Microsoft JhengHei"/>
              </a:rPr>
              <a:t>：自行決定申請辦理。</a:t>
            </a:r>
            <a:endParaRPr sz="2400" b="0" i="0" u="none" strike="noStrike" cap="none">
              <a:solidFill>
                <a:schemeClr val="dk1"/>
              </a:solidFill>
              <a:latin typeface="Microsoft JhengHei"/>
              <a:ea typeface="Microsoft JhengHei"/>
              <a:cs typeface="Microsoft JhengHei"/>
              <a:sym typeface="Microsoft JhengHei"/>
            </a:endParaRPr>
          </a:p>
          <a:p>
            <a:pPr marL="342900" marR="0" lvl="0" indent="-342900" algn="l" rtl="0">
              <a:spcBef>
                <a:spcPts val="56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招生名額</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857250" marR="0" lvl="1" indent="-457200" algn="l" rtl="0">
              <a:spcBef>
                <a:spcPts val="480"/>
              </a:spcBef>
              <a:spcAft>
                <a:spcPts val="0"/>
              </a:spcAft>
              <a:buClr>
                <a:schemeClr val="dk1"/>
              </a:buClr>
              <a:buSzPts val="240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提報該校免試入學總名額之</a:t>
            </a:r>
            <a:r>
              <a:rPr lang="zh-TW" sz="2400" b="0" i="0" u="none" strike="noStrike" cap="none">
                <a:solidFill>
                  <a:srgbClr val="FF0000"/>
                </a:solidFill>
                <a:latin typeface="Microsoft JhengHei"/>
                <a:ea typeface="Microsoft JhengHei"/>
                <a:cs typeface="Microsoft JhengHei"/>
                <a:sym typeface="Microsoft JhengHei"/>
              </a:rPr>
              <a:t>5%至30%</a:t>
            </a:r>
            <a:br>
              <a:rPr lang="zh-TW" sz="2400" b="0" i="0" u="none" strike="noStrike" cap="none">
                <a:solidFill>
                  <a:srgbClr val="FF0000"/>
                </a:solidFill>
                <a:latin typeface="Microsoft JhengHei"/>
                <a:ea typeface="Microsoft JhengHei"/>
                <a:cs typeface="Microsoft JhengHei"/>
                <a:sym typeface="Microsoft JhengHei"/>
              </a:rPr>
            </a:br>
            <a:r>
              <a:rPr lang="zh-TW" sz="2400" b="0" i="0" u="none" strike="noStrike" cap="none">
                <a:solidFill>
                  <a:schemeClr val="dk1"/>
                </a:solidFill>
                <a:latin typeface="Microsoft JhengHei"/>
                <a:ea typeface="Microsoft JhengHei"/>
                <a:cs typeface="Microsoft JhengHei"/>
                <a:sym typeface="Microsoft JhengHei"/>
              </a:rPr>
              <a:t>（完全中學直升名額扣除後計列）。</a:t>
            </a:r>
            <a:endParaRPr sz="2400" b="0" i="0" u="none" strike="noStrike" cap="none">
              <a:solidFill>
                <a:schemeClr val="dk1"/>
              </a:solidFill>
              <a:latin typeface="Microsoft JhengHei"/>
              <a:ea typeface="Microsoft JhengHei"/>
              <a:cs typeface="Microsoft JhengHei"/>
              <a:sym typeface="Microsoft JhengHei"/>
            </a:endParaRPr>
          </a:p>
          <a:p>
            <a:pPr marL="857250" marR="0" lvl="1" indent="-457200" algn="l" rtl="0">
              <a:spcBef>
                <a:spcPts val="480"/>
              </a:spcBef>
              <a:spcAft>
                <a:spcPts val="0"/>
              </a:spcAft>
              <a:buClr>
                <a:schemeClr val="dk1"/>
              </a:buClr>
              <a:buSzPts val="240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技術型高中學校以各類科都有名額為原則。</a:t>
            </a:r>
            <a:endParaRPr sz="2400" b="0" i="0" u="none" strike="noStrike" cap="none">
              <a:solidFill>
                <a:schemeClr val="dk1"/>
              </a:solidFill>
              <a:latin typeface="Microsoft JhengHei"/>
              <a:ea typeface="Microsoft JhengHei"/>
              <a:cs typeface="Microsoft JhengHei"/>
              <a:sym typeface="Microsoft JhengHei"/>
            </a:endParaRPr>
          </a:p>
          <a:p>
            <a:pPr marL="857250" marR="0" lvl="1" indent="-457200" algn="l" rtl="0">
              <a:spcBef>
                <a:spcPts val="480"/>
              </a:spcBef>
              <a:spcAft>
                <a:spcPts val="0"/>
              </a:spcAft>
              <a:buClr>
                <a:schemeClr val="dk1"/>
              </a:buClr>
              <a:buSzPts val="240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未接受政府補助申請獨立招生之私立學校不得參與。</a:t>
            </a:r>
            <a:endParaRPr sz="2400" b="0" i="0" u="none" strike="noStrike" cap="none">
              <a:solidFill>
                <a:schemeClr val="dk1"/>
              </a:solidFill>
              <a:latin typeface="Microsoft JhengHei"/>
              <a:ea typeface="Microsoft JhengHei"/>
              <a:cs typeface="Microsoft JhengHei"/>
              <a:sym typeface="Microsoft JhengHei"/>
            </a:endParaRPr>
          </a:p>
          <a:p>
            <a:pPr marL="342900" marR="0" lvl="0" indent="-342900" algn="l" rtl="0">
              <a:spcBef>
                <a:spcPts val="56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招生方式：</a:t>
            </a:r>
            <a:endParaRPr sz="2800" b="1">
              <a:solidFill>
                <a:schemeClr val="dk1"/>
              </a:solidFill>
              <a:latin typeface="Microsoft JhengHei"/>
              <a:ea typeface="Microsoft JhengHei"/>
              <a:cs typeface="Microsoft JhengHei"/>
              <a:sym typeface="Microsoft JhengHei"/>
            </a:endParaRPr>
          </a:p>
          <a:p>
            <a:pPr marL="857250" marR="0" lvl="1" indent="-457200" algn="l" rtl="0">
              <a:spcBef>
                <a:spcPts val="480"/>
              </a:spcBef>
              <a:spcAft>
                <a:spcPts val="0"/>
              </a:spcAft>
              <a:buClr>
                <a:schemeClr val="dk1"/>
              </a:buClr>
              <a:buSzPts val="240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第一類優免：計本市</a:t>
            </a:r>
            <a:r>
              <a:rPr lang="zh-TW" sz="2400" b="0" i="0" u="none" strike="noStrike" cap="none">
                <a:solidFill>
                  <a:srgbClr val="FF66CC"/>
                </a:solidFill>
                <a:latin typeface="Microsoft JhengHei"/>
                <a:ea typeface="Microsoft JhengHei"/>
                <a:cs typeface="Microsoft JhengHei"/>
                <a:sym typeface="Microsoft JhengHei"/>
              </a:rPr>
              <a:t>19</a:t>
            </a:r>
            <a:r>
              <a:rPr lang="zh-TW" sz="2400" b="0" i="0" u="none" strike="noStrike" cap="none">
                <a:solidFill>
                  <a:schemeClr val="dk1"/>
                </a:solidFill>
                <a:latin typeface="Microsoft JhengHei"/>
                <a:ea typeface="Microsoft JhengHei"/>
                <a:cs typeface="Microsoft JhengHei"/>
                <a:sym typeface="Microsoft JhengHei"/>
              </a:rPr>
              <a:t>所私立學校(含進修部及進修學校)。</a:t>
            </a:r>
            <a:endParaRPr sz="2400" b="0" i="0" u="none" strike="noStrike" cap="none">
              <a:solidFill>
                <a:schemeClr val="dk1"/>
              </a:solidFill>
              <a:latin typeface="Microsoft JhengHei"/>
              <a:ea typeface="Microsoft JhengHei"/>
              <a:cs typeface="Microsoft JhengHei"/>
              <a:sym typeface="Microsoft JhengHei"/>
            </a:endParaRPr>
          </a:p>
          <a:p>
            <a:pPr marL="857250" marR="0" lvl="1" indent="-457200" algn="l" rtl="0">
              <a:spcBef>
                <a:spcPts val="480"/>
              </a:spcBef>
              <a:spcAft>
                <a:spcPts val="0"/>
              </a:spcAft>
              <a:buClr>
                <a:schemeClr val="dk1"/>
              </a:buClr>
              <a:buSzPts val="240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第二類優免：計本市</a:t>
            </a:r>
            <a:r>
              <a:rPr lang="zh-TW" sz="2400" b="0" i="0" u="none" strike="noStrike" cap="none">
                <a:solidFill>
                  <a:srgbClr val="FF66CC"/>
                </a:solidFill>
                <a:latin typeface="Microsoft JhengHei"/>
                <a:ea typeface="Microsoft JhengHei"/>
                <a:cs typeface="Microsoft JhengHei"/>
                <a:sym typeface="Microsoft JhengHei"/>
              </a:rPr>
              <a:t>40</a:t>
            </a:r>
            <a:r>
              <a:rPr lang="zh-TW" sz="2400" b="0" i="0" u="none" strike="noStrike" cap="none">
                <a:solidFill>
                  <a:schemeClr val="dk1"/>
                </a:solidFill>
                <a:latin typeface="Microsoft JhengHei"/>
                <a:ea typeface="Microsoft JhengHei"/>
                <a:cs typeface="Microsoft JhengHei"/>
                <a:sym typeface="Microsoft JhengHei"/>
              </a:rPr>
              <a:t>所公、私立學校(含進修部)。</a:t>
            </a:r>
            <a:endParaRPr sz="2400" b="0"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5"/>
          <p:cNvSpPr txBox="1">
            <a:spLocks noGrp="1"/>
          </p:cNvSpPr>
          <p:nvPr>
            <p:ph type="title"/>
          </p:nvPr>
        </p:nvSpPr>
        <p:spPr>
          <a:xfrm>
            <a:off x="1066800" y="155449"/>
            <a:ext cx="10058400" cy="8686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Microsoft JhengHei"/>
              <a:buNone/>
            </a:pPr>
            <a:r>
              <a:rPr lang="zh-TW">
                <a:latin typeface="Microsoft JhengHei"/>
                <a:ea typeface="Microsoft JhengHei"/>
                <a:cs typeface="Microsoft JhengHei"/>
                <a:sym typeface="Microsoft JhengHei"/>
              </a:rPr>
              <a:t>臺北市113學年度優先免試入學流程圖</a:t>
            </a:r>
            <a:endParaRPr/>
          </a:p>
        </p:txBody>
      </p:sp>
      <p:sp>
        <p:nvSpPr>
          <p:cNvPr id="607" name="Google Shape;607;p45"/>
          <p:cNvSpPr txBox="1"/>
          <p:nvPr/>
        </p:nvSpPr>
        <p:spPr>
          <a:xfrm rot="5400000">
            <a:off x="-1213062" y="3717255"/>
            <a:ext cx="3745990" cy="584775"/>
          </a:xfrm>
          <a:prstGeom prst="rect">
            <a:avLst/>
          </a:prstGeom>
          <a:solidFill>
            <a:srgbClr val="A2CDE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600">
                <a:solidFill>
                  <a:schemeClr val="dk1"/>
                </a:solidFill>
                <a:latin typeface="Trebuchet MS"/>
                <a:ea typeface="Trebuchet MS"/>
                <a:cs typeface="Trebuchet MS"/>
                <a:sym typeface="Trebuchet MS"/>
              </a:rPr>
              <a:t>臺北市國中應屆畢業生</a:t>
            </a:r>
            <a:endParaRPr/>
          </a:p>
        </p:txBody>
      </p:sp>
      <p:sp>
        <p:nvSpPr>
          <p:cNvPr id="608" name="Google Shape;608;p45"/>
          <p:cNvSpPr/>
          <p:nvPr/>
        </p:nvSpPr>
        <p:spPr>
          <a:xfrm>
            <a:off x="1659746" y="2104131"/>
            <a:ext cx="1353312" cy="1304544"/>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09" name="Google Shape;609;p45"/>
          <p:cNvSpPr txBox="1"/>
          <p:nvPr/>
        </p:nvSpPr>
        <p:spPr>
          <a:xfrm>
            <a:off x="1632731" y="2387071"/>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第一類學校</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選填報名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5/20-5/21</a:t>
            </a:r>
            <a:endParaRPr sz="1400">
              <a:solidFill>
                <a:schemeClr val="dk1"/>
              </a:solidFill>
              <a:latin typeface="Microsoft JhengHei"/>
              <a:ea typeface="Microsoft JhengHei"/>
              <a:cs typeface="Microsoft JhengHei"/>
              <a:sym typeface="Microsoft JhengHei"/>
            </a:endParaRPr>
          </a:p>
        </p:txBody>
      </p:sp>
      <p:sp>
        <p:nvSpPr>
          <p:cNvPr id="610" name="Google Shape;610;p45"/>
          <p:cNvSpPr/>
          <p:nvPr/>
        </p:nvSpPr>
        <p:spPr>
          <a:xfrm>
            <a:off x="3349805" y="2083146"/>
            <a:ext cx="1353312" cy="1304544"/>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1" name="Google Shape;611;p45"/>
          <p:cNvSpPr txBox="1"/>
          <p:nvPr/>
        </p:nvSpPr>
        <p:spPr>
          <a:xfrm>
            <a:off x="3334511" y="2277444"/>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公告</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第一類學校</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報名結果</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5/27</a:t>
            </a:r>
            <a:endParaRPr sz="1400">
              <a:solidFill>
                <a:schemeClr val="dk1"/>
              </a:solidFill>
              <a:latin typeface="Microsoft JhengHei"/>
              <a:ea typeface="Microsoft JhengHei"/>
              <a:cs typeface="Microsoft JhengHei"/>
              <a:sym typeface="Microsoft JhengHei"/>
            </a:endParaRPr>
          </a:p>
        </p:txBody>
      </p:sp>
      <p:sp>
        <p:nvSpPr>
          <p:cNvPr id="612" name="Google Shape;612;p45"/>
          <p:cNvSpPr/>
          <p:nvPr/>
        </p:nvSpPr>
        <p:spPr>
          <a:xfrm>
            <a:off x="5355064" y="990701"/>
            <a:ext cx="841246" cy="804671"/>
          </a:xfrm>
          <a:prstGeom prst="ellipse">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3" name="Google Shape;613;p45"/>
          <p:cNvSpPr/>
          <p:nvPr/>
        </p:nvSpPr>
        <p:spPr>
          <a:xfrm>
            <a:off x="4934439" y="1945104"/>
            <a:ext cx="1682496" cy="1597152"/>
          </a:xfrm>
          <a:prstGeom prst="diamond">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4" name="Google Shape;614;p45"/>
          <p:cNvSpPr txBox="1"/>
          <p:nvPr/>
        </p:nvSpPr>
        <p:spPr>
          <a:xfrm>
            <a:off x="5102613" y="2254126"/>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現場登記</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公開抽籤</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撕榜、報到</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5/28</a:t>
            </a:r>
            <a:endParaRPr sz="1400">
              <a:solidFill>
                <a:schemeClr val="dk1"/>
              </a:solidFill>
              <a:latin typeface="Microsoft JhengHei"/>
              <a:ea typeface="Microsoft JhengHei"/>
              <a:cs typeface="Microsoft JhengHei"/>
              <a:sym typeface="Microsoft JhengHei"/>
            </a:endParaRPr>
          </a:p>
        </p:txBody>
      </p:sp>
      <p:sp>
        <p:nvSpPr>
          <p:cNvPr id="615" name="Google Shape;615;p45"/>
          <p:cNvSpPr txBox="1"/>
          <p:nvPr/>
        </p:nvSpPr>
        <p:spPr>
          <a:xfrm>
            <a:off x="5351743" y="1207402"/>
            <a:ext cx="84124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錄取</a:t>
            </a:r>
            <a:endParaRPr/>
          </a:p>
        </p:txBody>
      </p:sp>
      <p:sp>
        <p:nvSpPr>
          <p:cNvPr id="616" name="Google Shape;616;p45"/>
          <p:cNvSpPr/>
          <p:nvPr/>
        </p:nvSpPr>
        <p:spPr>
          <a:xfrm>
            <a:off x="6772925" y="1005121"/>
            <a:ext cx="597408" cy="804671"/>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7" name="Google Shape;617;p45"/>
          <p:cNvSpPr txBox="1"/>
          <p:nvPr/>
        </p:nvSpPr>
        <p:spPr>
          <a:xfrm>
            <a:off x="6705869" y="1150672"/>
            <a:ext cx="7315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放棄</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6/11</a:t>
            </a:r>
            <a:endParaRPr sz="1400">
              <a:solidFill>
                <a:schemeClr val="dk1"/>
              </a:solidFill>
              <a:latin typeface="Microsoft JhengHei"/>
              <a:ea typeface="Microsoft JhengHei"/>
              <a:cs typeface="Microsoft JhengHei"/>
              <a:sym typeface="Microsoft JhengHei"/>
            </a:endParaRPr>
          </a:p>
        </p:txBody>
      </p:sp>
      <p:sp>
        <p:nvSpPr>
          <p:cNvPr id="618" name="Google Shape;618;p45"/>
          <p:cNvSpPr/>
          <p:nvPr/>
        </p:nvSpPr>
        <p:spPr>
          <a:xfrm>
            <a:off x="5202390" y="3764846"/>
            <a:ext cx="1139952" cy="454897"/>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9" name="Google Shape;619;p45"/>
          <p:cNvSpPr txBox="1"/>
          <p:nvPr/>
        </p:nvSpPr>
        <p:spPr>
          <a:xfrm>
            <a:off x="5225033" y="3824976"/>
            <a:ext cx="113995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未錄取</a:t>
            </a:r>
            <a:endParaRPr/>
          </a:p>
        </p:txBody>
      </p:sp>
      <p:sp>
        <p:nvSpPr>
          <p:cNvPr id="620" name="Google Shape;620;p45"/>
          <p:cNvSpPr/>
          <p:nvPr/>
        </p:nvSpPr>
        <p:spPr>
          <a:xfrm>
            <a:off x="3778645" y="4531546"/>
            <a:ext cx="3822192" cy="454897"/>
          </a:xfrm>
          <a:prstGeom prst="roundRect">
            <a:avLst>
              <a:gd name="adj" fmla="val 16667"/>
            </a:avLst>
          </a:prstGeom>
          <a:solidFill>
            <a:srgbClr val="FFCCFF"/>
          </a:solidFill>
          <a:ln w="12700" cap="flat" cmpd="sng">
            <a:solidFill>
              <a:srgbClr val="FF66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21" name="Google Shape;621;p45"/>
          <p:cNvSpPr txBox="1"/>
          <p:nvPr/>
        </p:nvSpPr>
        <p:spPr>
          <a:xfrm>
            <a:off x="3646985" y="4609023"/>
            <a:ext cx="39837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可參加第二類優免或其他招生管道</a:t>
            </a:r>
            <a:endParaRPr/>
          </a:p>
        </p:txBody>
      </p:sp>
      <p:cxnSp>
        <p:nvCxnSpPr>
          <p:cNvPr id="622" name="Google Shape;622;p45"/>
          <p:cNvCxnSpPr>
            <a:endCxn id="609" idx="1"/>
          </p:cNvCxnSpPr>
          <p:nvPr/>
        </p:nvCxnSpPr>
        <p:spPr>
          <a:xfrm>
            <a:off x="952331" y="2735403"/>
            <a:ext cx="680400" cy="21000"/>
          </a:xfrm>
          <a:prstGeom prst="straightConnector1">
            <a:avLst/>
          </a:prstGeom>
          <a:noFill/>
          <a:ln w="57150" cap="flat" cmpd="sng">
            <a:solidFill>
              <a:srgbClr val="FF0000"/>
            </a:solidFill>
            <a:prstDash val="solid"/>
            <a:round/>
            <a:headEnd type="none" w="sm" len="sm"/>
            <a:tailEnd type="triangle" w="med" len="med"/>
          </a:ln>
        </p:spPr>
      </p:cxnSp>
      <p:cxnSp>
        <p:nvCxnSpPr>
          <p:cNvPr id="623" name="Google Shape;623;p45"/>
          <p:cNvCxnSpPr/>
          <p:nvPr/>
        </p:nvCxnSpPr>
        <p:spPr>
          <a:xfrm>
            <a:off x="3013058" y="2702897"/>
            <a:ext cx="349339" cy="0"/>
          </a:xfrm>
          <a:prstGeom prst="straightConnector1">
            <a:avLst/>
          </a:prstGeom>
          <a:noFill/>
          <a:ln w="57150" cap="flat" cmpd="sng">
            <a:solidFill>
              <a:srgbClr val="FF0000"/>
            </a:solidFill>
            <a:prstDash val="solid"/>
            <a:round/>
            <a:headEnd type="none" w="sm" len="sm"/>
            <a:tailEnd type="triangle" w="med" len="med"/>
          </a:ln>
        </p:spPr>
      </p:cxnSp>
      <p:cxnSp>
        <p:nvCxnSpPr>
          <p:cNvPr id="624" name="Google Shape;624;p45"/>
          <p:cNvCxnSpPr/>
          <p:nvPr/>
        </p:nvCxnSpPr>
        <p:spPr>
          <a:xfrm>
            <a:off x="4703117" y="2705846"/>
            <a:ext cx="321800" cy="0"/>
          </a:xfrm>
          <a:prstGeom prst="straightConnector1">
            <a:avLst/>
          </a:prstGeom>
          <a:noFill/>
          <a:ln w="57150" cap="flat" cmpd="sng">
            <a:solidFill>
              <a:srgbClr val="FF0000"/>
            </a:solidFill>
            <a:prstDash val="solid"/>
            <a:round/>
            <a:headEnd type="none" w="sm" len="sm"/>
            <a:tailEnd type="triangle" w="med" len="med"/>
          </a:ln>
        </p:spPr>
      </p:cxnSp>
      <p:cxnSp>
        <p:nvCxnSpPr>
          <p:cNvPr id="625" name="Google Shape;625;p45"/>
          <p:cNvCxnSpPr>
            <a:stCxn id="613" idx="0"/>
          </p:cNvCxnSpPr>
          <p:nvPr/>
        </p:nvCxnSpPr>
        <p:spPr>
          <a:xfrm rot="10800000" flipH="1">
            <a:off x="5775687" y="1656504"/>
            <a:ext cx="10800" cy="288600"/>
          </a:xfrm>
          <a:prstGeom prst="straightConnector1">
            <a:avLst/>
          </a:prstGeom>
          <a:noFill/>
          <a:ln w="57150" cap="flat" cmpd="sng">
            <a:solidFill>
              <a:srgbClr val="FF0000"/>
            </a:solidFill>
            <a:prstDash val="solid"/>
            <a:round/>
            <a:headEnd type="none" w="sm" len="sm"/>
            <a:tailEnd type="triangle" w="med" len="med"/>
          </a:ln>
        </p:spPr>
      </p:cxnSp>
      <p:cxnSp>
        <p:nvCxnSpPr>
          <p:cNvPr id="626" name="Google Shape;626;p45"/>
          <p:cNvCxnSpPr/>
          <p:nvPr/>
        </p:nvCxnSpPr>
        <p:spPr>
          <a:xfrm>
            <a:off x="7077615" y="1809792"/>
            <a:ext cx="0" cy="2689258"/>
          </a:xfrm>
          <a:prstGeom prst="straightConnector1">
            <a:avLst/>
          </a:prstGeom>
          <a:noFill/>
          <a:ln w="57150" cap="flat" cmpd="sng">
            <a:solidFill>
              <a:srgbClr val="FF0000"/>
            </a:solidFill>
            <a:prstDash val="solid"/>
            <a:round/>
            <a:headEnd type="none" w="sm" len="sm"/>
            <a:tailEnd type="triangle" w="med" len="med"/>
          </a:ln>
        </p:spPr>
      </p:cxnSp>
      <p:cxnSp>
        <p:nvCxnSpPr>
          <p:cNvPr id="627" name="Google Shape;627;p45"/>
          <p:cNvCxnSpPr>
            <a:stCxn id="613" idx="2"/>
            <a:endCxn id="618" idx="0"/>
          </p:cNvCxnSpPr>
          <p:nvPr/>
        </p:nvCxnSpPr>
        <p:spPr>
          <a:xfrm flipH="1">
            <a:off x="5772387" y="3542256"/>
            <a:ext cx="3300" cy="222600"/>
          </a:xfrm>
          <a:prstGeom prst="straightConnector1">
            <a:avLst/>
          </a:prstGeom>
          <a:noFill/>
          <a:ln w="57150" cap="flat" cmpd="sng">
            <a:solidFill>
              <a:srgbClr val="FF0000"/>
            </a:solidFill>
            <a:prstDash val="solid"/>
            <a:round/>
            <a:headEnd type="none" w="sm" len="sm"/>
            <a:tailEnd type="triangle" w="med" len="med"/>
          </a:ln>
        </p:spPr>
      </p:cxnSp>
      <p:cxnSp>
        <p:nvCxnSpPr>
          <p:cNvPr id="628" name="Google Shape;628;p45"/>
          <p:cNvCxnSpPr/>
          <p:nvPr/>
        </p:nvCxnSpPr>
        <p:spPr>
          <a:xfrm>
            <a:off x="5756076" y="4219743"/>
            <a:ext cx="0" cy="304651"/>
          </a:xfrm>
          <a:prstGeom prst="straightConnector1">
            <a:avLst/>
          </a:prstGeom>
          <a:noFill/>
          <a:ln w="57150" cap="flat" cmpd="sng">
            <a:solidFill>
              <a:srgbClr val="FF0000"/>
            </a:solidFill>
            <a:prstDash val="solid"/>
            <a:round/>
            <a:headEnd type="none" w="sm" len="sm"/>
            <a:tailEnd type="triangle" w="med" len="med"/>
          </a:ln>
        </p:spPr>
      </p:cxnSp>
      <p:cxnSp>
        <p:nvCxnSpPr>
          <p:cNvPr id="629" name="Google Shape;629;p45"/>
          <p:cNvCxnSpPr/>
          <p:nvPr/>
        </p:nvCxnSpPr>
        <p:spPr>
          <a:xfrm>
            <a:off x="6192989" y="1393036"/>
            <a:ext cx="579936" cy="0"/>
          </a:xfrm>
          <a:prstGeom prst="straightConnector1">
            <a:avLst/>
          </a:prstGeom>
          <a:noFill/>
          <a:ln w="57150" cap="flat" cmpd="sng">
            <a:solidFill>
              <a:srgbClr val="FF0000"/>
            </a:solidFill>
            <a:prstDash val="dash"/>
            <a:round/>
            <a:headEnd type="none" w="sm" len="sm"/>
            <a:tailEnd type="triangle" w="med" len="med"/>
          </a:ln>
        </p:spPr>
      </p:cxnSp>
      <p:sp>
        <p:nvSpPr>
          <p:cNvPr id="630" name="Google Shape;630;p45"/>
          <p:cNvSpPr/>
          <p:nvPr/>
        </p:nvSpPr>
        <p:spPr>
          <a:xfrm>
            <a:off x="5688329" y="5042198"/>
            <a:ext cx="1353312" cy="1304544"/>
          </a:xfrm>
          <a:prstGeom prst="ellipse">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31" name="Google Shape;631;p45"/>
          <p:cNvSpPr txBox="1"/>
          <p:nvPr/>
        </p:nvSpPr>
        <p:spPr>
          <a:xfrm>
            <a:off x="5681012" y="5342654"/>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第二類學校</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選填報名</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6/3-6/11</a:t>
            </a:r>
            <a:endParaRPr sz="1400">
              <a:solidFill>
                <a:schemeClr val="dk1"/>
              </a:solidFill>
              <a:latin typeface="Microsoft JhengHei"/>
              <a:ea typeface="Microsoft JhengHei"/>
              <a:cs typeface="Microsoft JhengHei"/>
              <a:sym typeface="Microsoft JhengHei"/>
            </a:endParaRPr>
          </a:p>
        </p:txBody>
      </p:sp>
      <p:cxnSp>
        <p:nvCxnSpPr>
          <p:cNvPr id="632" name="Google Shape;632;p45"/>
          <p:cNvCxnSpPr/>
          <p:nvPr/>
        </p:nvCxnSpPr>
        <p:spPr>
          <a:xfrm>
            <a:off x="952321" y="5636206"/>
            <a:ext cx="4737420" cy="0"/>
          </a:xfrm>
          <a:prstGeom prst="straightConnector1">
            <a:avLst/>
          </a:prstGeom>
          <a:noFill/>
          <a:ln w="57150" cap="flat" cmpd="sng">
            <a:solidFill>
              <a:srgbClr val="2E663E"/>
            </a:solidFill>
            <a:prstDash val="solid"/>
            <a:round/>
            <a:headEnd type="none" w="sm" len="sm"/>
            <a:tailEnd type="triangle" w="med" len="med"/>
          </a:ln>
        </p:spPr>
      </p:cxnSp>
      <p:sp>
        <p:nvSpPr>
          <p:cNvPr id="633" name="Google Shape;633;p45"/>
          <p:cNvSpPr/>
          <p:nvPr/>
        </p:nvSpPr>
        <p:spPr>
          <a:xfrm>
            <a:off x="7992786" y="3917853"/>
            <a:ext cx="597408" cy="2275954"/>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34" name="Google Shape;634;p45"/>
          <p:cNvSpPr txBox="1"/>
          <p:nvPr/>
        </p:nvSpPr>
        <p:spPr>
          <a:xfrm>
            <a:off x="7927193" y="4178612"/>
            <a:ext cx="747119"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公</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告</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分</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發</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序</a:t>
            </a:r>
            <a:r>
              <a:rPr lang="zh-TW" sz="1600" b="1">
                <a:solidFill>
                  <a:srgbClr val="FF0000"/>
                </a:solidFill>
                <a:latin typeface="Microsoft JhengHei"/>
                <a:ea typeface="Microsoft JhengHei"/>
                <a:cs typeface="Microsoft JhengHei"/>
                <a:sym typeface="Microsoft JhengHei"/>
              </a:rPr>
              <a:t>6/17</a:t>
            </a:r>
            <a:endParaRPr sz="1800" b="1">
              <a:solidFill>
                <a:srgbClr val="FF0000"/>
              </a:solidFill>
              <a:latin typeface="Microsoft JhengHei"/>
              <a:ea typeface="Microsoft JhengHei"/>
              <a:cs typeface="Microsoft JhengHei"/>
              <a:sym typeface="Microsoft JhengHei"/>
            </a:endParaRPr>
          </a:p>
        </p:txBody>
      </p:sp>
      <p:cxnSp>
        <p:nvCxnSpPr>
          <p:cNvPr id="635" name="Google Shape;635;p45"/>
          <p:cNvCxnSpPr/>
          <p:nvPr/>
        </p:nvCxnSpPr>
        <p:spPr>
          <a:xfrm>
            <a:off x="7041641" y="5636206"/>
            <a:ext cx="980695" cy="0"/>
          </a:xfrm>
          <a:prstGeom prst="straightConnector1">
            <a:avLst/>
          </a:prstGeom>
          <a:noFill/>
          <a:ln w="57150" cap="flat" cmpd="sng">
            <a:solidFill>
              <a:srgbClr val="2E663E"/>
            </a:solidFill>
            <a:prstDash val="solid"/>
            <a:round/>
            <a:headEnd type="none" w="sm" len="sm"/>
            <a:tailEnd type="triangle" w="med" len="med"/>
          </a:ln>
        </p:spPr>
      </p:cxnSp>
      <p:grpSp>
        <p:nvGrpSpPr>
          <p:cNvPr id="636" name="Google Shape;636;p45"/>
          <p:cNvGrpSpPr/>
          <p:nvPr/>
        </p:nvGrpSpPr>
        <p:grpSpPr>
          <a:xfrm>
            <a:off x="9374459" y="1345155"/>
            <a:ext cx="841246" cy="804671"/>
            <a:chOff x="9539385" y="2303510"/>
            <a:chExt cx="841246" cy="804671"/>
          </a:xfrm>
        </p:grpSpPr>
        <p:sp>
          <p:nvSpPr>
            <p:cNvPr id="637" name="Google Shape;637;p45"/>
            <p:cNvSpPr/>
            <p:nvPr/>
          </p:nvSpPr>
          <p:spPr>
            <a:xfrm>
              <a:off x="9539385" y="2303510"/>
              <a:ext cx="841246" cy="804671"/>
            </a:xfrm>
            <a:prstGeom prst="ellipse">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38" name="Google Shape;638;p45"/>
            <p:cNvSpPr txBox="1"/>
            <p:nvPr/>
          </p:nvSpPr>
          <p:spPr>
            <a:xfrm>
              <a:off x="9539385" y="2434486"/>
              <a:ext cx="841246"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chemeClr val="dk1"/>
                  </a:solidFill>
                  <a:latin typeface="Microsoft JhengHei"/>
                  <a:ea typeface="Microsoft JhengHei"/>
                  <a:cs typeface="Microsoft JhengHei"/>
                  <a:sym typeface="Microsoft JhengHei"/>
                </a:rPr>
                <a:t>錄取</a:t>
              </a:r>
              <a:br>
                <a:rPr lang="zh-TW" sz="2000" b="1">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6/18</a:t>
              </a:r>
              <a:endParaRPr sz="1400" b="1">
                <a:solidFill>
                  <a:srgbClr val="FF0000"/>
                </a:solidFill>
                <a:latin typeface="Microsoft JhengHei"/>
                <a:ea typeface="Microsoft JhengHei"/>
                <a:cs typeface="Microsoft JhengHei"/>
                <a:sym typeface="Microsoft JhengHei"/>
              </a:endParaRPr>
            </a:p>
          </p:txBody>
        </p:sp>
      </p:grpSp>
      <p:sp>
        <p:nvSpPr>
          <p:cNvPr id="639" name="Google Shape;639;p45"/>
          <p:cNvSpPr/>
          <p:nvPr/>
        </p:nvSpPr>
        <p:spPr>
          <a:xfrm>
            <a:off x="9408455" y="5200824"/>
            <a:ext cx="1139952" cy="454897"/>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40" name="Google Shape;640;p45"/>
          <p:cNvSpPr txBox="1"/>
          <p:nvPr/>
        </p:nvSpPr>
        <p:spPr>
          <a:xfrm>
            <a:off x="9408455" y="5289321"/>
            <a:ext cx="113995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未錄取</a:t>
            </a:r>
            <a:endParaRPr/>
          </a:p>
        </p:txBody>
      </p:sp>
      <p:sp>
        <p:nvSpPr>
          <p:cNvPr id="641" name="Google Shape;641;p45"/>
          <p:cNvSpPr/>
          <p:nvPr/>
        </p:nvSpPr>
        <p:spPr>
          <a:xfrm>
            <a:off x="8831557" y="5893498"/>
            <a:ext cx="2924392" cy="454897"/>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42" name="Google Shape;642;p45"/>
          <p:cNvSpPr txBox="1"/>
          <p:nvPr/>
        </p:nvSpPr>
        <p:spPr>
          <a:xfrm>
            <a:off x="8908866" y="5971527"/>
            <a:ext cx="26860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可參加其他招生管道</a:t>
            </a:r>
            <a:endParaRPr/>
          </a:p>
        </p:txBody>
      </p:sp>
      <p:cxnSp>
        <p:nvCxnSpPr>
          <p:cNvPr id="643" name="Google Shape;643;p45"/>
          <p:cNvCxnSpPr/>
          <p:nvPr/>
        </p:nvCxnSpPr>
        <p:spPr>
          <a:xfrm rot="10800000">
            <a:off x="9795082" y="2158135"/>
            <a:ext cx="10131" cy="496484"/>
          </a:xfrm>
          <a:prstGeom prst="straightConnector1">
            <a:avLst/>
          </a:prstGeom>
          <a:noFill/>
          <a:ln w="57150" cap="flat" cmpd="sng">
            <a:solidFill>
              <a:srgbClr val="2E663E"/>
            </a:solidFill>
            <a:prstDash val="solid"/>
            <a:round/>
            <a:headEnd type="none" w="sm" len="sm"/>
            <a:tailEnd type="triangle" w="med" len="med"/>
          </a:ln>
        </p:spPr>
      </p:cxnSp>
      <p:cxnSp>
        <p:nvCxnSpPr>
          <p:cNvPr id="644" name="Google Shape;644;p45"/>
          <p:cNvCxnSpPr/>
          <p:nvPr/>
        </p:nvCxnSpPr>
        <p:spPr>
          <a:xfrm>
            <a:off x="8590194" y="4178326"/>
            <a:ext cx="559925" cy="0"/>
          </a:xfrm>
          <a:prstGeom prst="straightConnector1">
            <a:avLst/>
          </a:prstGeom>
          <a:noFill/>
          <a:ln w="57150" cap="flat" cmpd="sng">
            <a:solidFill>
              <a:srgbClr val="2E663E"/>
            </a:solidFill>
            <a:prstDash val="solid"/>
            <a:round/>
            <a:headEnd type="none" w="sm" len="sm"/>
            <a:tailEnd type="triangle" w="med" len="med"/>
          </a:ln>
        </p:spPr>
      </p:cxnSp>
      <p:cxnSp>
        <p:nvCxnSpPr>
          <p:cNvPr id="645" name="Google Shape;645;p45"/>
          <p:cNvCxnSpPr/>
          <p:nvPr/>
        </p:nvCxnSpPr>
        <p:spPr>
          <a:xfrm>
            <a:off x="9953056" y="4956088"/>
            <a:ext cx="0" cy="244736"/>
          </a:xfrm>
          <a:prstGeom prst="straightConnector1">
            <a:avLst/>
          </a:prstGeom>
          <a:noFill/>
          <a:ln w="57150" cap="flat" cmpd="sng">
            <a:solidFill>
              <a:srgbClr val="2E663E"/>
            </a:solidFill>
            <a:prstDash val="solid"/>
            <a:round/>
            <a:headEnd type="none" w="sm" len="sm"/>
            <a:tailEnd type="triangle" w="med" len="med"/>
          </a:ln>
        </p:spPr>
      </p:cxnSp>
      <p:cxnSp>
        <p:nvCxnSpPr>
          <p:cNvPr id="646" name="Google Shape;646;p45"/>
          <p:cNvCxnSpPr/>
          <p:nvPr/>
        </p:nvCxnSpPr>
        <p:spPr>
          <a:xfrm>
            <a:off x="9953056" y="5655721"/>
            <a:ext cx="0" cy="246440"/>
          </a:xfrm>
          <a:prstGeom prst="straightConnector1">
            <a:avLst/>
          </a:prstGeom>
          <a:noFill/>
          <a:ln w="57150" cap="flat" cmpd="sng">
            <a:solidFill>
              <a:srgbClr val="2E663E"/>
            </a:solidFill>
            <a:prstDash val="solid"/>
            <a:round/>
            <a:headEnd type="none" w="sm" len="sm"/>
            <a:tailEnd type="triangle" w="med" len="med"/>
          </a:ln>
        </p:spPr>
      </p:cxnSp>
      <p:sp>
        <p:nvSpPr>
          <p:cNvPr id="647" name="Google Shape;647;p45"/>
          <p:cNvSpPr/>
          <p:nvPr/>
        </p:nvSpPr>
        <p:spPr>
          <a:xfrm>
            <a:off x="11158541" y="2277444"/>
            <a:ext cx="597408" cy="804671"/>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48" name="Google Shape;648;p45"/>
          <p:cNvSpPr txBox="1"/>
          <p:nvPr/>
        </p:nvSpPr>
        <p:spPr>
          <a:xfrm>
            <a:off x="11125200" y="2393327"/>
            <a:ext cx="7315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a:solidFill>
                  <a:schemeClr val="dk1"/>
                </a:solidFill>
                <a:latin typeface="Microsoft JhengHei"/>
                <a:ea typeface="Microsoft JhengHei"/>
                <a:cs typeface="Microsoft JhengHei"/>
                <a:sym typeface="Microsoft JhengHei"/>
              </a:rPr>
              <a:t>放棄</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6/18</a:t>
            </a:r>
            <a:endParaRPr sz="1400" b="1">
              <a:solidFill>
                <a:srgbClr val="FF0000"/>
              </a:solidFill>
              <a:latin typeface="Microsoft JhengHei"/>
              <a:ea typeface="Microsoft JhengHei"/>
              <a:cs typeface="Microsoft JhengHei"/>
              <a:sym typeface="Microsoft JhengHei"/>
            </a:endParaRPr>
          </a:p>
        </p:txBody>
      </p:sp>
      <p:sp>
        <p:nvSpPr>
          <p:cNvPr id="649" name="Google Shape;649;p45"/>
          <p:cNvSpPr/>
          <p:nvPr/>
        </p:nvSpPr>
        <p:spPr>
          <a:xfrm>
            <a:off x="11168740" y="3365794"/>
            <a:ext cx="597408" cy="2172980"/>
          </a:xfrm>
          <a:prstGeom prst="roundRect">
            <a:avLst>
              <a:gd name="adj" fmla="val 16667"/>
            </a:avLst>
          </a:prstGeom>
          <a:solidFill>
            <a:srgbClr val="B2E3D5"/>
          </a:solidFill>
          <a:ln w="12700" cap="flat" cmpd="sng">
            <a:solidFill>
              <a:srgbClr val="2E66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0" name="Google Shape;650;p45"/>
          <p:cNvSpPr txBox="1"/>
          <p:nvPr/>
        </p:nvSpPr>
        <p:spPr>
          <a:xfrm>
            <a:off x="11149687" y="3445075"/>
            <a:ext cx="620645"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名</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額</a:t>
            </a:r>
            <a:endParaRPr sz="16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回</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流</a:t>
            </a:r>
            <a:endParaRPr sz="16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a:solidFill>
                  <a:schemeClr val="dk1"/>
                </a:solidFill>
                <a:latin typeface="Microsoft JhengHei"/>
                <a:ea typeface="Microsoft JhengHei"/>
                <a:cs typeface="Microsoft JhengHei"/>
                <a:sym typeface="Microsoft JhengHei"/>
              </a:rPr>
              <a:t>免</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試</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分</a:t>
            </a:r>
            <a:br>
              <a:rPr lang="zh-TW" sz="1600">
                <a:solidFill>
                  <a:schemeClr val="dk1"/>
                </a:solidFill>
                <a:latin typeface="Microsoft JhengHei"/>
                <a:ea typeface="Microsoft JhengHei"/>
                <a:cs typeface="Microsoft JhengHei"/>
                <a:sym typeface="Microsoft JhengHei"/>
              </a:rPr>
            </a:br>
            <a:r>
              <a:rPr lang="zh-TW" sz="1600">
                <a:solidFill>
                  <a:schemeClr val="dk1"/>
                </a:solidFill>
                <a:latin typeface="Microsoft JhengHei"/>
                <a:ea typeface="Microsoft JhengHei"/>
                <a:cs typeface="Microsoft JhengHei"/>
                <a:sym typeface="Microsoft JhengHei"/>
              </a:rPr>
              <a:t>發</a:t>
            </a:r>
            <a:endParaRPr/>
          </a:p>
        </p:txBody>
      </p:sp>
      <p:cxnSp>
        <p:nvCxnSpPr>
          <p:cNvPr id="651" name="Google Shape;651;p45"/>
          <p:cNvCxnSpPr/>
          <p:nvPr/>
        </p:nvCxnSpPr>
        <p:spPr>
          <a:xfrm>
            <a:off x="10461539" y="2872114"/>
            <a:ext cx="697002" cy="2948"/>
          </a:xfrm>
          <a:prstGeom prst="straightConnector1">
            <a:avLst/>
          </a:prstGeom>
          <a:noFill/>
          <a:ln w="57150" cap="flat" cmpd="sng">
            <a:solidFill>
              <a:srgbClr val="2E663E"/>
            </a:solidFill>
            <a:prstDash val="dash"/>
            <a:round/>
            <a:headEnd type="none" w="sm" len="sm"/>
            <a:tailEnd type="triangle" w="med" len="med"/>
          </a:ln>
        </p:spPr>
      </p:cxnSp>
      <p:cxnSp>
        <p:nvCxnSpPr>
          <p:cNvPr id="652" name="Google Shape;652;p45"/>
          <p:cNvCxnSpPr>
            <a:stCxn id="647" idx="2"/>
          </p:cNvCxnSpPr>
          <p:nvPr/>
        </p:nvCxnSpPr>
        <p:spPr>
          <a:xfrm>
            <a:off x="11457245" y="3082115"/>
            <a:ext cx="4500" cy="330900"/>
          </a:xfrm>
          <a:prstGeom prst="straightConnector1">
            <a:avLst/>
          </a:prstGeom>
          <a:noFill/>
          <a:ln w="57150" cap="flat" cmpd="sng">
            <a:solidFill>
              <a:srgbClr val="2E663E"/>
            </a:solidFill>
            <a:prstDash val="solid"/>
            <a:round/>
            <a:headEnd type="none" w="sm" len="sm"/>
            <a:tailEnd type="triangle" w="med" len="med"/>
          </a:ln>
        </p:spPr>
      </p:cxnSp>
      <p:cxnSp>
        <p:nvCxnSpPr>
          <p:cNvPr id="653" name="Google Shape;653;p45"/>
          <p:cNvCxnSpPr/>
          <p:nvPr/>
        </p:nvCxnSpPr>
        <p:spPr>
          <a:xfrm flipH="1">
            <a:off x="11457245" y="5532993"/>
            <a:ext cx="10199" cy="349644"/>
          </a:xfrm>
          <a:prstGeom prst="straightConnector1">
            <a:avLst/>
          </a:prstGeom>
          <a:noFill/>
          <a:ln w="57150" cap="flat" cmpd="sng">
            <a:solidFill>
              <a:srgbClr val="2E663E"/>
            </a:solidFill>
            <a:prstDash val="solid"/>
            <a:round/>
            <a:headEnd type="none" w="sm" len="sm"/>
            <a:tailEnd type="triangle" w="med" len="med"/>
          </a:ln>
        </p:spPr>
      </p:cxnSp>
      <p:sp>
        <p:nvSpPr>
          <p:cNvPr id="654" name="Google Shape;654;p45"/>
          <p:cNvSpPr/>
          <p:nvPr/>
        </p:nvSpPr>
        <p:spPr>
          <a:xfrm>
            <a:off x="705901" y="6052140"/>
            <a:ext cx="2374466" cy="738663"/>
          </a:xfrm>
          <a:prstGeom prst="roundRect">
            <a:avLst>
              <a:gd name="adj" fmla="val 16667"/>
            </a:avLst>
          </a:prstGeom>
          <a:solidFill>
            <a:srgbClr val="FFCC99"/>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5" name="Google Shape;655;p45"/>
          <p:cNvSpPr txBox="1"/>
          <p:nvPr/>
        </p:nvSpPr>
        <p:spPr>
          <a:xfrm>
            <a:off x="714878" y="6081318"/>
            <a:ext cx="237446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國中教育會考</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5/18-5/19</a:t>
            </a:r>
            <a:endParaRPr sz="1800">
              <a:solidFill>
                <a:schemeClr val="dk1"/>
              </a:solidFill>
              <a:latin typeface="Microsoft JhengHei"/>
              <a:ea typeface="Microsoft JhengHei"/>
              <a:cs typeface="Microsoft JhengHei"/>
              <a:sym typeface="Microsoft JhengHei"/>
            </a:endParaRPr>
          </a:p>
        </p:txBody>
      </p:sp>
      <p:pic>
        <p:nvPicPr>
          <p:cNvPr id="656" name="Google Shape;656;p45" descr="鉛筆"/>
          <p:cNvPicPr preferRelativeResize="0"/>
          <p:nvPr/>
        </p:nvPicPr>
        <p:blipFill rotWithShape="1">
          <a:blip r:embed="rId3">
            <a:alphaModFix/>
          </a:blip>
          <a:srcRect/>
          <a:stretch/>
        </p:blipFill>
        <p:spPr>
          <a:xfrm>
            <a:off x="2712468" y="5771326"/>
            <a:ext cx="649929" cy="649929"/>
          </a:xfrm>
          <a:prstGeom prst="rect">
            <a:avLst/>
          </a:prstGeom>
          <a:noFill/>
          <a:ln>
            <a:noFill/>
          </a:ln>
        </p:spPr>
      </p:pic>
      <p:sp>
        <p:nvSpPr>
          <p:cNvPr id="657" name="Google Shape;657;p45"/>
          <p:cNvSpPr/>
          <p:nvPr/>
        </p:nvSpPr>
        <p:spPr>
          <a:xfrm>
            <a:off x="4187760" y="6031735"/>
            <a:ext cx="1410315" cy="738663"/>
          </a:xfrm>
          <a:prstGeom prst="roundRect">
            <a:avLst>
              <a:gd name="adj" fmla="val 16667"/>
            </a:avLst>
          </a:prstGeom>
          <a:solidFill>
            <a:srgbClr val="FFCC99"/>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8" name="Google Shape;658;p45"/>
          <p:cNvSpPr txBox="1"/>
          <p:nvPr/>
        </p:nvSpPr>
        <p:spPr>
          <a:xfrm>
            <a:off x="4172187" y="6089782"/>
            <a:ext cx="13201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a:solidFill>
                  <a:schemeClr val="dk1"/>
                </a:solidFill>
                <a:latin typeface="Microsoft JhengHei"/>
                <a:ea typeface="Microsoft JhengHei"/>
                <a:cs typeface="Microsoft JhengHei"/>
                <a:sym typeface="Microsoft JhengHei"/>
              </a:rPr>
              <a:t>成績公布</a:t>
            </a:r>
            <a:br>
              <a:rPr lang="zh-TW" sz="1800">
                <a:solidFill>
                  <a:schemeClr val="dk1"/>
                </a:solidFill>
                <a:latin typeface="Microsoft JhengHei"/>
                <a:ea typeface="Microsoft JhengHei"/>
                <a:cs typeface="Microsoft JhengHei"/>
                <a:sym typeface="Microsoft JhengHei"/>
              </a:rPr>
            </a:br>
            <a:r>
              <a:rPr lang="zh-TW" sz="1800">
                <a:solidFill>
                  <a:schemeClr val="dk1"/>
                </a:solidFill>
                <a:latin typeface="Microsoft JhengHei"/>
                <a:ea typeface="Microsoft JhengHei"/>
                <a:cs typeface="Microsoft JhengHei"/>
                <a:sym typeface="Microsoft JhengHei"/>
              </a:rPr>
              <a:t>6/7</a:t>
            </a:r>
            <a:endParaRPr sz="1800">
              <a:solidFill>
                <a:schemeClr val="dk1"/>
              </a:solidFill>
              <a:latin typeface="Microsoft JhengHei"/>
              <a:ea typeface="Microsoft JhengHei"/>
              <a:cs typeface="Microsoft JhengHei"/>
              <a:sym typeface="Microsoft JhengHei"/>
            </a:endParaRPr>
          </a:p>
        </p:txBody>
      </p:sp>
      <p:cxnSp>
        <p:nvCxnSpPr>
          <p:cNvPr id="659" name="Google Shape;659;p45"/>
          <p:cNvCxnSpPr/>
          <p:nvPr/>
        </p:nvCxnSpPr>
        <p:spPr>
          <a:xfrm rot="10800000" flipH="1">
            <a:off x="3087205" y="6479302"/>
            <a:ext cx="1134754" cy="8307"/>
          </a:xfrm>
          <a:prstGeom prst="straightConnector1">
            <a:avLst/>
          </a:prstGeom>
          <a:noFill/>
          <a:ln w="57150" cap="flat" cmpd="sng">
            <a:solidFill>
              <a:srgbClr val="FF6600"/>
            </a:solidFill>
            <a:prstDash val="solid"/>
            <a:round/>
            <a:headEnd type="none" w="sm" len="sm"/>
            <a:tailEnd type="triangle" w="med" len="med"/>
          </a:ln>
        </p:spPr>
      </p:cxnSp>
      <p:cxnSp>
        <p:nvCxnSpPr>
          <p:cNvPr id="660" name="Google Shape;660;p45"/>
          <p:cNvCxnSpPr/>
          <p:nvPr/>
        </p:nvCxnSpPr>
        <p:spPr>
          <a:xfrm rot="10800000" flipH="1">
            <a:off x="6364985" y="6246799"/>
            <a:ext cx="1014" cy="269048"/>
          </a:xfrm>
          <a:prstGeom prst="straightConnector1">
            <a:avLst/>
          </a:prstGeom>
          <a:noFill/>
          <a:ln w="57150" cap="flat" cmpd="sng">
            <a:solidFill>
              <a:srgbClr val="FF6600"/>
            </a:solidFill>
            <a:prstDash val="solid"/>
            <a:round/>
            <a:headEnd type="none" w="sm" len="sm"/>
            <a:tailEnd type="triangle" w="med" len="med"/>
          </a:ln>
        </p:spPr>
      </p:cxnSp>
      <p:cxnSp>
        <p:nvCxnSpPr>
          <p:cNvPr id="661" name="Google Shape;661;p45"/>
          <p:cNvCxnSpPr/>
          <p:nvPr/>
        </p:nvCxnSpPr>
        <p:spPr>
          <a:xfrm>
            <a:off x="5598075" y="6515847"/>
            <a:ext cx="790693" cy="17300"/>
          </a:xfrm>
          <a:prstGeom prst="straightConnector1">
            <a:avLst/>
          </a:prstGeom>
          <a:noFill/>
          <a:ln w="57150" cap="flat" cmpd="sng">
            <a:solidFill>
              <a:srgbClr val="FF6600"/>
            </a:solidFill>
            <a:prstDash val="solid"/>
            <a:round/>
            <a:headEnd type="none" w="sm" len="sm"/>
            <a:tailEnd type="none" w="sm" len="sm"/>
          </a:ln>
        </p:spPr>
      </p:cxnSp>
      <p:sp>
        <p:nvSpPr>
          <p:cNvPr id="662" name="Google Shape;662;p45"/>
          <p:cNvSpPr/>
          <p:nvPr/>
        </p:nvSpPr>
        <p:spPr>
          <a:xfrm>
            <a:off x="7124895" y="6417101"/>
            <a:ext cx="3232777" cy="384876"/>
          </a:xfrm>
          <a:prstGeom prst="roundRect">
            <a:avLst>
              <a:gd name="adj" fmla="val 16667"/>
            </a:avLst>
          </a:prstGeom>
          <a:solidFill>
            <a:srgbClr val="FFFFCC"/>
          </a:solidFill>
          <a:ln w="127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3" name="Google Shape;663;p45"/>
          <p:cNvSpPr txBox="1"/>
          <p:nvPr/>
        </p:nvSpPr>
        <p:spPr>
          <a:xfrm>
            <a:off x="7131733" y="6467912"/>
            <a:ext cx="322565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chemeClr val="dk1"/>
                </a:solidFill>
                <a:latin typeface="Microsoft JhengHei"/>
                <a:ea typeface="Microsoft JhengHei"/>
                <a:cs typeface="Microsoft JhengHei"/>
                <a:sym typeface="Microsoft JhengHei"/>
              </a:rPr>
              <a:t>註：公告分發序人數為招生名額2倍</a:t>
            </a:r>
            <a:endParaRPr/>
          </a:p>
        </p:txBody>
      </p:sp>
      <p:pic>
        <p:nvPicPr>
          <p:cNvPr id="664" name="Google Shape;664;p45" descr="畢業帽"/>
          <p:cNvPicPr preferRelativeResize="0"/>
          <p:nvPr/>
        </p:nvPicPr>
        <p:blipFill rotWithShape="1">
          <a:blip r:embed="rId4">
            <a:alphaModFix/>
          </a:blip>
          <a:srcRect/>
          <a:stretch/>
        </p:blipFill>
        <p:spPr>
          <a:xfrm>
            <a:off x="196257" y="1524451"/>
            <a:ext cx="914400" cy="914400"/>
          </a:xfrm>
          <a:prstGeom prst="rect">
            <a:avLst/>
          </a:prstGeom>
          <a:noFill/>
          <a:ln>
            <a:noFill/>
          </a:ln>
        </p:spPr>
      </p:pic>
      <p:sp>
        <p:nvSpPr>
          <p:cNvPr id="665" name="Google Shape;665;p45"/>
          <p:cNvSpPr/>
          <p:nvPr/>
        </p:nvSpPr>
        <p:spPr>
          <a:xfrm>
            <a:off x="9145214" y="2662929"/>
            <a:ext cx="1319999" cy="2303050"/>
          </a:xfrm>
          <a:prstGeom prst="rect">
            <a:avLst/>
          </a:prstGeom>
          <a:solidFill>
            <a:srgbClr val="B2E3D5"/>
          </a:solidFill>
          <a:ln w="12700" cap="flat" cmpd="sng">
            <a:solidFill>
              <a:srgbClr val="477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6" name="Google Shape;666;p45"/>
          <p:cNvSpPr txBox="1"/>
          <p:nvPr/>
        </p:nvSpPr>
        <p:spPr>
          <a:xfrm>
            <a:off x="9150197" y="3882742"/>
            <a:ext cx="13533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u="sng">
                <a:solidFill>
                  <a:srgbClr val="0000FF"/>
                </a:solidFill>
                <a:latin typeface="Microsoft JhengHei"/>
                <a:ea typeface="Microsoft JhengHei"/>
                <a:cs typeface="Microsoft JhengHei"/>
                <a:sym typeface="Microsoft JhengHei"/>
              </a:rPr>
              <a:t>多科別</a:t>
            </a:r>
            <a:r>
              <a:rPr lang="zh-TW" sz="1400">
                <a:solidFill>
                  <a:schemeClr val="dk1"/>
                </a:solidFill>
                <a:latin typeface="Microsoft JhengHei"/>
                <a:ea typeface="Microsoft JhengHei"/>
                <a:cs typeface="Microsoft JhengHei"/>
                <a:sym typeface="Microsoft JhengHei"/>
              </a:rPr>
              <a:t>學校</a:t>
            </a:r>
            <a:br>
              <a:rPr lang="zh-TW" sz="1400">
                <a:solidFill>
                  <a:schemeClr val="dk1"/>
                </a:solidFill>
                <a:latin typeface="Microsoft JhengHei"/>
                <a:ea typeface="Microsoft JhengHei"/>
                <a:cs typeface="Microsoft JhengHei"/>
                <a:sym typeface="Microsoft JhengHei"/>
              </a:rPr>
            </a:br>
            <a:r>
              <a:rPr lang="zh-TW" sz="1400" b="1" u="sng">
                <a:solidFill>
                  <a:srgbClr val="0000FF"/>
                </a:solidFill>
                <a:latin typeface="Microsoft JhengHei"/>
                <a:ea typeface="Microsoft JhengHei"/>
                <a:cs typeface="Microsoft JhengHei"/>
                <a:sym typeface="Microsoft JhengHei"/>
              </a:rPr>
              <a:t>現場登記</a:t>
            </a:r>
            <a:br>
              <a:rPr lang="zh-TW" sz="1400">
                <a:solidFill>
                  <a:schemeClr val="dk1"/>
                </a:solidFill>
                <a:latin typeface="Microsoft JhengHei"/>
                <a:ea typeface="Microsoft JhengHei"/>
                <a:cs typeface="Microsoft JhengHei"/>
                <a:sym typeface="Microsoft JhengHei"/>
              </a:rPr>
            </a:br>
            <a:r>
              <a:rPr lang="zh-TW" sz="1400">
                <a:solidFill>
                  <a:schemeClr val="dk1"/>
                </a:solidFill>
                <a:latin typeface="Microsoft JhengHei"/>
                <a:ea typeface="Microsoft JhengHei"/>
                <a:cs typeface="Microsoft JhengHei"/>
                <a:sym typeface="Microsoft JhengHei"/>
              </a:rPr>
              <a:t>撕榜、報到</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6/18</a:t>
            </a:r>
            <a:endParaRPr sz="1400" b="1">
              <a:solidFill>
                <a:srgbClr val="FF0000"/>
              </a:solidFill>
              <a:latin typeface="Microsoft JhengHei"/>
              <a:ea typeface="Microsoft JhengHei"/>
              <a:cs typeface="Microsoft JhengHei"/>
              <a:sym typeface="Microsoft JhengHei"/>
            </a:endParaRPr>
          </a:p>
        </p:txBody>
      </p:sp>
      <p:sp>
        <p:nvSpPr>
          <p:cNvPr id="667" name="Google Shape;667;p45"/>
          <p:cNvSpPr txBox="1"/>
          <p:nvPr/>
        </p:nvSpPr>
        <p:spPr>
          <a:xfrm>
            <a:off x="9129246" y="2869182"/>
            <a:ext cx="13533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u="sng">
                <a:solidFill>
                  <a:srgbClr val="0000FF"/>
                </a:solidFill>
                <a:latin typeface="Microsoft JhengHei"/>
                <a:ea typeface="Microsoft JhengHei"/>
                <a:cs typeface="Microsoft JhengHei"/>
                <a:sym typeface="Microsoft JhengHei"/>
              </a:rPr>
              <a:t>單科別</a:t>
            </a:r>
            <a:r>
              <a:rPr lang="zh-TW" sz="1400">
                <a:solidFill>
                  <a:schemeClr val="dk1"/>
                </a:solidFill>
                <a:latin typeface="Microsoft JhengHei"/>
                <a:ea typeface="Microsoft JhengHei"/>
                <a:cs typeface="Microsoft JhengHei"/>
                <a:sym typeface="Microsoft JhengHei"/>
              </a:rPr>
              <a:t>學校</a:t>
            </a:r>
            <a:br>
              <a:rPr lang="zh-TW" sz="1400">
                <a:solidFill>
                  <a:schemeClr val="dk1"/>
                </a:solidFill>
                <a:latin typeface="Microsoft JhengHei"/>
                <a:ea typeface="Microsoft JhengHei"/>
                <a:cs typeface="Microsoft JhengHei"/>
                <a:sym typeface="Microsoft JhengHei"/>
              </a:rPr>
            </a:br>
            <a:r>
              <a:rPr lang="zh-TW" sz="1400" b="1" u="sng">
                <a:solidFill>
                  <a:srgbClr val="0000FF"/>
                </a:solidFill>
                <a:latin typeface="Microsoft JhengHei"/>
                <a:ea typeface="Microsoft JhengHei"/>
                <a:cs typeface="Microsoft JhengHei"/>
                <a:sym typeface="Microsoft JhengHei"/>
              </a:rPr>
              <a:t>線上登記</a:t>
            </a:r>
            <a:br>
              <a:rPr lang="zh-TW" sz="1400">
                <a:solidFill>
                  <a:schemeClr val="dk1"/>
                </a:solidFill>
                <a:latin typeface="Microsoft JhengHei"/>
                <a:ea typeface="Microsoft JhengHei"/>
                <a:cs typeface="Microsoft JhengHei"/>
                <a:sym typeface="Microsoft JhengHei"/>
              </a:rPr>
            </a:br>
            <a:r>
              <a:rPr lang="zh-TW" sz="1400" b="1">
                <a:solidFill>
                  <a:srgbClr val="FF0000"/>
                </a:solidFill>
                <a:latin typeface="Microsoft JhengHei"/>
                <a:ea typeface="Microsoft JhengHei"/>
                <a:cs typeface="Microsoft JhengHei"/>
                <a:sym typeface="Microsoft JhengHei"/>
              </a:rPr>
              <a:t>6/17-6/18</a:t>
            </a:r>
            <a:endParaRPr sz="1400" b="1">
              <a:solidFill>
                <a:srgbClr val="FF0000"/>
              </a:solidFill>
              <a:latin typeface="Microsoft JhengHei"/>
              <a:ea typeface="Microsoft JhengHei"/>
              <a:cs typeface="Microsoft JhengHei"/>
              <a:sym typeface="Microsoft JhengHei"/>
            </a:endParaRPr>
          </a:p>
        </p:txBody>
      </p:sp>
      <p:cxnSp>
        <p:nvCxnSpPr>
          <p:cNvPr id="668" name="Google Shape;668;p45"/>
          <p:cNvCxnSpPr/>
          <p:nvPr/>
        </p:nvCxnSpPr>
        <p:spPr>
          <a:xfrm>
            <a:off x="9297194" y="3739088"/>
            <a:ext cx="1041688" cy="0"/>
          </a:xfrm>
          <a:prstGeom prst="straightConnector1">
            <a:avLst/>
          </a:prstGeom>
          <a:noFill/>
          <a:ln w="38100" cap="flat" cmpd="sng">
            <a:solidFill>
              <a:srgbClr val="2E663E"/>
            </a:solidFill>
            <a:prstDash val="dash"/>
            <a:round/>
            <a:headEnd type="none" w="sm" len="sm"/>
            <a:tailEnd type="none" w="sm" len="sm"/>
          </a:ln>
        </p:spPr>
      </p:cxnSp>
      <p:sp>
        <p:nvSpPr>
          <p:cNvPr id="669" name="Google Shape;669;p45"/>
          <p:cNvSpPr/>
          <p:nvPr/>
        </p:nvSpPr>
        <p:spPr>
          <a:xfrm>
            <a:off x="8972324" y="2488784"/>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70" name="Google Shape;670;p45"/>
          <p:cNvSpPr/>
          <p:nvPr/>
        </p:nvSpPr>
        <p:spPr>
          <a:xfrm>
            <a:off x="7843285" y="3711591"/>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title"/>
          </p:nvPr>
        </p:nvSpPr>
        <p:spPr>
          <a:xfrm>
            <a:off x="1069975" y="271690"/>
            <a:ext cx="10058400" cy="116880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國中畢業生升學進路圖</a:t>
            </a:r>
            <a:endParaRPr/>
          </a:p>
        </p:txBody>
      </p:sp>
      <p:pic>
        <p:nvPicPr>
          <p:cNvPr id="137" name="Google Shape;137;p5"/>
          <p:cNvPicPr preferRelativeResize="0">
            <a:picLocks noGrp="1"/>
          </p:cNvPicPr>
          <p:nvPr>
            <p:ph type="body" idx="1"/>
          </p:nvPr>
        </p:nvPicPr>
        <p:blipFill rotWithShape="1">
          <a:blip r:embed="rId3">
            <a:alphaModFix/>
          </a:blip>
          <a:srcRect/>
          <a:stretch/>
        </p:blipFill>
        <p:spPr>
          <a:xfrm>
            <a:off x="1513272" y="1654975"/>
            <a:ext cx="9171805" cy="457947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6"/>
          <p:cNvSpPr txBox="1">
            <a:spLocks noGrp="1"/>
          </p:cNvSpPr>
          <p:nvPr>
            <p:ph type="title"/>
          </p:nvPr>
        </p:nvSpPr>
        <p:spPr>
          <a:xfrm>
            <a:off x="1069848" y="484632"/>
            <a:ext cx="10058400" cy="993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臺北市113學年度</a:t>
            </a:r>
            <a:r>
              <a:rPr lang="zh-TW" sz="4400">
                <a:solidFill>
                  <a:srgbClr val="FF0000"/>
                </a:solidFill>
                <a:latin typeface="Microsoft JhengHei"/>
                <a:ea typeface="Microsoft JhengHei"/>
                <a:cs typeface="Microsoft JhengHei"/>
                <a:sym typeface="Microsoft JhengHei"/>
              </a:rPr>
              <a:t>第一類</a:t>
            </a:r>
            <a:r>
              <a:rPr lang="zh-TW" sz="4400">
                <a:latin typeface="Microsoft JhengHei"/>
                <a:ea typeface="Microsoft JhengHei"/>
                <a:cs typeface="Microsoft JhengHei"/>
                <a:sym typeface="Microsoft JhengHei"/>
              </a:rPr>
              <a:t>優免重要日程</a:t>
            </a:r>
            <a:endParaRPr/>
          </a:p>
        </p:txBody>
      </p:sp>
      <p:sp>
        <p:nvSpPr>
          <p:cNvPr id="677" name="Google Shape;677;p46"/>
          <p:cNvSpPr txBox="1"/>
          <p:nvPr/>
        </p:nvSpPr>
        <p:spPr>
          <a:xfrm>
            <a:off x="1775981" y="1959779"/>
            <a:ext cx="9497443" cy="3592016"/>
          </a:xfrm>
          <a:prstGeom prst="rect">
            <a:avLst/>
          </a:prstGeom>
          <a:noFill/>
          <a:ln>
            <a:noFill/>
          </a:ln>
        </p:spPr>
        <p:txBody>
          <a:bodyPr spcFirstLastPara="1" wrap="square" lIns="91425" tIns="45700" rIns="91425" bIns="45700" anchor="t" anchorCtr="0">
            <a:normAutofit/>
          </a:bodyPr>
          <a:lstStyle/>
          <a:p>
            <a:pPr marL="365760" marR="0" lvl="0" indent="-256031" algn="l" rtl="0">
              <a:lnSpc>
                <a:spcPct val="100000"/>
              </a:lnSpc>
              <a:spcBef>
                <a:spcPts val="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113/05/20(一)至113/05/21(二)</a:t>
            </a:r>
            <a:r>
              <a:rPr lang="zh-TW" sz="2400" b="1" u="sng" dirty="0">
                <a:solidFill>
                  <a:srgbClr val="FF0000"/>
                </a:solidFill>
                <a:latin typeface="Microsoft JhengHei"/>
                <a:ea typeface="Microsoft JhengHei"/>
                <a:cs typeface="Microsoft JhengHei"/>
                <a:sym typeface="Microsoft JhengHei"/>
              </a:rPr>
              <a:t>下午5時</a:t>
            </a:r>
            <a:r>
              <a:rPr lang="zh-TW" sz="2400" dirty="0">
                <a:solidFill>
                  <a:schemeClr val="dk1"/>
                </a:solidFill>
                <a:latin typeface="Microsoft JhengHei"/>
                <a:ea typeface="Microsoft JhengHei"/>
                <a:cs typeface="Microsoft JhengHei"/>
                <a:sym typeface="Microsoft JhengHei"/>
              </a:rPr>
              <a:t>：</a:t>
            </a:r>
            <a:endParaRPr sz="2400" dirty="0">
              <a:solidFill>
                <a:schemeClr val="dk1"/>
              </a:solidFill>
              <a:latin typeface="Microsoft JhengHei"/>
              <a:ea typeface="Microsoft JhengHei"/>
              <a:cs typeface="Microsoft JhengHei"/>
              <a:sym typeface="Microsoft JhengHei"/>
            </a:endParaRPr>
          </a:p>
          <a:p>
            <a:pPr marL="2236788" marR="0" lvl="0" indent="0" algn="l" rtl="0">
              <a:lnSpc>
                <a:spcPct val="100000"/>
              </a:lnSpc>
              <a:spcBef>
                <a:spcPts val="600"/>
              </a:spcBef>
              <a:spcAft>
                <a:spcPts val="0"/>
              </a:spcAft>
              <a:buClr>
                <a:schemeClr val="accent1"/>
              </a:buClr>
              <a:buSzPts val="1920"/>
              <a:buFont typeface="Noto Sans Symbols"/>
              <a:buNone/>
            </a:pPr>
            <a:r>
              <a:rPr lang="zh-TW" sz="2400" dirty="0">
                <a:solidFill>
                  <a:schemeClr val="dk1"/>
                </a:solidFill>
                <a:latin typeface="Microsoft JhengHei"/>
                <a:ea typeface="Microsoft JhengHei"/>
                <a:cs typeface="Microsoft JhengHei"/>
                <a:sym typeface="Microsoft JhengHei"/>
              </a:rPr>
              <a:t>優先免試入學選填志願與報名</a:t>
            </a:r>
            <a:br>
              <a:rPr lang="zh-TW" sz="2400" dirty="0">
                <a:solidFill>
                  <a:schemeClr val="dk1"/>
                </a:solidFill>
                <a:latin typeface="Microsoft JhengHei"/>
                <a:ea typeface="Microsoft JhengHei"/>
                <a:cs typeface="Microsoft JhengHei"/>
                <a:sym typeface="Microsoft JhengHei"/>
              </a:rPr>
            </a:br>
            <a:r>
              <a:rPr lang="zh-TW" sz="2400" b="1" dirty="0">
                <a:solidFill>
                  <a:srgbClr val="1482AB"/>
                </a:solidFill>
                <a:latin typeface="Microsoft JhengHei"/>
                <a:ea typeface="Microsoft JhengHei"/>
                <a:cs typeface="Microsoft JhengHei"/>
                <a:sym typeface="Microsoft JhengHei"/>
              </a:rPr>
              <a:t>(國中校內收件報名時間，以校內公告為準！)</a:t>
            </a:r>
            <a:endParaRPr dirty="0"/>
          </a:p>
          <a:p>
            <a:pPr marL="365760" marR="0" lvl="0" indent="-256031" algn="l" rtl="0">
              <a:lnSpc>
                <a:spcPct val="100000"/>
              </a:lnSpc>
              <a:spcBef>
                <a:spcPts val="60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113/05/27(一)招生學校公告報名結果</a:t>
            </a:r>
            <a:r>
              <a:rPr lang="zh-TW" sz="2200" dirty="0">
                <a:solidFill>
                  <a:srgbClr val="FF0000"/>
                </a:solidFill>
                <a:latin typeface="Microsoft JhengHei"/>
                <a:ea typeface="Microsoft JhengHei"/>
                <a:cs typeface="Microsoft JhengHei"/>
                <a:sym typeface="Microsoft JhengHei"/>
              </a:rPr>
              <a:t>(上午11時)</a:t>
            </a:r>
            <a:endParaRPr dirty="0"/>
          </a:p>
          <a:p>
            <a:pPr marL="365760" marR="0" lvl="0" indent="-256031" algn="l" rtl="0">
              <a:lnSpc>
                <a:spcPct val="100000"/>
              </a:lnSpc>
              <a:spcBef>
                <a:spcPts val="600"/>
              </a:spcBef>
              <a:spcAft>
                <a:spcPts val="0"/>
              </a:spcAft>
              <a:buClr>
                <a:schemeClr val="accent1"/>
              </a:buClr>
              <a:buSzPts val="1920"/>
              <a:buFont typeface="Noto Sans Symbols"/>
              <a:buChar char="🞂"/>
            </a:pPr>
            <a:r>
              <a:rPr lang="zh-TW" sz="2400" dirty="0">
                <a:solidFill>
                  <a:schemeClr val="dk1"/>
                </a:solidFill>
                <a:highlight>
                  <a:srgbClr val="FFFF00"/>
                </a:highlight>
                <a:latin typeface="Microsoft JhengHei"/>
                <a:ea typeface="Microsoft JhengHei"/>
                <a:cs typeface="Microsoft JhengHei"/>
                <a:sym typeface="Microsoft JhengHei"/>
              </a:rPr>
              <a:t>113/05/28(二)登記</a:t>
            </a:r>
            <a:r>
              <a:rPr lang="zh-TW" sz="2200" dirty="0">
                <a:solidFill>
                  <a:schemeClr val="dk1"/>
                </a:solidFill>
                <a:highlight>
                  <a:srgbClr val="FFFF00"/>
                </a:highlight>
                <a:latin typeface="Microsoft JhengHei"/>
                <a:ea typeface="Microsoft JhengHei"/>
                <a:cs typeface="Microsoft JhengHei"/>
                <a:sym typeface="Microsoft JhengHei"/>
              </a:rPr>
              <a:t>(上午9時~10時)</a:t>
            </a:r>
            <a:br>
              <a:rPr lang="zh-TW" sz="2400" dirty="0">
                <a:solidFill>
                  <a:schemeClr val="dk1"/>
                </a:solidFill>
                <a:highlight>
                  <a:srgbClr val="FFFF00"/>
                </a:highlight>
                <a:latin typeface="Microsoft JhengHei"/>
                <a:ea typeface="Microsoft JhengHei"/>
                <a:cs typeface="Microsoft JhengHei"/>
                <a:sym typeface="Microsoft JhengHei"/>
              </a:rPr>
            </a:br>
            <a:r>
              <a:rPr lang="zh-TW" sz="2400" dirty="0">
                <a:solidFill>
                  <a:schemeClr val="dk1"/>
                </a:solidFill>
                <a:highlight>
                  <a:srgbClr val="FFFF00"/>
                </a:highlight>
                <a:latin typeface="Microsoft JhengHei"/>
                <a:ea typeface="Microsoft JhengHei"/>
                <a:cs typeface="Microsoft JhengHei"/>
                <a:sym typeface="Microsoft JhengHei"/>
              </a:rPr>
              <a:t>                          </a:t>
            </a:r>
            <a:r>
              <a:rPr lang="zh-TW" sz="2400" dirty="0">
                <a:solidFill>
                  <a:srgbClr val="0070C0"/>
                </a:solidFill>
                <a:highlight>
                  <a:srgbClr val="FFFF00"/>
                </a:highlight>
                <a:latin typeface="Microsoft JhengHei"/>
                <a:ea typeface="Microsoft JhengHei"/>
                <a:cs typeface="Microsoft JhengHei"/>
                <a:sym typeface="Microsoft JhengHei"/>
              </a:rPr>
              <a:t>公開</a:t>
            </a:r>
            <a:r>
              <a:rPr lang="zh-TW" sz="2400" dirty="0">
                <a:solidFill>
                  <a:schemeClr val="dk1"/>
                </a:solidFill>
                <a:highlight>
                  <a:srgbClr val="FFFF00"/>
                </a:highlight>
                <a:latin typeface="Microsoft JhengHei"/>
                <a:ea typeface="Microsoft JhengHei"/>
                <a:cs typeface="Microsoft JhengHei"/>
                <a:sym typeface="Microsoft JhengHei"/>
              </a:rPr>
              <a:t>抽籤、撕榜、報到</a:t>
            </a:r>
            <a:r>
              <a:rPr lang="zh-TW" sz="2200" dirty="0">
                <a:solidFill>
                  <a:schemeClr val="dk1"/>
                </a:solidFill>
                <a:highlight>
                  <a:srgbClr val="FFFF00"/>
                </a:highlight>
                <a:latin typeface="Microsoft JhengHei"/>
                <a:ea typeface="Microsoft JhengHei"/>
                <a:cs typeface="Microsoft JhengHei"/>
                <a:sym typeface="Microsoft JhengHei"/>
              </a:rPr>
              <a:t>(上午10時~12時)</a:t>
            </a:r>
            <a:endParaRPr dirty="0">
              <a:highlight>
                <a:srgbClr val="FFFF00"/>
              </a:highlight>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113/06/11(二)報到後聲明放棄錄取資格</a:t>
            </a:r>
            <a:r>
              <a:rPr lang="zh-TW" sz="2200" dirty="0">
                <a:solidFill>
                  <a:schemeClr val="dk1"/>
                </a:solidFill>
                <a:latin typeface="Microsoft JhengHei"/>
                <a:ea typeface="Microsoft JhengHei"/>
                <a:cs typeface="Microsoft JhengHei"/>
                <a:sym typeface="Microsoft JhengHei"/>
              </a:rPr>
              <a:t>(上午8時~12時)</a:t>
            </a:r>
            <a:br>
              <a:rPr lang="zh-TW" sz="2400" dirty="0">
                <a:solidFill>
                  <a:schemeClr val="dk1"/>
                </a:solidFill>
                <a:latin typeface="Microsoft JhengHei"/>
                <a:ea typeface="Microsoft JhengHei"/>
                <a:cs typeface="Microsoft JhengHei"/>
                <a:sym typeface="Microsoft JhengHei"/>
              </a:rPr>
            </a:br>
            <a:r>
              <a:rPr lang="zh-TW" sz="2400" dirty="0">
                <a:solidFill>
                  <a:schemeClr val="dk1"/>
                </a:solidFill>
                <a:latin typeface="Microsoft JhengHei"/>
                <a:ea typeface="Microsoft JhengHei"/>
                <a:cs typeface="Microsoft JhengHei"/>
                <a:sym typeface="Microsoft JhengHei"/>
              </a:rPr>
              <a:t>                          </a:t>
            </a:r>
            <a:r>
              <a:rPr lang="zh-TW" sz="2000" b="1" dirty="0">
                <a:solidFill>
                  <a:srgbClr val="FF0000"/>
                </a:solidFill>
                <a:latin typeface="Microsoft JhengHei"/>
                <a:ea typeface="Microsoft JhengHei"/>
                <a:cs typeface="Microsoft JhengHei"/>
                <a:sym typeface="Microsoft JhengHei"/>
              </a:rPr>
              <a:t>(已報到且未放棄者不得報名</a:t>
            </a:r>
            <a:r>
              <a:rPr lang="zh-TW" sz="2000" b="1" dirty="0">
                <a:solidFill>
                  <a:srgbClr val="1482AB"/>
                </a:solidFill>
                <a:latin typeface="Microsoft JhengHei"/>
                <a:ea typeface="Microsoft JhengHei"/>
                <a:cs typeface="Microsoft JhengHei"/>
                <a:sym typeface="Microsoft JhengHei"/>
              </a:rPr>
              <a:t>第二類優免</a:t>
            </a:r>
            <a:r>
              <a:rPr lang="zh-TW" sz="2000" b="1" dirty="0">
                <a:solidFill>
                  <a:srgbClr val="FF0000"/>
                </a:solidFill>
                <a:latin typeface="Microsoft JhengHei"/>
                <a:ea typeface="Microsoft JhengHei"/>
                <a:cs typeface="Microsoft JhengHei"/>
                <a:sym typeface="Microsoft JhengHei"/>
              </a:rPr>
              <a:t>及基北區免試入學)</a:t>
            </a:r>
            <a:endParaRPr dirty="0"/>
          </a:p>
          <a:p>
            <a:pPr marL="365760" marR="0" lvl="0" indent="-134111" algn="l" rtl="0">
              <a:lnSpc>
                <a:spcPct val="100000"/>
              </a:lnSpc>
              <a:spcBef>
                <a:spcPts val="600"/>
              </a:spcBef>
              <a:spcAft>
                <a:spcPts val="0"/>
              </a:spcAft>
              <a:buClr>
                <a:schemeClr val="accent1"/>
              </a:buClr>
              <a:buSzPts val="1920"/>
              <a:buFont typeface="Noto Sans Symbols"/>
              <a:buNone/>
            </a:pPr>
            <a:endParaRPr sz="2400" dirty="0">
              <a:solidFill>
                <a:schemeClr val="dk1"/>
              </a:solidFill>
              <a:latin typeface="Microsoft JhengHei"/>
              <a:ea typeface="Microsoft JhengHei"/>
              <a:cs typeface="Microsoft JhengHei"/>
              <a:sym typeface="Microsoft JhengHei"/>
            </a:endParaRPr>
          </a:p>
        </p:txBody>
      </p:sp>
      <p:sp>
        <p:nvSpPr>
          <p:cNvPr id="678" name="Google Shape;678;p46"/>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679" name="Google Shape;679;p46"/>
          <p:cNvSpPr/>
          <p:nvPr/>
        </p:nvSpPr>
        <p:spPr>
          <a:xfrm>
            <a:off x="3702209" y="2765660"/>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7"/>
          <p:cNvSpPr txBox="1">
            <a:spLocks noGrp="1"/>
          </p:cNvSpPr>
          <p:nvPr>
            <p:ph type="title"/>
          </p:nvPr>
        </p:nvSpPr>
        <p:spPr>
          <a:xfrm>
            <a:off x="1066800" y="293457"/>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第一類</a:t>
            </a:r>
            <a:r>
              <a:rPr lang="zh-TW">
                <a:latin typeface="Microsoft JhengHei"/>
                <a:ea typeface="Microsoft JhengHei"/>
                <a:cs typeface="Microsoft JhengHei"/>
                <a:sym typeface="Microsoft JhengHei"/>
              </a:rPr>
              <a:t>優免學校</a:t>
            </a:r>
            <a:endParaRPr/>
          </a:p>
        </p:txBody>
      </p:sp>
      <p:grpSp>
        <p:nvGrpSpPr>
          <p:cNvPr id="686" name="Google Shape;686;p47"/>
          <p:cNvGrpSpPr/>
          <p:nvPr/>
        </p:nvGrpSpPr>
        <p:grpSpPr>
          <a:xfrm>
            <a:off x="1272032" y="1564154"/>
            <a:ext cx="10058350" cy="4865119"/>
            <a:chOff x="0" y="43202"/>
            <a:chExt cx="10058350" cy="4865119"/>
          </a:xfrm>
        </p:grpSpPr>
        <p:sp>
          <p:nvSpPr>
            <p:cNvPr id="687" name="Google Shape;687;p47"/>
            <p:cNvSpPr/>
            <p:nvPr/>
          </p:nvSpPr>
          <p:spPr>
            <a:xfrm>
              <a:off x="0" y="43202"/>
              <a:ext cx="4700141" cy="9792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7"/>
            <p:cNvSpPr txBox="1"/>
            <p:nvPr/>
          </p:nvSpPr>
          <p:spPr>
            <a:xfrm>
              <a:off x="0" y="43202"/>
              <a:ext cx="4700141" cy="9792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Trebuchet MS"/>
                  <a:ea typeface="Trebuchet MS"/>
                  <a:cs typeface="Trebuchet MS"/>
                  <a:sym typeface="Trebuchet MS"/>
                </a:rPr>
                <a:t>私立學校</a:t>
              </a:r>
              <a:endParaRPr/>
            </a:p>
          </p:txBody>
        </p:sp>
        <p:sp>
          <p:nvSpPr>
            <p:cNvPr id="689" name="Google Shape;689;p47"/>
            <p:cNvSpPr/>
            <p:nvPr/>
          </p:nvSpPr>
          <p:spPr>
            <a:xfrm>
              <a:off x="49" y="1081791"/>
              <a:ext cx="4700141" cy="382653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7"/>
            <p:cNvSpPr txBox="1"/>
            <p:nvPr/>
          </p:nvSpPr>
          <p:spPr>
            <a:xfrm>
              <a:off x="49" y="1081791"/>
              <a:ext cx="4700141" cy="3826530"/>
            </a:xfrm>
            <a:prstGeom prst="rect">
              <a:avLst/>
            </a:prstGeom>
            <a:noFill/>
            <a:ln>
              <a:noFill/>
            </a:ln>
          </p:spPr>
          <p:txBody>
            <a:bodyPr spcFirstLastPara="1" wrap="square" lIns="181350" tIns="181350" rIns="241800" bIns="272025" anchor="t" anchorCtr="0">
              <a:noAutofit/>
            </a:bodyPr>
            <a:lstStyle/>
            <a:p>
              <a:pPr marL="285750" marR="0" lvl="1" indent="-285750" algn="l" rtl="0">
                <a:lnSpc>
                  <a:spcPct val="90000"/>
                </a:lnSpc>
                <a:spcBef>
                  <a:spcPts val="0"/>
                </a:spcBef>
                <a:spcAft>
                  <a:spcPts val="0"/>
                </a:spcAft>
                <a:buClr>
                  <a:srgbClr val="333333"/>
                </a:buClr>
                <a:buSzPts val="3400"/>
                <a:buFont typeface="Microsoft JhengHei"/>
                <a:buChar char="•"/>
              </a:pPr>
              <a:r>
                <a:rPr lang="zh-TW" sz="3400" b="0" i="0" u="none" strike="noStrike" cap="none">
                  <a:solidFill>
                    <a:srgbClr val="333333"/>
                  </a:solidFill>
                  <a:latin typeface="Microsoft JhengHei"/>
                  <a:ea typeface="Microsoft JhengHei"/>
                  <a:cs typeface="Microsoft JhengHei"/>
                  <a:sym typeface="Microsoft JhengHei"/>
                </a:rPr>
                <a:t>強恕高中、滬江高中、大誠高中、東方工商、喬治工商、開平餐飲、稻江護家、開南高中、稻江高商、惇敍工商</a:t>
              </a:r>
              <a:endParaRPr sz="3400" b="0" i="0" u="none" strike="noStrike" cap="none">
                <a:solidFill>
                  <a:schemeClr val="dk1"/>
                </a:solidFill>
                <a:latin typeface="Trebuchet MS"/>
                <a:ea typeface="Trebuchet MS"/>
                <a:cs typeface="Trebuchet MS"/>
                <a:sym typeface="Trebuchet MS"/>
              </a:endParaRPr>
            </a:p>
          </p:txBody>
        </p:sp>
        <p:sp>
          <p:nvSpPr>
            <p:cNvPr id="691" name="Google Shape;691;p47"/>
            <p:cNvSpPr/>
            <p:nvPr/>
          </p:nvSpPr>
          <p:spPr>
            <a:xfrm>
              <a:off x="5358209" y="102591"/>
              <a:ext cx="4700141" cy="9792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7"/>
            <p:cNvSpPr txBox="1"/>
            <p:nvPr/>
          </p:nvSpPr>
          <p:spPr>
            <a:xfrm>
              <a:off x="5358209" y="102591"/>
              <a:ext cx="4700141" cy="9792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進修部(學校)</a:t>
              </a:r>
              <a:endParaRPr sz="2800" b="1">
                <a:solidFill>
                  <a:schemeClr val="lt1"/>
                </a:solidFill>
                <a:latin typeface="Microsoft JhengHei"/>
                <a:ea typeface="Microsoft JhengHei"/>
                <a:cs typeface="Microsoft JhengHei"/>
                <a:sym typeface="Microsoft JhengHei"/>
              </a:endParaRPr>
            </a:p>
          </p:txBody>
        </p:sp>
        <p:sp>
          <p:nvSpPr>
            <p:cNvPr id="693" name="Google Shape;693;p47"/>
            <p:cNvSpPr/>
            <p:nvPr/>
          </p:nvSpPr>
          <p:spPr>
            <a:xfrm>
              <a:off x="5358209" y="1081791"/>
              <a:ext cx="4700141" cy="382653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txBox="1"/>
            <p:nvPr/>
          </p:nvSpPr>
          <p:spPr>
            <a:xfrm>
              <a:off x="5358209" y="1081791"/>
              <a:ext cx="4700141" cy="3826530"/>
            </a:xfrm>
            <a:prstGeom prst="rect">
              <a:avLst/>
            </a:prstGeom>
            <a:noFill/>
            <a:ln>
              <a:noFill/>
            </a:ln>
          </p:spPr>
          <p:txBody>
            <a:bodyPr spcFirstLastPara="1" wrap="square" lIns="170675" tIns="170675" rIns="227575" bIns="256025" anchor="t" anchorCtr="0">
              <a:noAutofit/>
            </a:bodyPr>
            <a:lstStyle/>
            <a:p>
              <a:pPr marL="228600" marR="0" lvl="1" indent="-228600" algn="l" rtl="0">
                <a:lnSpc>
                  <a:spcPct val="90000"/>
                </a:lnSpc>
                <a:spcBef>
                  <a:spcPts val="0"/>
                </a:spcBef>
                <a:spcAft>
                  <a:spcPts val="0"/>
                </a:spcAft>
                <a:buClr>
                  <a:srgbClr val="333333"/>
                </a:buClr>
                <a:buSzPts val="3200"/>
                <a:buFont typeface="Microsoft JhengHei"/>
                <a:buChar char="•"/>
              </a:pPr>
              <a:r>
                <a:rPr lang="zh-TW" sz="3200" b="0" i="0" u="none" strike="noStrike" cap="none">
                  <a:solidFill>
                    <a:srgbClr val="333333"/>
                  </a:solidFill>
                  <a:latin typeface="Microsoft JhengHei"/>
                  <a:ea typeface="Microsoft JhengHei"/>
                  <a:cs typeface="Microsoft JhengHei"/>
                  <a:sym typeface="Microsoft JhengHei"/>
                </a:rPr>
                <a:t>東方工商、喬治工商、</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強恕高中、大誠高中、</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稻江高商、稻江護家、</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333333"/>
                  </a:solidFill>
                  <a:latin typeface="Microsoft JhengHei"/>
                  <a:ea typeface="Microsoft JhengHei"/>
                  <a:cs typeface="Microsoft JhengHei"/>
                  <a:sym typeface="Microsoft JhengHei"/>
                </a:rPr>
                <a:t>南華高中、志仁高中、</a:t>
              </a:r>
              <a:br>
                <a:rPr lang="zh-TW" sz="3200" b="0" i="0" u="none" strike="noStrike" cap="none">
                  <a:solidFill>
                    <a:srgbClr val="333333"/>
                  </a:solidFill>
                  <a:latin typeface="Microsoft JhengHei"/>
                  <a:ea typeface="Microsoft JhengHei"/>
                  <a:cs typeface="Microsoft JhengHei"/>
                  <a:sym typeface="Microsoft JhengHei"/>
                </a:rPr>
              </a:br>
              <a:r>
                <a:rPr lang="zh-TW" sz="3200" b="0" i="0" u="none" strike="noStrike" cap="none">
                  <a:solidFill>
                    <a:srgbClr val="FF0000"/>
                  </a:solidFill>
                  <a:latin typeface="Microsoft JhengHei"/>
                  <a:ea typeface="Microsoft JhengHei"/>
                  <a:cs typeface="Microsoft JhengHei"/>
                  <a:sym typeface="Microsoft JhengHei"/>
                </a:rPr>
                <a:t>開平餐飲</a:t>
              </a:r>
              <a:endParaRPr sz="3200" b="0" i="0" u="none" strike="noStrike" cap="none">
                <a:solidFill>
                  <a:srgbClr val="FF0000"/>
                </a:solidFill>
                <a:latin typeface="Microsoft JhengHei"/>
                <a:ea typeface="Microsoft JhengHei"/>
                <a:cs typeface="Microsoft JhengHei"/>
                <a:sym typeface="Microsoft JhengHei"/>
              </a:endParaRPr>
            </a:p>
          </p:txBody>
        </p:sp>
      </p:grpSp>
      <p:sp>
        <p:nvSpPr>
          <p:cNvPr id="695" name="Google Shape;695;p47"/>
          <p:cNvSpPr/>
          <p:nvPr/>
        </p:nvSpPr>
        <p:spPr>
          <a:xfrm>
            <a:off x="8092756" y="6209559"/>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48"/>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辦理方式</a:t>
            </a:r>
            <a:endParaRPr/>
          </a:p>
        </p:txBody>
      </p:sp>
      <p:sp>
        <p:nvSpPr>
          <p:cNvPr id="702" name="Google Shape;702;p48"/>
          <p:cNvSpPr txBox="1"/>
          <p:nvPr/>
        </p:nvSpPr>
        <p:spPr>
          <a:xfrm>
            <a:off x="1954270" y="1761082"/>
            <a:ext cx="8782292" cy="360098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志願選擇</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3200">
                <a:solidFill>
                  <a:schemeClr val="dk1"/>
                </a:solidFill>
                <a:latin typeface="Microsoft JhengHei"/>
                <a:ea typeface="Microsoft JhengHei"/>
                <a:cs typeface="Microsoft JhengHei"/>
                <a:sym typeface="Microsoft JhengHei"/>
              </a:rPr>
              <a:t>本市國中學生擇定一所高級中等學校報名。</a:t>
            </a:r>
            <a:endParaRPr sz="3200">
              <a:solidFill>
                <a:schemeClr val="dk1"/>
              </a:solidFill>
              <a:latin typeface="Microsoft JhengHei"/>
              <a:ea typeface="Microsoft JhengHei"/>
              <a:cs typeface="Microsoft JhengHei"/>
              <a:sym typeface="Microsoft JhengHei"/>
            </a:endParaRPr>
          </a:p>
          <a:p>
            <a:pPr marL="457200" marR="0" lvl="0" indent="-355600" algn="l" rtl="0">
              <a:spcBef>
                <a:spcPts val="0"/>
              </a:spcBef>
              <a:spcAft>
                <a:spcPts val="0"/>
              </a:spcAft>
              <a:buClr>
                <a:schemeClr val="dk1"/>
              </a:buClr>
              <a:buSzPts val="1600"/>
              <a:buFont typeface="Noto Sans Symbols"/>
              <a:buNone/>
            </a:pPr>
            <a:endParaRPr sz="16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學生按照學校</a:t>
            </a:r>
            <a:r>
              <a:rPr lang="zh-TW" sz="3200" b="1">
                <a:solidFill>
                  <a:schemeClr val="dk1"/>
                </a:solidFill>
                <a:latin typeface="Microsoft JhengHei"/>
                <a:ea typeface="Microsoft JhengHei"/>
                <a:cs typeface="Microsoft JhengHei"/>
                <a:sym typeface="Microsoft JhengHei"/>
              </a:rPr>
              <a:t>公告之報名結果</a:t>
            </a:r>
            <a:r>
              <a:rPr lang="zh-TW" sz="3200">
                <a:solidFill>
                  <a:schemeClr val="dk1"/>
                </a:solidFill>
                <a:latin typeface="Microsoft JhengHei"/>
                <a:ea typeface="Microsoft JhengHei"/>
                <a:cs typeface="Microsoft JhengHei"/>
                <a:sym typeface="Microsoft JhengHei"/>
              </a:rPr>
              <a:t>，辦理</a:t>
            </a:r>
            <a:r>
              <a:rPr lang="zh-TW" sz="3200" b="1">
                <a:solidFill>
                  <a:schemeClr val="dk1"/>
                </a:solidFill>
                <a:latin typeface="Microsoft JhengHei"/>
                <a:ea typeface="Microsoft JhengHei"/>
                <a:cs typeface="Microsoft JhengHei"/>
                <a:sym typeface="Microsoft JhengHei"/>
              </a:rPr>
              <a:t>現場登記</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公開抽籤</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撕榜</a:t>
            </a:r>
            <a:r>
              <a:rPr lang="zh-TW" sz="3200">
                <a:solidFill>
                  <a:schemeClr val="dk1"/>
                </a:solidFill>
                <a:latin typeface="Microsoft JhengHei"/>
                <a:ea typeface="Microsoft JhengHei"/>
                <a:cs typeface="Microsoft JhengHei"/>
                <a:sym typeface="Microsoft JhengHei"/>
              </a:rPr>
              <a:t>、</a:t>
            </a:r>
            <a:r>
              <a:rPr lang="zh-TW" sz="3200" b="1">
                <a:solidFill>
                  <a:schemeClr val="dk1"/>
                </a:solidFill>
                <a:latin typeface="Microsoft JhengHei"/>
                <a:ea typeface="Microsoft JhengHei"/>
                <a:cs typeface="Microsoft JhengHei"/>
                <a:sym typeface="Microsoft JhengHei"/>
              </a:rPr>
              <a:t>報到</a:t>
            </a:r>
            <a:r>
              <a:rPr lang="zh-TW" sz="3200">
                <a:solidFill>
                  <a:schemeClr val="dk1"/>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(不進行比序)</a:t>
            </a:r>
            <a:endParaRPr/>
          </a:p>
          <a:p>
            <a:pPr marL="457200" marR="0" lvl="0" indent="-368300" algn="l" rtl="0">
              <a:spcBef>
                <a:spcPts val="0"/>
              </a:spcBef>
              <a:spcAft>
                <a:spcPts val="0"/>
              </a:spcAft>
              <a:buClr>
                <a:schemeClr val="dk1"/>
              </a:buClr>
              <a:buSzPts val="1400"/>
              <a:buFont typeface="Noto Sans Symbols"/>
              <a:buNone/>
            </a:pPr>
            <a:endParaRPr sz="1400" b="1">
              <a:solidFill>
                <a:srgbClr val="FF0000"/>
              </a:solidFill>
              <a:latin typeface="Microsoft JhengHei"/>
              <a:ea typeface="Microsoft JhengHei"/>
              <a:cs typeface="Microsoft JhengHei"/>
              <a:sym typeface="Microsoft JhengHei"/>
            </a:endParaRPr>
          </a:p>
          <a:p>
            <a:pPr marL="457200" marR="0" lvl="0" indent="-457200" algn="l" rtl="0">
              <a:spcBef>
                <a:spcPts val="0"/>
              </a:spcBef>
              <a:spcAft>
                <a:spcPts val="0"/>
              </a:spcAft>
              <a:buClr>
                <a:srgbClr val="FF0000"/>
              </a:buClr>
              <a:buSzPts val="3200"/>
              <a:buFont typeface="Noto Sans Symbols"/>
              <a:buChar char="●"/>
            </a:pPr>
            <a:r>
              <a:rPr lang="zh-TW" sz="3200">
                <a:solidFill>
                  <a:srgbClr val="FF0000"/>
                </a:solidFill>
                <a:latin typeface="Microsoft JhengHei"/>
                <a:ea typeface="Microsoft JhengHei"/>
                <a:cs typeface="Microsoft JhengHei"/>
                <a:sym typeface="Microsoft JhengHei"/>
              </a:rPr>
              <a:t>第一類優免未錄取或錄取後完成放棄之學生始得參加第二類優免。</a:t>
            </a:r>
            <a:endParaRPr/>
          </a:p>
        </p:txBody>
      </p:sp>
      <p:sp>
        <p:nvSpPr>
          <p:cNvPr id="703" name="Google Shape;703;p48"/>
          <p:cNvSpPr/>
          <p:nvPr/>
        </p:nvSpPr>
        <p:spPr>
          <a:xfrm>
            <a:off x="2461665" y="5676315"/>
            <a:ext cx="8172931" cy="523220"/>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a:solidFill>
                  <a:schemeClr val="dk1"/>
                </a:solidFill>
                <a:latin typeface="Microsoft JhengHei"/>
                <a:ea typeface="Microsoft JhengHei"/>
                <a:cs typeface="Microsoft JhengHei"/>
                <a:sym typeface="Microsoft JhengHei"/>
              </a:rPr>
              <a:t>第一類優免，</a:t>
            </a:r>
            <a:r>
              <a:rPr lang="zh-TW" sz="2800">
                <a:solidFill>
                  <a:srgbClr val="0070C0"/>
                </a:solidFill>
                <a:latin typeface="Microsoft JhengHei"/>
                <a:ea typeface="Microsoft JhengHei"/>
                <a:cs typeface="Microsoft JhengHei"/>
                <a:sym typeface="Microsoft JhengHei"/>
              </a:rPr>
              <a:t>不進行比序</a:t>
            </a:r>
            <a:r>
              <a:rPr lang="zh-TW" sz="2800">
                <a:solidFill>
                  <a:schemeClr val="dk1"/>
                </a:solidFill>
                <a:latin typeface="Microsoft JhengHei"/>
                <a:ea typeface="Microsoft JhengHei"/>
                <a:cs typeface="Microsoft JhengHei"/>
                <a:sym typeface="Microsoft JhengHei"/>
              </a:rPr>
              <a:t>，以</a:t>
            </a:r>
            <a:r>
              <a:rPr lang="zh-TW" sz="2800" b="1">
                <a:solidFill>
                  <a:srgbClr val="FF0000"/>
                </a:solidFill>
                <a:latin typeface="Microsoft JhengHei"/>
                <a:ea typeface="Microsoft JhengHei"/>
                <a:cs typeface="Microsoft JhengHei"/>
                <a:sym typeface="Microsoft JhengHei"/>
              </a:rPr>
              <a:t>完全免試</a:t>
            </a:r>
            <a:r>
              <a:rPr lang="zh-TW" sz="2800">
                <a:solidFill>
                  <a:schemeClr val="dk1"/>
                </a:solidFill>
                <a:latin typeface="Microsoft JhengHei"/>
                <a:ea typeface="Microsoft JhengHei"/>
                <a:cs typeface="Microsoft JhengHei"/>
                <a:sym typeface="Microsoft JhengHei"/>
              </a:rPr>
              <a:t>方式辦理。</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9"/>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辦理流程</a:t>
            </a:r>
            <a:endParaRPr/>
          </a:p>
        </p:txBody>
      </p:sp>
      <p:grpSp>
        <p:nvGrpSpPr>
          <p:cNvPr id="710" name="Google Shape;710;p49"/>
          <p:cNvGrpSpPr/>
          <p:nvPr/>
        </p:nvGrpSpPr>
        <p:grpSpPr>
          <a:xfrm>
            <a:off x="1974128" y="1746033"/>
            <a:ext cx="8782290" cy="4787969"/>
            <a:chOff x="1" y="1411"/>
            <a:chExt cx="8782290" cy="4787969"/>
          </a:xfrm>
        </p:grpSpPr>
        <p:sp>
          <p:nvSpPr>
            <p:cNvPr id="711" name="Google Shape;711;p49"/>
            <p:cNvSpPr/>
            <p:nvPr/>
          </p:nvSpPr>
          <p:spPr>
            <a:xfrm rot="5400000">
              <a:off x="-380362" y="381774"/>
              <a:ext cx="2535751" cy="177502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9"/>
            <p:cNvSpPr txBox="1"/>
            <p:nvPr/>
          </p:nvSpPr>
          <p:spPr>
            <a:xfrm>
              <a:off x="1" y="888924"/>
              <a:ext cx="1775026" cy="760725"/>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None/>
              </a:pPr>
              <a:r>
                <a:rPr lang="zh-TW" sz="3400">
                  <a:solidFill>
                    <a:schemeClr val="lt1"/>
                  </a:solidFill>
                  <a:latin typeface="Trebuchet MS"/>
                  <a:ea typeface="Trebuchet MS"/>
                  <a:cs typeface="Trebuchet MS"/>
                  <a:sym typeface="Trebuchet MS"/>
                </a:rPr>
                <a:t>登記</a:t>
              </a:r>
              <a:endParaRPr/>
            </a:p>
          </p:txBody>
        </p:sp>
        <p:sp>
          <p:nvSpPr>
            <p:cNvPr id="713" name="Google Shape;713;p49"/>
            <p:cNvSpPr/>
            <p:nvPr/>
          </p:nvSpPr>
          <p:spPr>
            <a:xfrm rot="5400000">
              <a:off x="4454539" y="-2678101"/>
              <a:ext cx="1648238" cy="7007265"/>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9"/>
            <p:cNvSpPr txBox="1"/>
            <p:nvPr/>
          </p:nvSpPr>
          <p:spPr>
            <a:xfrm>
              <a:off x="1775026" y="81872"/>
              <a:ext cx="6926805" cy="1487318"/>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學生</a:t>
              </a:r>
              <a:r>
                <a:rPr lang="zh-TW" sz="1800" b="0" i="0" u="sng" strike="noStrike" cap="none">
                  <a:solidFill>
                    <a:schemeClr val="dk1"/>
                  </a:solidFill>
                  <a:latin typeface="Microsoft JhengHei"/>
                  <a:ea typeface="Microsoft JhengHei"/>
                  <a:cs typeface="Microsoft JhengHei"/>
                  <a:sym typeface="Microsoft JhengHei"/>
                </a:rPr>
                <a:t>親自或由家長（或法定代理人）辦理登記</a:t>
              </a:r>
              <a:r>
                <a:rPr lang="zh-TW" sz="1800" b="0" i="0" u="none" strike="noStrike" cap="none">
                  <a:solidFill>
                    <a:schemeClr val="dk1"/>
                  </a:solidFill>
                  <a:latin typeface="Microsoft JhengHei"/>
                  <a:ea typeface="Microsoft JhengHei"/>
                  <a:cs typeface="Microsoft JhengHei"/>
                  <a:sym typeface="Microsoft JhengHei"/>
                </a:rPr>
                <a:t>，</a:t>
              </a:r>
              <a:r>
                <a:rPr lang="zh-TW" sz="1800" b="0" i="0" u="none" strike="noStrike" cap="none">
                  <a:solidFill>
                    <a:srgbClr val="FF0000"/>
                  </a:solidFill>
                  <a:latin typeface="Microsoft JhengHei"/>
                  <a:ea typeface="Microsoft JhengHei"/>
                  <a:cs typeface="Microsoft JhengHei"/>
                  <a:sym typeface="Microsoft JhengHei"/>
                </a:rPr>
                <a:t>逾期視同放棄</a:t>
              </a:r>
              <a:r>
                <a:rPr lang="zh-TW" sz="1800" b="0" i="0" u="none" strike="noStrike" cap="none">
                  <a:solidFill>
                    <a:schemeClr val="dk1"/>
                  </a:solidFill>
                  <a:latin typeface="Microsoft JhengHei"/>
                  <a:ea typeface="Microsoft JhengHei"/>
                  <a:cs typeface="Microsoft JhengHei"/>
                  <a:sym typeface="Microsoft JhengHei"/>
                </a:rPr>
                <a:t>抽籤、撕榜資格。</a:t>
              </a:r>
              <a:endParaRPr sz="18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70"/>
                </a:spcBef>
                <a:spcAft>
                  <a:spcPts val="0"/>
                </a:spcAft>
                <a:buClr>
                  <a:srgbClr val="0070C0"/>
                </a:buClr>
                <a:buSzPts val="1800"/>
                <a:buFont typeface="Microsoft JhengHei"/>
                <a:buChar char="•"/>
              </a:pPr>
              <a:r>
                <a:rPr lang="zh-TW" sz="1800" b="1" i="0" u="none" strike="noStrike" cap="none">
                  <a:solidFill>
                    <a:srgbClr val="0070C0"/>
                  </a:solidFill>
                  <a:latin typeface="Microsoft JhengHei"/>
                  <a:ea typeface="Microsoft JhengHei"/>
                  <a:cs typeface="Microsoft JhengHei"/>
                  <a:sym typeface="Microsoft JhengHei"/>
                </a:rPr>
                <a:t>一校一科未超額者，完成登記即視同報到，不需進行抽籤及撕榜。</a:t>
              </a:r>
              <a:endParaRPr sz="1800" b="1" i="0" u="none" strike="noStrike" cap="none">
                <a:solidFill>
                  <a:srgbClr val="0070C0"/>
                </a:solidFill>
                <a:latin typeface="Microsoft JhengHei"/>
                <a:ea typeface="Microsoft JhengHei"/>
                <a:cs typeface="Microsoft JhengHei"/>
                <a:sym typeface="Microsoft JhengHei"/>
              </a:endParaRPr>
            </a:p>
          </p:txBody>
        </p:sp>
        <p:sp>
          <p:nvSpPr>
            <p:cNvPr id="715" name="Google Shape;715;p49"/>
            <p:cNvSpPr/>
            <p:nvPr/>
          </p:nvSpPr>
          <p:spPr>
            <a:xfrm rot="5400000">
              <a:off x="-380362" y="2633992"/>
              <a:ext cx="2535751" cy="177502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9"/>
            <p:cNvSpPr txBox="1"/>
            <p:nvPr/>
          </p:nvSpPr>
          <p:spPr>
            <a:xfrm>
              <a:off x="1" y="3141142"/>
              <a:ext cx="1775026" cy="760725"/>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None/>
              </a:pPr>
              <a:r>
                <a:rPr lang="zh-TW" sz="3400">
                  <a:solidFill>
                    <a:schemeClr val="lt1"/>
                  </a:solidFill>
                  <a:latin typeface="Trebuchet MS"/>
                  <a:ea typeface="Trebuchet MS"/>
                  <a:cs typeface="Trebuchet MS"/>
                  <a:sym typeface="Trebuchet MS"/>
                </a:rPr>
                <a:t>公開抽籤</a:t>
              </a:r>
              <a:endParaRPr/>
            </a:p>
          </p:txBody>
        </p:sp>
        <p:sp>
          <p:nvSpPr>
            <p:cNvPr id="717" name="Google Shape;717;p49"/>
            <p:cNvSpPr/>
            <p:nvPr/>
          </p:nvSpPr>
          <p:spPr>
            <a:xfrm rot="5400000">
              <a:off x="4454539" y="-425883"/>
              <a:ext cx="1648238" cy="7007265"/>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9"/>
            <p:cNvSpPr txBox="1"/>
            <p:nvPr/>
          </p:nvSpPr>
          <p:spPr>
            <a:xfrm>
              <a:off x="1775026" y="2334090"/>
              <a:ext cx="6926805" cy="148731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Microsoft JhengHei"/>
                <a:buChar char="•"/>
              </a:pPr>
              <a:r>
                <a:rPr lang="zh-TW" sz="1600" b="1" i="0" u="none" strike="noStrike" cap="none">
                  <a:solidFill>
                    <a:schemeClr val="dk1"/>
                  </a:solidFill>
                  <a:latin typeface="Microsoft JhengHei"/>
                  <a:ea typeface="Microsoft JhengHei"/>
                  <a:cs typeface="Microsoft JhengHei"/>
                  <a:sym typeface="Microsoft JhengHei"/>
                </a:rPr>
                <a:t>需按時</a:t>
              </a:r>
              <a:r>
                <a:rPr lang="zh-TW" sz="1600" b="1" i="0" u="none" strike="noStrike" cap="none">
                  <a:solidFill>
                    <a:srgbClr val="FF0000"/>
                  </a:solidFill>
                  <a:latin typeface="Microsoft JhengHei"/>
                  <a:ea typeface="Microsoft JhengHei"/>
                  <a:cs typeface="Microsoft JhengHei"/>
                  <a:sym typeface="Microsoft JhengHei"/>
                </a:rPr>
                <a:t>完成登記者</a:t>
              </a:r>
              <a:r>
                <a:rPr lang="zh-TW" sz="1600" b="1" i="0" u="none" strike="noStrike" cap="none">
                  <a:solidFill>
                    <a:schemeClr val="dk1"/>
                  </a:solidFill>
                  <a:latin typeface="Microsoft JhengHei"/>
                  <a:ea typeface="Microsoft JhengHei"/>
                  <a:cs typeface="Microsoft JhengHei"/>
                  <a:sym typeface="Microsoft JhengHei"/>
                </a:rPr>
                <a:t>方能參加</a:t>
              </a:r>
              <a:r>
                <a:rPr lang="zh-TW" sz="1600" b="1" i="0" u="none" strike="noStrike" cap="none">
                  <a:solidFill>
                    <a:srgbClr val="FF0000"/>
                  </a:solidFill>
                  <a:latin typeface="Microsoft JhengHei"/>
                  <a:ea typeface="Microsoft JhengHei"/>
                  <a:cs typeface="Microsoft JhengHei"/>
                  <a:sym typeface="Microsoft JhengHei"/>
                </a:rPr>
                <a:t>公開抽籤</a:t>
              </a:r>
              <a:r>
                <a:rPr lang="zh-TW" sz="1600" b="1" i="0" u="none" strike="noStrike" cap="none">
                  <a:solidFill>
                    <a:schemeClr val="dk1"/>
                  </a:solidFill>
                  <a:latin typeface="Microsoft JhengHei"/>
                  <a:ea typeface="Microsoft JhengHei"/>
                  <a:cs typeface="Microsoft JhengHei"/>
                  <a:sym typeface="Microsoft JhengHei"/>
                </a:rPr>
                <a:t>作業。</a:t>
              </a:r>
              <a:endParaRPr sz="16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40"/>
                </a:spcBef>
                <a:spcAft>
                  <a:spcPts val="0"/>
                </a:spcAft>
                <a:buClr>
                  <a:schemeClr val="dk1"/>
                </a:buClr>
                <a:buSzPts val="1600"/>
                <a:buFont typeface="Microsoft JhengHei"/>
                <a:buChar char="•"/>
              </a:pPr>
              <a:r>
                <a:rPr lang="zh-TW" sz="1600" b="1" i="0" u="none" strike="noStrike" cap="none">
                  <a:solidFill>
                    <a:schemeClr val="dk1"/>
                  </a:solidFill>
                  <a:latin typeface="Microsoft JhengHei"/>
                  <a:ea typeface="Microsoft JhengHei"/>
                  <a:cs typeface="Microsoft JhengHei"/>
                  <a:sym typeface="Microsoft JhengHei"/>
                </a:rPr>
                <a:t>公開抽籤分以下二階段進行：</a:t>
              </a:r>
              <a:endParaRPr sz="1600" b="0" i="0" u="none" strike="noStrike" cap="none">
                <a:solidFill>
                  <a:schemeClr val="dk1"/>
                </a:solidFill>
                <a:latin typeface="Trebuchet MS"/>
                <a:ea typeface="Trebuchet MS"/>
                <a:cs typeface="Trebuchet MS"/>
                <a:sym typeface="Trebuchet MS"/>
              </a:endParaRPr>
            </a:p>
            <a:p>
              <a:pPr marL="342900" marR="0" lvl="2" indent="-171450" algn="l" rtl="0">
                <a:lnSpc>
                  <a:spcPct val="90000"/>
                </a:lnSpc>
                <a:spcBef>
                  <a:spcPts val="240"/>
                </a:spcBef>
                <a:spcAft>
                  <a:spcPts val="0"/>
                </a:spcAft>
                <a:buClr>
                  <a:schemeClr val="dk1"/>
                </a:buClr>
                <a:buSzPts val="1600"/>
                <a:buFont typeface="Microsoft JhengHei"/>
                <a:buChar char="•"/>
              </a:pPr>
              <a:r>
                <a:rPr lang="zh-TW" sz="1600" b="0" i="0" u="none" strike="noStrike" cap="none">
                  <a:solidFill>
                    <a:schemeClr val="dk1"/>
                  </a:solidFill>
                  <a:latin typeface="Microsoft JhengHei"/>
                  <a:ea typeface="Microsoft JhengHei"/>
                  <a:cs typeface="Microsoft JhengHei"/>
                  <a:sym typeface="Microsoft JhengHei"/>
                </a:rPr>
                <a:t>(1)第一階段：於現場公開以電腦程式隨機產生抽籤順序。</a:t>
              </a:r>
              <a:endParaRPr sz="16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40"/>
                </a:spcBef>
                <a:spcAft>
                  <a:spcPts val="0"/>
                </a:spcAft>
                <a:buClr>
                  <a:schemeClr val="dk1"/>
                </a:buClr>
                <a:buSzPts val="1600"/>
                <a:buFont typeface="Microsoft JhengHei"/>
                <a:buChar char="•"/>
              </a:pPr>
              <a:r>
                <a:rPr lang="zh-TW" sz="1600" b="0" i="0" u="none" strike="noStrike" cap="none">
                  <a:solidFill>
                    <a:schemeClr val="dk1"/>
                  </a:solidFill>
                  <a:latin typeface="Microsoft JhengHei"/>
                  <a:ea typeface="Microsoft JhengHei"/>
                  <a:cs typeface="Microsoft JhengHei"/>
                  <a:sym typeface="Microsoft JhengHei"/>
                </a:rPr>
                <a:t>(2)第二階段：依抽籤順序進行現場人工公開抽籤，</a:t>
              </a:r>
              <a:r>
                <a:rPr lang="zh-TW" sz="1600" b="1" i="0" u="none" strike="noStrike" cap="none">
                  <a:solidFill>
                    <a:srgbClr val="FF0000"/>
                  </a:solidFill>
                  <a:latin typeface="Microsoft JhengHei"/>
                  <a:ea typeface="Microsoft JhengHei"/>
                  <a:cs typeface="Microsoft JhengHei"/>
                  <a:sym typeface="Microsoft JhengHei"/>
                </a:rPr>
                <a:t>取得分發序</a:t>
              </a:r>
              <a:r>
                <a:rPr lang="zh-TW" sz="1600" b="0" i="0" u="none" strike="noStrike" cap="none">
                  <a:solidFill>
                    <a:schemeClr val="dk1"/>
                  </a:solidFill>
                  <a:latin typeface="Microsoft JhengHei"/>
                  <a:ea typeface="Microsoft JhengHei"/>
                  <a:cs typeface="Microsoft JhengHei"/>
                  <a:sym typeface="Microsoft JhengHei"/>
                </a:rPr>
                <a:t>。</a:t>
              </a:r>
              <a:endParaRPr sz="1600" b="0" i="0" u="none" strike="noStrike" cap="none">
                <a:solidFill>
                  <a:schemeClr val="dk1"/>
                </a:solidFill>
                <a:latin typeface="Microsoft JhengHei"/>
                <a:ea typeface="Microsoft JhengHei"/>
                <a:cs typeface="Microsoft JhengHei"/>
                <a:sym typeface="Microsoft JhengHei"/>
              </a:endParaRPr>
            </a:p>
          </p:txBody>
        </p:sp>
      </p:grpSp>
      <p:sp>
        <p:nvSpPr>
          <p:cNvPr id="719" name="Google Shape;719;p49"/>
          <p:cNvSpPr/>
          <p:nvPr/>
        </p:nvSpPr>
        <p:spPr>
          <a:xfrm>
            <a:off x="2989028" y="6035115"/>
            <a:ext cx="1663996"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取得分發序</a:t>
            </a:r>
            <a:endParaRPr/>
          </a:p>
        </p:txBody>
      </p:sp>
      <p:sp>
        <p:nvSpPr>
          <p:cNvPr id="720" name="Google Shape;720;p49"/>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0"/>
          <p:cNvSpPr txBox="1">
            <a:spLocks noGrp="1"/>
          </p:cNvSpPr>
          <p:nvPr>
            <p:ph type="title"/>
          </p:nvPr>
        </p:nvSpPr>
        <p:spPr>
          <a:xfrm>
            <a:off x="767752" y="174081"/>
            <a:ext cx="10783018" cy="12492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辦理流程</a:t>
            </a:r>
            <a:endParaRPr/>
          </a:p>
        </p:txBody>
      </p:sp>
      <p:grpSp>
        <p:nvGrpSpPr>
          <p:cNvPr id="727" name="Google Shape;727;p50"/>
          <p:cNvGrpSpPr/>
          <p:nvPr/>
        </p:nvGrpSpPr>
        <p:grpSpPr>
          <a:xfrm>
            <a:off x="1246997" y="1199375"/>
            <a:ext cx="9613659" cy="4730343"/>
            <a:chOff x="1" y="5256"/>
            <a:chExt cx="9613659" cy="4730343"/>
          </a:xfrm>
        </p:grpSpPr>
        <p:sp>
          <p:nvSpPr>
            <p:cNvPr id="728" name="Google Shape;728;p50"/>
            <p:cNvSpPr/>
            <p:nvPr/>
          </p:nvSpPr>
          <p:spPr>
            <a:xfrm rot="5400000">
              <a:off x="-548088" y="1629764"/>
              <a:ext cx="3653923" cy="255774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0"/>
            <p:cNvSpPr txBox="1"/>
            <p:nvPr/>
          </p:nvSpPr>
          <p:spPr>
            <a:xfrm>
              <a:off x="1" y="2360548"/>
              <a:ext cx="2557746" cy="109617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zh-TW" sz="3200" b="1">
                  <a:solidFill>
                    <a:schemeClr val="lt1"/>
                  </a:solidFill>
                  <a:latin typeface="Microsoft JhengHei"/>
                  <a:ea typeface="Microsoft JhengHei"/>
                  <a:cs typeface="Microsoft JhengHei"/>
                  <a:sym typeface="Microsoft JhengHei"/>
                </a:rPr>
                <a:t>現場撕榜</a:t>
              </a:r>
              <a:endParaRPr sz="3200">
                <a:solidFill>
                  <a:schemeClr val="lt1"/>
                </a:solidFill>
                <a:latin typeface="Trebuchet MS"/>
                <a:ea typeface="Trebuchet MS"/>
                <a:cs typeface="Trebuchet MS"/>
                <a:sym typeface="Trebuchet MS"/>
              </a:endParaRPr>
            </a:p>
          </p:txBody>
        </p:sp>
        <p:sp>
          <p:nvSpPr>
            <p:cNvPr id="730" name="Google Shape;730;p50"/>
            <p:cNvSpPr/>
            <p:nvPr/>
          </p:nvSpPr>
          <p:spPr>
            <a:xfrm rot="5400000">
              <a:off x="3821757" y="-1258755"/>
              <a:ext cx="4527891" cy="7055913"/>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0"/>
            <p:cNvSpPr txBox="1"/>
            <p:nvPr/>
          </p:nvSpPr>
          <p:spPr>
            <a:xfrm>
              <a:off x="2557747" y="226288"/>
              <a:ext cx="6834880" cy="4085825"/>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FF0000"/>
                </a:buClr>
                <a:buSzPts val="1800"/>
                <a:buFont typeface="Microsoft JhengHei"/>
                <a:buChar char="•"/>
              </a:pPr>
              <a:r>
                <a:rPr lang="zh-TW" sz="1800" b="1" i="0" u="sng" strike="noStrike" cap="none">
                  <a:solidFill>
                    <a:srgbClr val="FF0000"/>
                  </a:solidFill>
                  <a:latin typeface="Microsoft JhengHei"/>
                  <a:ea typeface="Microsoft JhengHei"/>
                  <a:cs typeface="Microsoft JhengHei"/>
                  <a:sym typeface="Microsoft JhengHei"/>
                </a:rPr>
                <a:t>依公開抽籤取得之分發序</a:t>
              </a:r>
              <a:r>
                <a:rPr lang="zh-TW" sz="1800" b="0" i="0" u="none" strike="noStrike" cap="none">
                  <a:solidFill>
                    <a:schemeClr val="dk1"/>
                  </a:solidFill>
                  <a:latin typeface="Microsoft JhengHei"/>
                  <a:ea typeface="Microsoft JhengHei"/>
                  <a:cs typeface="Microsoft JhengHei"/>
                  <a:sym typeface="Microsoft JhengHei"/>
                </a:rPr>
                <a:t>，依序進行現場撕榜作業</a:t>
              </a:r>
              <a:br>
                <a:rPr lang="zh-TW" sz="1800" b="0" i="0" u="none" strike="noStrike" cap="none">
                  <a:solidFill>
                    <a:schemeClr val="dk1"/>
                  </a:solidFill>
                  <a:latin typeface="Microsoft JhengHei"/>
                  <a:ea typeface="Microsoft JhengHei"/>
                  <a:cs typeface="Microsoft JhengHei"/>
                  <a:sym typeface="Microsoft JhengHei"/>
                </a:rPr>
              </a:br>
              <a:r>
                <a:rPr lang="zh-TW" sz="1800" b="1" i="0" u="none" strike="noStrike" cap="none">
                  <a:solidFill>
                    <a:srgbClr val="7030A0"/>
                  </a:solidFill>
                  <a:latin typeface="Microsoft JhengHei"/>
                  <a:ea typeface="Microsoft JhengHei"/>
                  <a:cs typeface="Microsoft JhengHei"/>
                  <a:sym typeface="Microsoft JhengHei"/>
                </a:rPr>
                <a:t>(先進行一般生撕榜作業再進行特殊身分學生撕榜作業)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70"/>
                </a:spcBef>
                <a:spcAft>
                  <a:spcPts val="0"/>
                </a:spcAft>
                <a:buClr>
                  <a:srgbClr val="0070C0"/>
                </a:buClr>
                <a:buSzPts val="1800"/>
                <a:buFont typeface="Microsoft JhengHei"/>
                <a:buChar char="•"/>
              </a:pPr>
              <a:r>
                <a:rPr lang="zh-TW" sz="1800" b="1" i="0" u="none" strike="noStrike" cap="none">
                  <a:solidFill>
                    <a:srgbClr val="0070C0"/>
                  </a:solidFill>
                  <a:latin typeface="Microsoft JhengHei"/>
                  <a:ea typeface="Microsoft JhengHei"/>
                  <a:cs typeface="Microsoft JhengHei"/>
                  <a:sym typeface="Microsoft JhengHei"/>
                </a:rPr>
                <a:t>一般生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0070C0"/>
                  </a:solidFill>
                  <a:latin typeface="Microsoft JhengHei"/>
                  <a:ea typeface="Microsoft JhengHei"/>
                  <a:cs typeface="Microsoft JhengHei"/>
                  <a:sym typeface="Microsoft JhengHei"/>
                </a:rPr>
                <a:t>(名額內含)</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chemeClr val="dk1"/>
                  </a:solidFill>
                  <a:latin typeface="Microsoft JhengHei"/>
                  <a:ea typeface="Microsoft JhengHei"/>
                  <a:cs typeface="Microsoft JhengHei"/>
                  <a:sym typeface="Microsoft JhengHei"/>
                </a:rPr>
                <a:t>一般生招生名額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70"/>
                </a:spcBef>
                <a:spcAft>
                  <a:spcPts val="0"/>
                </a:spcAft>
                <a:buClr>
                  <a:srgbClr val="1D9AA1"/>
                </a:buClr>
                <a:buSzPts val="1800"/>
                <a:buFont typeface="Microsoft JhengHei"/>
                <a:buChar char="•"/>
              </a:pPr>
              <a:r>
                <a:rPr lang="zh-TW" sz="1800" b="1" i="0" u="none" strike="noStrike" cap="none">
                  <a:solidFill>
                    <a:srgbClr val="1D9AA1"/>
                  </a:solidFill>
                  <a:latin typeface="Microsoft JhengHei"/>
                  <a:ea typeface="Microsoft JhengHei"/>
                  <a:cs typeface="Microsoft JhengHei"/>
                  <a:sym typeface="Microsoft JhengHei"/>
                </a:rPr>
                <a:t>特殊身分學生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1D9AA1"/>
                  </a:solidFill>
                  <a:latin typeface="Microsoft JhengHei"/>
                  <a:ea typeface="Microsoft JhengHei"/>
                  <a:cs typeface="Microsoft JhengHei"/>
                  <a:sym typeface="Microsoft JhengHei"/>
                </a:rPr>
                <a:t>(名額外加) </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特殊身分學生若</a:t>
              </a:r>
              <a:r>
                <a:rPr lang="zh-TW" sz="1800" b="0" i="0" u="sng" strike="noStrike" cap="none">
                  <a:solidFill>
                    <a:schemeClr val="dk1"/>
                  </a:solidFill>
                  <a:latin typeface="Microsoft JhengHei"/>
                  <a:ea typeface="Microsoft JhengHei"/>
                  <a:cs typeface="Microsoft JhengHei"/>
                  <a:sym typeface="Microsoft JhengHei"/>
                </a:rPr>
                <a:t>未於一般生撕榜作業錄取一般生名額(或放棄一般生撕榜)時，方能參加特殊身分學生撕榜作業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rgbClr val="1D9AA1"/>
                  </a:solidFill>
                  <a:latin typeface="Microsoft JhengHei"/>
                  <a:ea typeface="Microsoft JhengHei"/>
                  <a:cs typeface="Microsoft JhengHei"/>
                  <a:sym typeface="Microsoft JhengHei"/>
                </a:rPr>
                <a:t>特殊身分學生外加名額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p:txBody>
        </p:sp>
      </p:grpSp>
      <p:sp>
        <p:nvSpPr>
          <p:cNvPr id="732" name="Google Shape;732;p50"/>
          <p:cNvSpPr/>
          <p:nvPr/>
        </p:nvSpPr>
        <p:spPr>
          <a:xfrm>
            <a:off x="2742793" y="5804283"/>
            <a:ext cx="2208005"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撕榜後視同報到</a:t>
            </a:r>
            <a:endParaRPr/>
          </a:p>
        </p:txBody>
      </p:sp>
      <p:sp>
        <p:nvSpPr>
          <p:cNvPr id="733" name="Google Shape;733;p50"/>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51"/>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第一類優免</a:t>
            </a:r>
            <a:r>
              <a:rPr lang="zh-TW">
                <a:latin typeface="Microsoft JhengHei"/>
                <a:ea typeface="Microsoft JhengHei"/>
                <a:cs typeface="Microsoft JhengHei"/>
                <a:sym typeface="Microsoft JhengHei"/>
              </a:rPr>
              <a:t>重要說明</a:t>
            </a:r>
            <a:endParaRPr/>
          </a:p>
        </p:txBody>
      </p:sp>
      <p:sp>
        <p:nvSpPr>
          <p:cNvPr id="740" name="Google Shape;740;p51"/>
          <p:cNvSpPr txBox="1"/>
          <p:nvPr/>
        </p:nvSpPr>
        <p:spPr>
          <a:xfrm>
            <a:off x="1954270" y="1761082"/>
            <a:ext cx="8782292" cy="33547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凡取得招生學校發放之錄取證明，</a:t>
            </a:r>
            <a:r>
              <a:rPr lang="zh-TW" sz="3200">
                <a:solidFill>
                  <a:srgbClr val="0070C0"/>
                </a:solidFill>
                <a:latin typeface="Microsoft JhengHei"/>
                <a:ea typeface="Microsoft JhengHei"/>
                <a:cs typeface="Microsoft JhengHei"/>
                <a:sym typeface="Microsoft JhengHei"/>
              </a:rPr>
              <a:t>即視為錄取且報到該校(科)</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如欲放棄錄取且報到該校(科)者，須於簡章規定時間內填寫</a:t>
            </a:r>
            <a:r>
              <a:rPr lang="zh-TW" sz="2800">
                <a:solidFill>
                  <a:srgbClr val="00B050"/>
                </a:solidFill>
                <a:latin typeface="Microsoft JhengHei"/>
                <a:ea typeface="Microsoft JhengHei"/>
                <a:cs typeface="Microsoft JhengHei"/>
                <a:sym typeface="Microsoft JhengHei"/>
              </a:rPr>
              <a:t>「放棄錄取資格聲明書」</a:t>
            </a:r>
            <a:r>
              <a:rPr lang="zh-TW" sz="2800">
                <a:solidFill>
                  <a:schemeClr val="dk1"/>
                </a:solidFill>
                <a:latin typeface="Microsoft JhengHei"/>
                <a:ea typeface="Microsoft JhengHei"/>
                <a:cs typeface="Microsoft JhengHei"/>
                <a:sym typeface="Microsoft JhengHei"/>
              </a:rPr>
              <a:t>，方能參加第二類優免或113學年度基北區高級中等學校免試入學。</a:t>
            </a:r>
            <a:endParaRPr sz="28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a:solidFill>
                  <a:schemeClr val="dk1"/>
                </a:solidFill>
                <a:latin typeface="Microsoft JhengHei"/>
                <a:ea typeface="Microsoft JhengHei"/>
                <a:cs typeface="Microsoft JhengHei"/>
                <a:sym typeface="Microsoft JhengHei"/>
              </a:rPr>
              <a:t>已完成登記報到後放棄之學生，其名額流用至基北區免試入學。</a:t>
            </a:r>
            <a:endParaRPr/>
          </a:p>
        </p:txBody>
      </p:sp>
      <p:pic>
        <p:nvPicPr>
          <p:cNvPr id="741" name="Google Shape;741;p51" descr="集體討論"/>
          <p:cNvPicPr preferRelativeResize="0"/>
          <p:nvPr/>
        </p:nvPicPr>
        <p:blipFill rotWithShape="1">
          <a:blip r:embed="rId3">
            <a:alphaModFix/>
          </a:blip>
          <a:srcRect/>
          <a:stretch/>
        </p:blipFill>
        <p:spPr>
          <a:xfrm>
            <a:off x="406564" y="5231994"/>
            <a:ext cx="1303420" cy="130342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2"/>
          <p:cNvSpPr txBox="1">
            <a:spLocks noGrp="1"/>
          </p:cNvSpPr>
          <p:nvPr>
            <p:ph type="title"/>
          </p:nvPr>
        </p:nvSpPr>
        <p:spPr>
          <a:xfrm>
            <a:off x="1069848" y="484632"/>
            <a:ext cx="10058400" cy="9934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臺北市113學年度</a:t>
            </a:r>
            <a:r>
              <a:rPr lang="zh-TW" sz="4400">
                <a:solidFill>
                  <a:srgbClr val="FF0000"/>
                </a:solidFill>
                <a:latin typeface="Microsoft JhengHei"/>
                <a:ea typeface="Microsoft JhengHei"/>
                <a:cs typeface="Microsoft JhengHei"/>
                <a:sym typeface="Microsoft JhengHei"/>
              </a:rPr>
              <a:t>第二類</a:t>
            </a:r>
            <a:r>
              <a:rPr lang="zh-TW" sz="4400">
                <a:latin typeface="Microsoft JhengHei"/>
                <a:ea typeface="Microsoft JhengHei"/>
                <a:cs typeface="Microsoft JhengHei"/>
                <a:sym typeface="Microsoft JhengHei"/>
              </a:rPr>
              <a:t>優免重要日程</a:t>
            </a:r>
            <a:endParaRPr/>
          </a:p>
        </p:txBody>
      </p:sp>
      <p:sp>
        <p:nvSpPr>
          <p:cNvPr id="748" name="Google Shape;748;p52"/>
          <p:cNvSpPr txBox="1"/>
          <p:nvPr/>
        </p:nvSpPr>
        <p:spPr>
          <a:xfrm>
            <a:off x="705057" y="1478071"/>
            <a:ext cx="10095978" cy="4228079"/>
          </a:xfrm>
          <a:prstGeom prst="rect">
            <a:avLst/>
          </a:prstGeom>
          <a:noFill/>
          <a:ln>
            <a:noFill/>
          </a:ln>
        </p:spPr>
        <p:txBody>
          <a:bodyPr spcFirstLastPara="1" wrap="square" lIns="91425" tIns="45700" rIns="91425" bIns="45700" anchor="t" anchorCtr="0">
            <a:noAutofit/>
          </a:bodyPr>
          <a:lstStyle/>
          <a:p>
            <a:pPr marL="365760" marR="0" lvl="0" indent="-256031" algn="l" rtl="0">
              <a:lnSpc>
                <a:spcPct val="100000"/>
              </a:lnSpc>
              <a:spcBef>
                <a:spcPts val="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113/06/03(一)至113/06/11(二)</a:t>
            </a:r>
            <a:r>
              <a:rPr lang="zh-TW" sz="2400" b="1" u="sng" dirty="0">
                <a:solidFill>
                  <a:srgbClr val="FF0000"/>
                </a:solidFill>
                <a:latin typeface="Microsoft JhengHei"/>
                <a:ea typeface="Microsoft JhengHei"/>
                <a:cs typeface="Microsoft JhengHei"/>
                <a:sym typeface="Microsoft JhengHei"/>
              </a:rPr>
              <a:t>下午5時</a:t>
            </a:r>
            <a:r>
              <a:rPr lang="zh-TW" sz="2400" dirty="0">
                <a:solidFill>
                  <a:schemeClr val="dk1"/>
                </a:solidFill>
                <a:latin typeface="Microsoft JhengHei"/>
                <a:ea typeface="Microsoft JhengHei"/>
                <a:cs typeface="Microsoft JhengHei"/>
                <a:sym typeface="Microsoft JhengHei"/>
              </a:rPr>
              <a:t>：</a:t>
            </a:r>
            <a:endParaRPr sz="2400" dirty="0">
              <a:solidFill>
                <a:schemeClr val="dk1"/>
              </a:solidFill>
              <a:latin typeface="Microsoft JhengHei"/>
              <a:ea typeface="Microsoft JhengHei"/>
              <a:cs typeface="Microsoft JhengHei"/>
              <a:sym typeface="Microsoft JhengHei"/>
            </a:endParaRPr>
          </a:p>
          <a:p>
            <a:pPr marL="2236788" marR="0" lvl="0" indent="0" algn="l" rtl="0">
              <a:lnSpc>
                <a:spcPct val="100000"/>
              </a:lnSpc>
              <a:spcBef>
                <a:spcPts val="600"/>
              </a:spcBef>
              <a:spcAft>
                <a:spcPts val="0"/>
              </a:spcAft>
              <a:buClr>
                <a:schemeClr val="accent1"/>
              </a:buClr>
              <a:buSzPts val="1920"/>
              <a:buFont typeface="Noto Sans Symbols"/>
              <a:buNone/>
            </a:pPr>
            <a:r>
              <a:rPr lang="zh-TW" sz="2400" dirty="0">
                <a:solidFill>
                  <a:schemeClr val="dk1"/>
                </a:solidFill>
                <a:latin typeface="Microsoft JhengHei"/>
                <a:ea typeface="Microsoft JhengHei"/>
                <a:cs typeface="Microsoft JhengHei"/>
                <a:sym typeface="Microsoft JhengHei"/>
              </a:rPr>
              <a:t>優先免試入學選填志願與報名</a:t>
            </a:r>
            <a:br>
              <a:rPr lang="zh-TW" sz="2400" dirty="0">
                <a:solidFill>
                  <a:schemeClr val="dk1"/>
                </a:solidFill>
                <a:latin typeface="Microsoft JhengHei"/>
                <a:ea typeface="Microsoft JhengHei"/>
                <a:cs typeface="Microsoft JhengHei"/>
                <a:sym typeface="Microsoft JhengHei"/>
              </a:rPr>
            </a:br>
            <a:r>
              <a:rPr lang="zh-TW" sz="2400" dirty="0">
                <a:solidFill>
                  <a:srgbClr val="1482AB"/>
                </a:solidFill>
                <a:latin typeface="Microsoft JhengHei"/>
                <a:ea typeface="Microsoft JhengHei"/>
                <a:cs typeface="Microsoft JhengHei"/>
                <a:sym typeface="Microsoft JhengHei"/>
              </a:rPr>
              <a:t>(國中校內收件報名時間，以校內公告為準！)</a:t>
            </a:r>
            <a:endParaRPr dirty="0"/>
          </a:p>
          <a:p>
            <a:pPr marL="365760" marR="0" lvl="0" indent="-256031" algn="l" rtl="0">
              <a:lnSpc>
                <a:spcPct val="100000"/>
              </a:lnSpc>
              <a:spcBef>
                <a:spcPts val="60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113/06/07(五)寄發國中教育會考成績單並開放網路查詢</a:t>
            </a:r>
            <a:endParaRPr dirty="0"/>
          </a:p>
          <a:p>
            <a:pPr marL="365760" marR="0" lvl="0" indent="-256031" algn="l" rtl="0">
              <a:lnSpc>
                <a:spcPct val="100000"/>
              </a:lnSpc>
              <a:spcBef>
                <a:spcPts val="600"/>
              </a:spcBef>
              <a:spcAft>
                <a:spcPts val="0"/>
              </a:spcAft>
              <a:buClr>
                <a:schemeClr val="accent1"/>
              </a:buClr>
              <a:buSzPts val="1920"/>
              <a:buFont typeface="Noto Sans Symbols"/>
              <a:buChar char="🞂"/>
            </a:pPr>
            <a:r>
              <a:rPr lang="zh-TW" sz="2400" b="1" u="sng" dirty="0">
                <a:solidFill>
                  <a:srgbClr val="FF0000"/>
                </a:solidFill>
                <a:latin typeface="Microsoft JhengHei"/>
                <a:ea typeface="Microsoft JhengHei"/>
                <a:cs typeface="Microsoft JhengHei"/>
                <a:sym typeface="Microsoft JhengHei"/>
              </a:rPr>
              <a:t>113/06/17(一)</a:t>
            </a:r>
            <a:r>
              <a:rPr lang="zh-TW" sz="2400" b="1" dirty="0">
                <a:solidFill>
                  <a:schemeClr val="dk1"/>
                </a:solidFill>
                <a:latin typeface="Microsoft JhengHei"/>
                <a:ea typeface="Microsoft JhengHei"/>
                <a:cs typeface="Microsoft JhengHei"/>
                <a:sym typeface="Microsoft JhengHei"/>
              </a:rPr>
              <a:t>招生學校</a:t>
            </a:r>
            <a:r>
              <a:rPr lang="zh-TW" sz="2400" b="1" u="sng" dirty="0">
                <a:solidFill>
                  <a:srgbClr val="FF0000"/>
                </a:solidFill>
                <a:latin typeface="Microsoft JhengHei"/>
                <a:ea typeface="Microsoft JhengHei"/>
                <a:cs typeface="Microsoft JhengHei"/>
                <a:sym typeface="Microsoft JhengHei"/>
              </a:rPr>
              <a:t>公告分發序</a:t>
            </a:r>
            <a:r>
              <a:rPr lang="zh-TW" sz="2200" b="1" u="sng" dirty="0">
                <a:solidFill>
                  <a:srgbClr val="FF0000"/>
                </a:solidFill>
                <a:latin typeface="Microsoft JhengHei"/>
                <a:ea typeface="Microsoft JhengHei"/>
                <a:cs typeface="Microsoft JhengHei"/>
                <a:sym typeface="Microsoft JhengHei"/>
              </a:rPr>
              <a:t>(上午10時)</a:t>
            </a:r>
            <a:endParaRPr dirty="0"/>
          </a:p>
          <a:p>
            <a:pPr marL="365760" marR="0" lvl="0" indent="-256031" algn="l" rtl="0">
              <a:lnSpc>
                <a:spcPct val="100000"/>
              </a:lnSpc>
              <a:spcBef>
                <a:spcPts val="600"/>
              </a:spcBef>
              <a:spcAft>
                <a:spcPts val="0"/>
              </a:spcAft>
              <a:buClr>
                <a:schemeClr val="accent1"/>
              </a:buClr>
              <a:buSzPts val="1920"/>
              <a:buFont typeface="Noto Sans Symbols"/>
              <a:buChar char="🞂"/>
            </a:pPr>
            <a:r>
              <a:rPr lang="zh-TW" sz="2400" b="1" u="sng" dirty="0">
                <a:solidFill>
                  <a:srgbClr val="FF0000"/>
                </a:solidFill>
                <a:highlight>
                  <a:srgbClr val="FFFF00"/>
                </a:highlight>
                <a:latin typeface="Microsoft JhengHei"/>
                <a:ea typeface="Microsoft JhengHei"/>
                <a:cs typeface="Microsoft JhengHei"/>
                <a:sym typeface="Microsoft JhengHei"/>
              </a:rPr>
              <a:t>113/06/17(一)上午 10時至06/18(二)上午10時</a:t>
            </a:r>
            <a:r>
              <a:rPr lang="zh-TW" sz="2400" dirty="0">
                <a:solidFill>
                  <a:schemeClr val="dk1"/>
                </a:solidFill>
                <a:highlight>
                  <a:srgbClr val="FFFF00"/>
                </a:highlight>
                <a:latin typeface="Microsoft JhengHei"/>
                <a:ea typeface="Microsoft JhengHei"/>
                <a:cs typeface="Microsoft JhengHei"/>
                <a:sym typeface="Microsoft JhengHei"/>
              </a:rPr>
              <a:t>：</a:t>
            </a:r>
            <a:r>
              <a:rPr lang="zh-TW" sz="2400" b="1" u="sng" dirty="0">
                <a:solidFill>
                  <a:srgbClr val="0000FF"/>
                </a:solidFill>
                <a:highlight>
                  <a:srgbClr val="FFFF00"/>
                </a:highlight>
                <a:latin typeface="Microsoft JhengHei"/>
                <a:ea typeface="Microsoft JhengHei"/>
                <a:cs typeface="Microsoft JhengHei"/>
                <a:sym typeface="Microsoft JhengHei"/>
              </a:rPr>
              <a:t>單科別</a:t>
            </a:r>
            <a:r>
              <a:rPr lang="zh-TW" sz="2400" dirty="0">
                <a:solidFill>
                  <a:schemeClr val="dk1"/>
                </a:solidFill>
                <a:highlight>
                  <a:srgbClr val="FFFF00"/>
                </a:highlight>
                <a:latin typeface="Microsoft JhengHei"/>
                <a:ea typeface="Microsoft JhengHei"/>
                <a:cs typeface="Microsoft JhengHei"/>
                <a:sym typeface="Microsoft JhengHei"/>
              </a:rPr>
              <a:t>學校</a:t>
            </a:r>
            <a:r>
              <a:rPr lang="zh-TW" sz="2400" b="1" u="sng" dirty="0">
                <a:solidFill>
                  <a:srgbClr val="0000FF"/>
                </a:solidFill>
                <a:highlight>
                  <a:srgbClr val="FFFF00"/>
                </a:highlight>
                <a:latin typeface="Microsoft JhengHei"/>
                <a:ea typeface="Microsoft JhengHei"/>
                <a:cs typeface="Microsoft JhengHei"/>
                <a:sym typeface="Microsoft JhengHei"/>
              </a:rPr>
              <a:t>線上登記</a:t>
            </a:r>
            <a:br>
              <a:rPr lang="zh-TW" sz="2400" dirty="0">
                <a:solidFill>
                  <a:schemeClr val="dk1"/>
                </a:solidFill>
                <a:latin typeface="Microsoft JhengHei"/>
                <a:ea typeface="Microsoft JhengHei"/>
                <a:cs typeface="Microsoft JhengHei"/>
                <a:sym typeface="Microsoft JhengHei"/>
              </a:rPr>
            </a:br>
            <a:r>
              <a:rPr lang="zh-TW" sz="2400" dirty="0">
                <a:solidFill>
                  <a:schemeClr val="dk1"/>
                </a:solidFill>
                <a:highlight>
                  <a:srgbClr val="FFFF00"/>
                </a:highlight>
                <a:latin typeface="Microsoft JhengHei"/>
                <a:ea typeface="Microsoft JhengHei"/>
                <a:cs typeface="Microsoft JhengHei"/>
                <a:sym typeface="Microsoft JhengHei"/>
              </a:rPr>
              <a:t>         </a:t>
            </a:r>
            <a:r>
              <a:rPr lang="zh-TW" sz="2400" b="1" dirty="0">
                <a:solidFill>
                  <a:srgbClr val="FF0000"/>
                </a:solidFill>
                <a:highlight>
                  <a:srgbClr val="FFFF00"/>
                </a:highlight>
                <a:latin typeface="Microsoft JhengHei"/>
                <a:ea typeface="Microsoft JhengHei"/>
                <a:cs typeface="Microsoft JhengHei"/>
                <a:sym typeface="Microsoft JhengHei"/>
              </a:rPr>
              <a:t>06/18(二)</a:t>
            </a:r>
            <a:r>
              <a:rPr lang="zh-TW" sz="2400" b="1" u="sng" dirty="0">
                <a:solidFill>
                  <a:srgbClr val="0000FF"/>
                </a:solidFill>
                <a:highlight>
                  <a:srgbClr val="FFFF00"/>
                </a:highlight>
                <a:latin typeface="Microsoft JhengHei"/>
                <a:ea typeface="Microsoft JhengHei"/>
                <a:cs typeface="Microsoft JhengHei"/>
                <a:sym typeface="Microsoft JhengHei"/>
              </a:rPr>
              <a:t>多科別</a:t>
            </a:r>
            <a:r>
              <a:rPr lang="zh-TW" sz="2400" dirty="0">
                <a:solidFill>
                  <a:schemeClr val="dk1"/>
                </a:solidFill>
                <a:highlight>
                  <a:srgbClr val="FFFF00"/>
                </a:highlight>
                <a:latin typeface="Microsoft JhengHei"/>
                <a:ea typeface="Microsoft JhengHei"/>
                <a:cs typeface="Microsoft JhengHei"/>
                <a:sym typeface="Microsoft JhengHei"/>
              </a:rPr>
              <a:t>學校</a:t>
            </a:r>
            <a:r>
              <a:rPr lang="zh-TW" sz="2400" b="1" u="sng" dirty="0">
                <a:solidFill>
                  <a:srgbClr val="0000FF"/>
                </a:solidFill>
                <a:highlight>
                  <a:srgbClr val="FFFF00"/>
                </a:highlight>
                <a:latin typeface="Microsoft JhengHei"/>
                <a:ea typeface="Microsoft JhengHei"/>
                <a:cs typeface="Microsoft JhengHei"/>
                <a:sym typeface="Microsoft JhengHei"/>
              </a:rPr>
              <a:t>現場登記</a:t>
            </a:r>
            <a:r>
              <a:rPr lang="zh-TW" sz="2400" dirty="0">
                <a:solidFill>
                  <a:schemeClr val="dk1"/>
                </a:solidFill>
                <a:highlight>
                  <a:srgbClr val="FFFF00"/>
                </a:highlight>
                <a:latin typeface="Microsoft JhengHei"/>
                <a:ea typeface="Microsoft JhengHei"/>
                <a:cs typeface="Microsoft JhengHei"/>
                <a:sym typeface="Microsoft JhengHei"/>
              </a:rPr>
              <a:t>(上午9時~10時)</a:t>
            </a:r>
            <a:br>
              <a:rPr lang="zh-TW" sz="2800" dirty="0">
                <a:solidFill>
                  <a:schemeClr val="dk1"/>
                </a:solidFill>
                <a:highlight>
                  <a:srgbClr val="FFFF00"/>
                </a:highlight>
                <a:latin typeface="Microsoft JhengHei"/>
                <a:ea typeface="Microsoft JhengHei"/>
                <a:cs typeface="Microsoft JhengHei"/>
                <a:sym typeface="Microsoft JhengHei"/>
              </a:rPr>
            </a:br>
            <a:r>
              <a:rPr lang="zh-TW" sz="2400" dirty="0">
                <a:solidFill>
                  <a:schemeClr val="dk1"/>
                </a:solidFill>
                <a:highlight>
                  <a:srgbClr val="FFFF00"/>
                </a:highlight>
                <a:latin typeface="Microsoft JhengHei"/>
                <a:ea typeface="Microsoft JhengHei"/>
                <a:cs typeface="Microsoft JhengHei"/>
                <a:sym typeface="Microsoft JhengHei"/>
              </a:rPr>
              <a:t>                          現場撕榜報到</a:t>
            </a:r>
            <a:r>
              <a:rPr lang="zh-TW" sz="2200" dirty="0">
                <a:solidFill>
                  <a:schemeClr val="dk1"/>
                </a:solidFill>
                <a:highlight>
                  <a:srgbClr val="FFFF00"/>
                </a:highlight>
                <a:latin typeface="Microsoft JhengHei"/>
                <a:ea typeface="Microsoft JhengHei"/>
                <a:cs typeface="Microsoft JhengHei"/>
                <a:sym typeface="Microsoft JhengHei"/>
              </a:rPr>
              <a:t>(上午10時~12時)</a:t>
            </a:r>
            <a:br>
              <a:rPr lang="zh-TW" sz="2200" dirty="0">
                <a:solidFill>
                  <a:schemeClr val="dk1"/>
                </a:solidFill>
                <a:highlight>
                  <a:srgbClr val="FFFF00"/>
                </a:highlight>
                <a:latin typeface="Microsoft JhengHei"/>
                <a:ea typeface="Microsoft JhengHei"/>
                <a:cs typeface="Microsoft JhengHei"/>
                <a:sym typeface="Microsoft JhengHei"/>
              </a:rPr>
            </a:br>
            <a:r>
              <a:rPr lang="zh-TW" sz="2400" dirty="0">
                <a:solidFill>
                  <a:schemeClr val="dk1"/>
                </a:solidFill>
                <a:highlight>
                  <a:srgbClr val="FFFF00"/>
                </a:highlight>
                <a:latin typeface="Microsoft JhengHei"/>
                <a:ea typeface="Microsoft JhengHei"/>
                <a:cs typeface="Microsoft JhengHei"/>
                <a:sym typeface="Microsoft JhengHei"/>
              </a:rPr>
              <a:t>                          </a:t>
            </a:r>
            <a:r>
              <a:rPr lang="zh-TW" sz="2400" b="1" u="sng" dirty="0">
                <a:solidFill>
                  <a:srgbClr val="0000FF"/>
                </a:solidFill>
                <a:highlight>
                  <a:srgbClr val="FFFF00"/>
                </a:highlight>
                <a:latin typeface="Microsoft JhengHei"/>
                <a:ea typeface="Microsoft JhengHei"/>
                <a:cs typeface="Microsoft JhengHei"/>
                <a:sym typeface="Microsoft JhengHei"/>
              </a:rPr>
              <a:t>單科別</a:t>
            </a:r>
            <a:r>
              <a:rPr lang="zh-TW" sz="2400" dirty="0">
                <a:solidFill>
                  <a:schemeClr val="dk1"/>
                </a:solidFill>
                <a:highlight>
                  <a:srgbClr val="FFFF00"/>
                </a:highlight>
                <a:latin typeface="Microsoft JhengHei"/>
                <a:ea typeface="Microsoft JhengHei"/>
                <a:cs typeface="Microsoft JhengHei"/>
                <a:sym typeface="Microsoft JhengHei"/>
              </a:rPr>
              <a:t>學校</a:t>
            </a:r>
            <a:r>
              <a:rPr lang="zh-TW" sz="2400" b="1" u="sng" dirty="0">
                <a:solidFill>
                  <a:srgbClr val="0000FF"/>
                </a:solidFill>
                <a:highlight>
                  <a:srgbClr val="FFFF00"/>
                </a:highlight>
                <a:latin typeface="Microsoft JhengHei"/>
                <a:ea typeface="Microsoft JhengHei"/>
                <a:cs typeface="Microsoft JhengHei"/>
                <a:sym typeface="Microsoft JhengHei"/>
              </a:rPr>
              <a:t>線上</a:t>
            </a:r>
            <a:r>
              <a:rPr lang="zh-TW" sz="2400" dirty="0">
                <a:solidFill>
                  <a:schemeClr val="dk1"/>
                </a:solidFill>
                <a:highlight>
                  <a:srgbClr val="FFFF00"/>
                </a:highlight>
                <a:latin typeface="Microsoft JhengHei"/>
                <a:ea typeface="Microsoft JhengHei"/>
                <a:cs typeface="Microsoft JhengHei"/>
                <a:sym typeface="Microsoft JhengHei"/>
              </a:rPr>
              <a:t>公告錄取名單、報到(上午11時)</a:t>
            </a:r>
            <a:endParaRPr sz="2400" dirty="0">
              <a:solidFill>
                <a:schemeClr val="dk1"/>
              </a:solidFill>
              <a:highlight>
                <a:srgbClr val="FFFF00"/>
              </a:highlight>
              <a:latin typeface="Microsoft JhengHei"/>
              <a:ea typeface="Microsoft JhengHei"/>
              <a:cs typeface="Microsoft JhengHei"/>
              <a:sym typeface="Microsoft JhengHei"/>
            </a:endParaRPr>
          </a:p>
          <a:p>
            <a:pPr marL="365760" marR="0" lvl="0" indent="-256031" algn="l" rtl="0">
              <a:lnSpc>
                <a:spcPct val="100000"/>
              </a:lnSpc>
              <a:spcBef>
                <a:spcPts val="600"/>
              </a:spcBef>
              <a:spcAft>
                <a:spcPts val="0"/>
              </a:spcAft>
              <a:buClr>
                <a:schemeClr val="accent1"/>
              </a:buClr>
              <a:buSzPts val="1920"/>
              <a:buFont typeface="Noto Sans Symbols"/>
              <a:buChar char="🞂"/>
            </a:pPr>
            <a:r>
              <a:rPr lang="zh-TW" sz="2400" dirty="0">
                <a:solidFill>
                  <a:schemeClr val="dk1"/>
                </a:solidFill>
                <a:latin typeface="Microsoft JhengHei"/>
                <a:ea typeface="Microsoft JhengHei"/>
                <a:cs typeface="Microsoft JhengHei"/>
                <a:sym typeface="Microsoft JhengHei"/>
              </a:rPr>
              <a:t>113/06/18(二)報到後聲明放棄錄取資格</a:t>
            </a:r>
            <a:r>
              <a:rPr lang="zh-TW" sz="2200" dirty="0">
                <a:solidFill>
                  <a:schemeClr val="dk1"/>
                </a:solidFill>
                <a:latin typeface="Microsoft JhengHei"/>
                <a:ea typeface="Microsoft JhengHei"/>
                <a:cs typeface="Microsoft JhengHei"/>
                <a:sym typeface="Microsoft JhengHei"/>
              </a:rPr>
              <a:t>(下午1時~3時)</a:t>
            </a:r>
            <a:br>
              <a:rPr lang="zh-TW" sz="2400" dirty="0">
                <a:solidFill>
                  <a:schemeClr val="dk1"/>
                </a:solidFill>
                <a:latin typeface="Microsoft JhengHei"/>
                <a:ea typeface="Microsoft JhengHei"/>
                <a:cs typeface="Microsoft JhengHei"/>
                <a:sym typeface="Microsoft JhengHei"/>
              </a:rPr>
            </a:br>
            <a:r>
              <a:rPr lang="zh-TW" sz="2400" dirty="0">
                <a:solidFill>
                  <a:schemeClr val="dk1"/>
                </a:solidFill>
                <a:latin typeface="Microsoft JhengHei"/>
                <a:ea typeface="Microsoft JhengHei"/>
                <a:cs typeface="Microsoft JhengHei"/>
                <a:sym typeface="Microsoft JhengHei"/>
              </a:rPr>
              <a:t>                          </a:t>
            </a:r>
            <a:r>
              <a:rPr lang="zh-TW" sz="2000" b="1" dirty="0">
                <a:solidFill>
                  <a:srgbClr val="FF0000"/>
                </a:solidFill>
                <a:latin typeface="Microsoft JhengHei"/>
                <a:ea typeface="Microsoft JhengHei"/>
                <a:cs typeface="Microsoft JhengHei"/>
                <a:sym typeface="Microsoft JhengHei"/>
              </a:rPr>
              <a:t>(已報到且未放棄者不得報名基北區免試入學)</a:t>
            </a:r>
            <a:endParaRPr sz="2400" b="1" dirty="0">
              <a:solidFill>
                <a:srgbClr val="FF0000"/>
              </a:solidFill>
              <a:latin typeface="Microsoft JhengHei"/>
              <a:ea typeface="Microsoft JhengHei"/>
              <a:cs typeface="Microsoft JhengHei"/>
              <a:sym typeface="Microsoft JhengHei"/>
            </a:endParaRPr>
          </a:p>
        </p:txBody>
      </p:sp>
      <p:sp>
        <p:nvSpPr>
          <p:cNvPr id="749" name="Google Shape;749;p52"/>
          <p:cNvSpPr/>
          <p:nvPr/>
        </p:nvSpPr>
        <p:spPr>
          <a:xfrm>
            <a:off x="8434300" y="6207900"/>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750" name="Google Shape;750;p52"/>
          <p:cNvSpPr/>
          <p:nvPr/>
        </p:nvSpPr>
        <p:spPr>
          <a:xfrm>
            <a:off x="705057" y="3189976"/>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1" name="Google Shape;751;p52"/>
          <p:cNvSpPr/>
          <p:nvPr/>
        </p:nvSpPr>
        <p:spPr>
          <a:xfrm>
            <a:off x="705057" y="3641918"/>
            <a:ext cx="402134" cy="402134"/>
          </a:xfrm>
          <a:prstGeom prst="star5">
            <a:avLst>
              <a:gd name="adj" fmla="val 19098"/>
              <a:gd name="hf" fmla="val 105146"/>
              <a:gd name="vf" fmla="val 110557"/>
            </a:avLst>
          </a:prstGeom>
          <a:solidFill>
            <a:srgbClr val="FF0000"/>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2" name="Google Shape;752;p52"/>
          <p:cNvSpPr/>
          <p:nvPr/>
        </p:nvSpPr>
        <p:spPr>
          <a:xfrm>
            <a:off x="9580417" y="1714640"/>
            <a:ext cx="1923393" cy="1373057"/>
          </a:xfrm>
          <a:prstGeom prst="wedgeRoundRectCallout">
            <a:avLst>
              <a:gd name="adj1" fmla="val -55259"/>
              <a:gd name="adj2" fmla="val 83933"/>
              <a:gd name="adj3" fmla="val 16667"/>
            </a:avLst>
          </a:prstGeom>
          <a:solidFill>
            <a:schemeClr val="accent1"/>
          </a:solidFill>
          <a:ln w="127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Trebuchet MS"/>
                <a:ea typeface="Trebuchet MS"/>
                <a:cs typeface="Trebuchet MS"/>
                <a:sym typeface="Trebuchet MS"/>
              </a:rPr>
              <a:t>注意!!</a:t>
            </a:r>
            <a:endParaRPr sz="1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zh-TW" sz="1800" b="1">
                <a:solidFill>
                  <a:schemeClr val="lt1"/>
                </a:solidFill>
                <a:latin typeface="Trebuchet MS"/>
                <a:ea typeface="Trebuchet MS"/>
                <a:cs typeface="Trebuchet MS"/>
                <a:sym typeface="Trebuchet MS"/>
              </a:rPr>
              <a:t>113學年公告分發序到登記的時間較短</a:t>
            </a:r>
            <a:endParaRPr sz="1800" b="1">
              <a:solidFill>
                <a:schemeClr val="lt1"/>
              </a:solidFill>
              <a:latin typeface="Trebuchet MS"/>
              <a:ea typeface="Trebuchet MS"/>
              <a:cs typeface="Trebuchet MS"/>
              <a:sym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3"/>
          <p:cNvSpPr txBox="1">
            <a:spLocks noGrp="1"/>
          </p:cNvSpPr>
          <p:nvPr>
            <p:ph type="title"/>
          </p:nvPr>
        </p:nvSpPr>
        <p:spPr>
          <a:xfrm>
            <a:off x="1066800" y="326136"/>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a:t>
            </a:r>
            <a:r>
              <a:rPr lang="zh-TW">
                <a:latin typeface="Microsoft JhengHei"/>
                <a:ea typeface="Microsoft JhengHei"/>
                <a:cs typeface="Microsoft JhengHei"/>
                <a:sym typeface="Microsoft JhengHei"/>
              </a:rPr>
              <a:t>優免學校</a:t>
            </a:r>
            <a:endParaRPr/>
          </a:p>
        </p:txBody>
      </p:sp>
      <p:grpSp>
        <p:nvGrpSpPr>
          <p:cNvPr id="759" name="Google Shape;759;p53"/>
          <p:cNvGrpSpPr/>
          <p:nvPr/>
        </p:nvGrpSpPr>
        <p:grpSpPr>
          <a:xfrm>
            <a:off x="2032012" y="1421303"/>
            <a:ext cx="8127987" cy="4717029"/>
            <a:chOff x="12" y="701637"/>
            <a:chExt cx="8127987" cy="4717029"/>
          </a:xfrm>
        </p:grpSpPr>
        <p:sp>
          <p:nvSpPr>
            <p:cNvPr id="760" name="Google Shape;760;p53"/>
            <p:cNvSpPr/>
            <p:nvPr/>
          </p:nvSpPr>
          <p:spPr>
            <a:xfrm>
              <a:off x="4749" y="701637"/>
              <a:ext cx="8118500" cy="612583"/>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3"/>
            <p:cNvSpPr txBox="1"/>
            <p:nvPr/>
          </p:nvSpPr>
          <p:spPr>
            <a:xfrm>
              <a:off x="4749" y="701637"/>
              <a:ext cx="8118500" cy="612583"/>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公立學校</a:t>
              </a:r>
              <a:endParaRPr sz="2800">
                <a:solidFill>
                  <a:schemeClr val="lt1"/>
                </a:solidFill>
                <a:latin typeface="Trebuchet MS"/>
                <a:ea typeface="Trebuchet MS"/>
                <a:cs typeface="Trebuchet MS"/>
                <a:sym typeface="Trebuchet MS"/>
              </a:endParaRPr>
            </a:p>
          </p:txBody>
        </p:sp>
        <p:sp>
          <p:nvSpPr>
            <p:cNvPr id="762" name="Google Shape;762;p53"/>
            <p:cNvSpPr/>
            <p:nvPr/>
          </p:nvSpPr>
          <p:spPr>
            <a:xfrm>
              <a:off x="12" y="1301166"/>
              <a:ext cx="8127987" cy="4117500"/>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3"/>
            <p:cNvSpPr txBox="1"/>
            <p:nvPr/>
          </p:nvSpPr>
          <p:spPr>
            <a:xfrm>
              <a:off x="12" y="1301166"/>
              <a:ext cx="8127987" cy="4117500"/>
            </a:xfrm>
            <a:prstGeom prst="rect">
              <a:avLst/>
            </a:prstGeom>
            <a:noFill/>
            <a:ln>
              <a:noFill/>
            </a:ln>
          </p:spPr>
          <p:txBody>
            <a:bodyPr spcFirstLastPara="1" wrap="square" lIns="128000" tIns="128000" rIns="170675" bIns="192000" anchor="t" anchorCtr="0">
              <a:noAutofit/>
            </a:bodyPr>
            <a:lstStyle/>
            <a:p>
              <a:pPr marL="228600" marR="0" lvl="1" indent="-228600" algn="l" rtl="0">
                <a:lnSpc>
                  <a:spcPct val="90000"/>
                </a:lnSpc>
                <a:spcBef>
                  <a:spcPts val="0"/>
                </a:spcBef>
                <a:spcAft>
                  <a:spcPts val="0"/>
                </a:spcAft>
                <a:buClr>
                  <a:srgbClr val="333333"/>
                </a:buClr>
                <a:buSzPts val="2400"/>
                <a:buFont typeface="Microsoft JhengHei"/>
                <a:buChar char="•"/>
              </a:pPr>
              <a:r>
                <a:rPr lang="zh-TW" sz="2400" b="0" i="0" u="none" strike="noStrike" cap="none">
                  <a:solidFill>
                    <a:srgbClr val="333333"/>
                  </a:solidFill>
                  <a:latin typeface="Microsoft JhengHei"/>
                  <a:ea typeface="Microsoft JhengHei"/>
                  <a:cs typeface="Microsoft JhengHei"/>
                  <a:sym typeface="Microsoft JhengHei"/>
                </a:rPr>
                <a:t>西松高中、中崙高中、永春高中、和平高中、大直高中明倫高中、成淵高中、華江高中、大理高中、景美女中萬芳高中、南港高中、育成高中、內湖高中、麗山高中南湖高中、陽明高中、百齡高中、復興高中、中正高中松山家商、松山工農、大安高工、木柵高工、南港高工 內湖高工、 士林高商</a:t>
              </a:r>
              <a:endParaRPr sz="2400" b="0" i="0" u="none" strike="noStrike" cap="none">
                <a:solidFill>
                  <a:schemeClr val="dk1"/>
                </a:solidFill>
                <a:latin typeface="Trebuchet MS"/>
                <a:ea typeface="Trebuchet MS"/>
                <a:cs typeface="Trebuchet MS"/>
                <a:sym typeface="Trebuchet MS"/>
              </a:endParaRPr>
            </a:p>
          </p:txBody>
        </p:sp>
      </p:grpSp>
      <p:sp>
        <p:nvSpPr>
          <p:cNvPr id="764" name="Google Shape;764;p53"/>
          <p:cNvSpPr txBox="1"/>
          <p:nvPr/>
        </p:nvSpPr>
        <p:spPr>
          <a:xfrm>
            <a:off x="2795851" y="5051334"/>
            <a:ext cx="6600298" cy="1631216"/>
          </a:xfrm>
          <a:prstGeom prst="rect">
            <a:avLst/>
          </a:prstGeom>
          <a:solidFill>
            <a:srgbClr val="FFF9F3"/>
          </a:solidFill>
          <a:ln w="19050" cap="flat" cmpd="sng">
            <a:solidFill>
              <a:srgbClr val="FF660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800"/>
              <a:buFont typeface="Noto Sans Symbols"/>
              <a:buChar char="●"/>
            </a:pPr>
            <a:r>
              <a:rPr lang="zh-TW" sz="2800" b="1">
                <a:solidFill>
                  <a:srgbClr val="FF0000"/>
                </a:solidFill>
                <a:latin typeface="Microsoft JhengHei"/>
                <a:ea typeface="Microsoft JhengHei"/>
                <a:cs typeface="Microsoft JhengHei"/>
                <a:sym typeface="Microsoft JhengHei"/>
              </a:rPr>
              <a:t>未參與辦理學校：</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大同高中、中山女高、北一女中、成功高中、松山高中、建國中學、</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國立學校（師大附中、政大附中）</a:t>
            </a:r>
            <a:endParaRPr sz="2400">
              <a:solidFill>
                <a:srgbClr val="FF0000"/>
              </a:solidFill>
              <a:latin typeface="Microsoft JhengHei"/>
              <a:ea typeface="Microsoft JhengHei"/>
              <a:cs typeface="Microsoft JhengHei"/>
              <a:sym typeface="Microsoft JhengHei"/>
            </a:endParaRPr>
          </a:p>
        </p:txBody>
      </p:sp>
      <p:sp>
        <p:nvSpPr>
          <p:cNvPr id="765" name="Google Shape;765;p53"/>
          <p:cNvSpPr/>
          <p:nvPr/>
        </p:nvSpPr>
        <p:spPr>
          <a:xfrm>
            <a:off x="8076948" y="621490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4"/>
          <p:cNvSpPr txBox="1">
            <a:spLocks noGrp="1"/>
          </p:cNvSpPr>
          <p:nvPr>
            <p:ph type="title"/>
          </p:nvPr>
        </p:nvSpPr>
        <p:spPr>
          <a:xfrm>
            <a:off x="1066800" y="326136"/>
            <a:ext cx="10058400" cy="1088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a:t>
            </a:r>
            <a:r>
              <a:rPr lang="zh-TW">
                <a:latin typeface="Microsoft JhengHei"/>
                <a:ea typeface="Microsoft JhengHei"/>
                <a:cs typeface="Microsoft JhengHei"/>
                <a:sym typeface="Microsoft JhengHei"/>
              </a:rPr>
              <a:t>優免學校</a:t>
            </a:r>
            <a:endParaRPr/>
          </a:p>
        </p:txBody>
      </p:sp>
      <p:grpSp>
        <p:nvGrpSpPr>
          <p:cNvPr id="772" name="Google Shape;772;p54"/>
          <p:cNvGrpSpPr/>
          <p:nvPr/>
        </p:nvGrpSpPr>
        <p:grpSpPr>
          <a:xfrm>
            <a:off x="968298" y="1441476"/>
            <a:ext cx="10255403" cy="4956502"/>
            <a:chOff x="50" y="27204"/>
            <a:chExt cx="10255403" cy="4956502"/>
          </a:xfrm>
        </p:grpSpPr>
        <p:sp>
          <p:nvSpPr>
            <p:cNvPr id="773" name="Google Shape;773;p54"/>
            <p:cNvSpPr/>
            <p:nvPr/>
          </p:nvSpPr>
          <p:spPr>
            <a:xfrm>
              <a:off x="50" y="27204"/>
              <a:ext cx="4792244" cy="12384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4"/>
            <p:cNvSpPr txBox="1"/>
            <p:nvPr/>
          </p:nvSpPr>
          <p:spPr>
            <a:xfrm>
              <a:off x="50" y="27204"/>
              <a:ext cx="4792244" cy="12384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Microsoft JhengHei"/>
                <a:buNone/>
              </a:pPr>
              <a:r>
                <a:rPr lang="zh-TW" sz="2800" b="1">
                  <a:solidFill>
                    <a:schemeClr val="lt1"/>
                  </a:solidFill>
                  <a:latin typeface="Microsoft JhengHei"/>
                  <a:ea typeface="Microsoft JhengHei"/>
                  <a:cs typeface="Microsoft JhengHei"/>
                  <a:sym typeface="Microsoft JhengHei"/>
                </a:rPr>
                <a:t>私立學校</a:t>
              </a:r>
              <a:endParaRPr sz="1300">
                <a:solidFill>
                  <a:schemeClr val="lt1"/>
                </a:solidFill>
                <a:latin typeface="Microsoft JhengHei"/>
                <a:ea typeface="Microsoft JhengHei"/>
                <a:cs typeface="Microsoft JhengHei"/>
                <a:sym typeface="Microsoft JhengHei"/>
              </a:endParaRPr>
            </a:p>
          </p:txBody>
        </p:sp>
        <p:sp>
          <p:nvSpPr>
            <p:cNvPr id="775" name="Google Shape;775;p54"/>
            <p:cNvSpPr/>
            <p:nvPr/>
          </p:nvSpPr>
          <p:spPr>
            <a:xfrm>
              <a:off x="50" y="1265604"/>
              <a:ext cx="4792244" cy="3718102"/>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4"/>
            <p:cNvSpPr txBox="1"/>
            <p:nvPr/>
          </p:nvSpPr>
          <p:spPr>
            <a:xfrm>
              <a:off x="50" y="1265604"/>
              <a:ext cx="4792244" cy="3718102"/>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Microsoft JhengHei"/>
                <a:buChar char="•"/>
              </a:pPr>
              <a:r>
                <a:rPr lang="zh-TW" sz="2800" b="0" i="0" u="none" strike="noStrike" cap="none">
                  <a:solidFill>
                    <a:schemeClr val="dk1"/>
                  </a:solidFill>
                  <a:latin typeface="Microsoft JhengHei"/>
                  <a:ea typeface="Microsoft JhengHei"/>
                  <a:cs typeface="Microsoft JhengHei"/>
                  <a:sym typeface="Microsoft JhengHei"/>
                </a:rPr>
                <a:t>金甌女中、大同高中</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chemeClr val="dk1"/>
                  </a:solidFill>
                  <a:latin typeface="Microsoft JhengHei"/>
                  <a:ea typeface="Microsoft JhengHei"/>
                  <a:cs typeface="Microsoft JhengHei"/>
                  <a:sym typeface="Microsoft JhengHei"/>
                </a:rPr>
                <a:t>靜修高中、達人高中</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chemeClr val="dk1"/>
                  </a:solidFill>
                  <a:latin typeface="Microsoft JhengHei"/>
                  <a:ea typeface="Microsoft JhengHei"/>
                  <a:cs typeface="Microsoft JhengHei"/>
                  <a:sym typeface="Microsoft JhengHei"/>
                </a:rPr>
                <a:t>衛理女中、華興中學</a:t>
              </a:r>
              <a:br>
                <a:rPr lang="zh-TW" sz="2800" b="0" i="0" u="none" strike="noStrike" cap="none">
                  <a:solidFill>
                    <a:schemeClr val="dk1"/>
                  </a:solidFill>
                  <a:latin typeface="Microsoft JhengHei"/>
                  <a:ea typeface="Microsoft JhengHei"/>
                  <a:cs typeface="Microsoft JhengHei"/>
                  <a:sym typeface="Microsoft JhengHei"/>
                </a:rPr>
              </a:br>
              <a:r>
                <a:rPr lang="zh-TW" sz="2800" b="0" i="0" u="none" strike="noStrike" cap="none">
                  <a:solidFill>
                    <a:srgbClr val="333333"/>
                  </a:solidFill>
                  <a:latin typeface="Microsoft JhengHei"/>
                  <a:ea typeface="Microsoft JhengHei"/>
                  <a:cs typeface="Microsoft JhengHei"/>
                  <a:sym typeface="Microsoft JhengHei"/>
                </a:rPr>
                <a:t>景文高中、泰北高中</a:t>
              </a:r>
              <a:br>
                <a:rPr lang="zh-TW" sz="2800" b="0" i="0" u="none" strike="noStrike" cap="none">
                  <a:solidFill>
                    <a:srgbClr val="333333"/>
                  </a:solidFill>
                  <a:latin typeface="Microsoft JhengHei"/>
                  <a:ea typeface="Microsoft JhengHei"/>
                  <a:cs typeface="Microsoft JhengHei"/>
                  <a:sym typeface="Microsoft JhengHei"/>
                </a:rPr>
              </a:br>
              <a:r>
                <a:rPr lang="zh-TW" sz="2800" b="0" i="0" u="none" strike="noStrike" cap="none">
                  <a:solidFill>
                    <a:srgbClr val="333333"/>
                  </a:solidFill>
                  <a:latin typeface="Microsoft JhengHei"/>
                  <a:ea typeface="Microsoft JhengHei"/>
                  <a:cs typeface="Microsoft JhengHei"/>
                  <a:sym typeface="Microsoft JhengHei"/>
                </a:rPr>
                <a:t>幼華高中、協和祐德高中育達高中</a:t>
              </a:r>
              <a:endParaRPr sz="2800" b="0" i="0" u="none" strike="noStrike" cap="none">
                <a:solidFill>
                  <a:schemeClr val="dk1"/>
                </a:solidFill>
                <a:latin typeface="Microsoft JhengHei"/>
                <a:ea typeface="Microsoft JhengHei"/>
                <a:cs typeface="Microsoft JhengHei"/>
                <a:sym typeface="Microsoft JhengHei"/>
              </a:endParaRPr>
            </a:p>
          </p:txBody>
        </p:sp>
        <p:sp>
          <p:nvSpPr>
            <p:cNvPr id="777" name="Google Shape;777;p54"/>
            <p:cNvSpPr/>
            <p:nvPr/>
          </p:nvSpPr>
          <p:spPr>
            <a:xfrm>
              <a:off x="5463209" y="27204"/>
              <a:ext cx="4792244" cy="1238400"/>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4"/>
            <p:cNvSpPr txBox="1"/>
            <p:nvPr/>
          </p:nvSpPr>
          <p:spPr>
            <a:xfrm>
              <a:off x="5463209" y="27204"/>
              <a:ext cx="4792244" cy="123840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zh-TW" sz="2800" b="1">
                  <a:solidFill>
                    <a:schemeClr val="lt1"/>
                  </a:solidFill>
                  <a:latin typeface="Trebuchet MS"/>
                  <a:ea typeface="Trebuchet MS"/>
                  <a:cs typeface="Trebuchet MS"/>
                  <a:sym typeface="Trebuchet MS"/>
                </a:rPr>
                <a:t>公立進修部</a:t>
              </a:r>
              <a:endParaRPr/>
            </a:p>
          </p:txBody>
        </p:sp>
        <p:sp>
          <p:nvSpPr>
            <p:cNvPr id="779" name="Google Shape;779;p54"/>
            <p:cNvSpPr/>
            <p:nvPr/>
          </p:nvSpPr>
          <p:spPr>
            <a:xfrm>
              <a:off x="5463209" y="1265604"/>
              <a:ext cx="4792244" cy="3718102"/>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4"/>
            <p:cNvSpPr txBox="1"/>
            <p:nvPr/>
          </p:nvSpPr>
          <p:spPr>
            <a:xfrm>
              <a:off x="5463209" y="1265604"/>
              <a:ext cx="4792244" cy="3718102"/>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Microsoft JhengHei"/>
                <a:buChar char="•"/>
              </a:pPr>
              <a:r>
                <a:rPr lang="zh-TW" sz="2800" b="0" i="0" u="none" strike="noStrike" cap="none">
                  <a:solidFill>
                    <a:schemeClr val="dk1"/>
                  </a:solidFill>
                  <a:latin typeface="Microsoft JhengHei"/>
                  <a:ea typeface="Microsoft JhengHei"/>
                  <a:cs typeface="Microsoft JhengHei"/>
                  <a:sym typeface="Microsoft JhengHei"/>
                </a:rPr>
                <a:t>大安高工、士林高商</a:t>
              </a:r>
              <a:endParaRPr sz="2800" b="0" i="0" u="none" strike="noStrike" cap="none">
                <a:solidFill>
                  <a:schemeClr val="dk1"/>
                </a:solidFill>
                <a:latin typeface="Trebuchet MS"/>
                <a:ea typeface="Trebuchet MS"/>
                <a:cs typeface="Trebuchet MS"/>
                <a:sym typeface="Trebuchet MS"/>
              </a:endParaRPr>
            </a:p>
          </p:txBody>
        </p:sp>
      </p:grpSp>
      <p:sp>
        <p:nvSpPr>
          <p:cNvPr id="781" name="Google Shape;781;p54"/>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55"/>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辦理方式</a:t>
            </a:r>
            <a:endParaRPr/>
          </a:p>
        </p:txBody>
      </p:sp>
      <p:sp>
        <p:nvSpPr>
          <p:cNvPr id="788" name="Google Shape;788;p55"/>
          <p:cNvSpPr txBox="1"/>
          <p:nvPr/>
        </p:nvSpPr>
        <p:spPr>
          <a:xfrm>
            <a:off x="1954270" y="1761082"/>
            <a:ext cx="8782292" cy="383489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志願選擇</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742950" marR="0" lvl="1" indent="-285750" algn="l" rtl="0">
              <a:spcBef>
                <a:spcPts val="640"/>
              </a:spcBef>
              <a:spcAft>
                <a:spcPts val="0"/>
              </a:spcAft>
              <a:buClr>
                <a:schemeClr val="dk1"/>
              </a:buClr>
              <a:buSzPts val="3200"/>
              <a:buFont typeface="Arial"/>
              <a:buChar char="–"/>
            </a:pPr>
            <a:r>
              <a:rPr lang="zh-TW" sz="3200" b="0" i="0" u="none" strike="noStrike" cap="none">
                <a:solidFill>
                  <a:schemeClr val="dk1"/>
                </a:solidFill>
                <a:latin typeface="Microsoft JhengHei"/>
                <a:ea typeface="Microsoft JhengHei"/>
                <a:cs typeface="Microsoft JhengHei"/>
                <a:sym typeface="Microsoft JhengHei"/>
              </a:rPr>
              <a:t>本市國中學生擇定一所高級中等學校報名。</a:t>
            </a:r>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第二類超額比序</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742950" marR="0" lvl="1" indent="-285750" algn="l" rtl="0">
              <a:lnSpc>
                <a:spcPct val="100000"/>
              </a:lnSpc>
              <a:spcBef>
                <a:spcPts val="640"/>
              </a:spcBef>
              <a:spcAft>
                <a:spcPts val="0"/>
              </a:spcAft>
              <a:buClr>
                <a:schemeClr val="dk1"/>
              </a:buClr>
              <a:buSzPts val="3200"/>
              <a:buFont typeface="Arial"/>
              <a:buChar char="–"/>
            </a:pPr>
            <a:r>
              <a:rPr lang="zh-TW" sz="3200" b="0" i="0" u="none" strike="noStrike" cap="none">
                <a:solidFill>
                  <a:schemeClr val="dk1"/>
                </a:solidFill>
                <a:latin typeface="Microsoft JhengHei"/>
                <a:ea typeface="Microsoft JhengHei"/>
                <a:cs typeface="Microsoft JhengHei"/>
                <a:sym typeface="Microsoft JhengHei"/>
              </a:rPr>
              <a:t>依基北區高級中等學校免試入學超額比序方式辦理。</a:t>
            </a:r>
            <a:endParaRPr sz="3200" b="0" i="0" u="none" strike="noStrike" cap="none">
              <a:solidFill>
                <a:schemeClr val="dk1"/>
              </a:solidFill>
              <a:latin typeface="Microsoft JhengHei"/>
              <a:ea typeface="Microsoft JhengHei"/>
              <a:cs typeface="Microsoft JhengHei"/>
              <a:sym typeface="Microsoft JhengHei"/>
            </a:endParaRPr>
          </a:p>
          <a:p>
            <a:pPr marL="742950" marR="0" lvl="1" indent="-285750" algn="l" rtl="0">
              <a:spcBef>
                <a:spcPts val="640"/>
              </a:spcBef>
              <a:spcAft>
                <a:spcPts val="0"/>
              </a:spcAft>
              <a:buClr>
                <a:srgbClr val="FF0000"/>
              </a:buClr>
              <a:buSzPts val="3200"/>
              <a:buFont typeface="Arial"/>
              <a:buChar char="–"/>
            </a:pPr>
            <a:r>
              <a:rPr lang="zh-TW" sz="3200" b="0" i="0" u="none" strike="noStrike" cap="none">
                <a:solidFill>
                  <a:srgbClr val="FF0000"/>
                </a:solidFill>
                <a:latin typeface="Microsoft JhengHei"/>
                <a:ea typeface="Microsoft JhengHei"/>
                <a:cs typeface="Microsoft JhengHei"/>
                <a:sym typeface="Microsoft JhengHei"/>
              </a:rPr>
              <a:t>第一類未錄取或錄取後完成放棄之學生始得參加第二類。</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1168219" y="209059"/>
            <a:ext cx="10058400" cy="131911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高級中等學校十二年國教前後比較</a:t>
            </a:r>
            <a:endParaRPr/>
          </a:p>
        </p:txBody>
      </p:sp>
      <p:graphicFrame>
        <p:nvGraphicFramePr>
          <p:cNvPr id="144" name="Google Shape;144;p6"/>
          <p:cNvGraphicFramePr/>
          <p:nvPr/>
        </p:nvGraphicFramePr>
        <p:xfrm>
          <a:off x="1686315" y="1385284"/>
          <a:ext cx="9379500" cy="3078530"/>
        </p:xfrm>
        <a:graphic>
          <a:graphicData uri="http://schemas.openxmlformats.org/drawingml/2006/table">
            <a:tbl>
              <a:tblPr firstRow="1" bandRow="1">
                <a:noFill/>
                <a:tableStyleId>{AF0F7EEB-FAF5-4D57-9A00-CF9E036A19B2}</a:tableStyleId>
              </a:tblPr>
              <a:tblGrid>
                <a:gridCol w="1486325">
                  <a:extLst>
                    <a:ext uri="{9D8B030D-6E8A-4147-A177-3AD203B41FA5}">
                      <a16:colId xmlns:a16="http://schemas.microsoft.com/office/drawing/2014/main" val="20000"/>
                    </a:ext>
                  </a:extLst>
                </a:gridCol>
                <a:gridCol w="2725950">
                  <a:extLst>
                    <a:ext uri="{9D8B030D-6E8A-4147-A177-3AD203B41FA5}">
                      <a16:colId xmlns:a16="http://schemas.microsoft.com/office/drawing/2014/main" val="20001"/>
                    </a:ext>
                  </a:extLst>
                </a:gridCol>
                <a:gridCol w="5167225">
                  <a:extLst>
                    <a:ext uri="{9D8B030D-6E8A-4147-A177-3AD203B41FA5}">
                      <a16:colId xmlns:a16="http://schemas.microsoft.com/office/drawing/2014/main" val="20002"/>
                    </a:ext>
                  </a:extLst>
                </a:gridCol>
              </a:tblGrid>
              <a:tr h="487325">
                <a:tc>
                  <a:txBody>
                    <a:bodyPr/>
                    <a:lstStyle/>
                    <a:p>
                      <a:pPr marL="0" marR="0" lvl="0" indent="0" algn="ctr" rtl="0">
                        <a:spcBef>
                          <a:spcPts val="0"/>
                        </a:spcBef>
                        <a:spcAft>
                          <a:spcPts val="0"/>
                        </a:spcAft>
                        <a:buNone/>
                      </a:pPr>
                      <a:r>
                        <a:rPr lang="zh-TW" sz="2800" u="none" strike="noStrike" cap="none"/>
                        <a:t>前</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zh-TW" sz="2800" u="none" strike="noStrike" cap="none"/>
                        <a:t>後</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zh-TW" sz="2800" u="none" strike="noStrike" cap="none"/>
                        <a:t>課程主軸及教育目標</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zh-TW" sz="2000" u="none" strike="noStrike" cap="none"/>
                        <a:t>高中</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u="none" strike="noStrike" cap="none">
                          <a:solidFill>
                            <a:srgbClr val="FF66CC"/>
                          </a:solidFill>
                          <a:latin typeface="Microsoft JhengHei"/>
                          <a:ea typeface="Microsoft JhengHei"/>
                          <a:cs typeface="Microsoft JhengHei"/>
                          <a:sym typeface="Microsoft JhengHei"/>
                        </a:rPr>
                        <a:t>普通型</a:t>
                      </a:r>
                      <a:r>
                        <a:rPr lang="zh-TW" sz="2000" u="none" strike="noStrike" cap="none"/>
                        <a:t>高級中等學校</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u="none" strike="noStrike" cap="none"/>
                        <a:t>主要課程為基本學科，目標為強化學生各學科通識能力。</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zh-TW" sz="2000"/>
                        <a:t>高職</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00B050"/>
                          </a:solidFill>
                          <a:latin typeface="Microsoft JhengHei"/>
                          <a:ea typeface="Microsoft JhengHei"/>
                          <a:cs typeface="Microsoft JhengHei"/>
                          <a:sym typeface="Microsoft JhengHei"/>
                        </a:rPr>
                        <a:t>技術型</a:t>
                      </a:r>
                      <a:r>
                        <a:rPr lang="zh-TW" sz="2000"/>
                        <a:t>高級中等學校</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主要課程為專業及實習學科，另設有實用技能學程及建教合作班，培養學生專門技術及職業能力。</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zh-TW" sz="2000"/>
                        <a:t>綜合高中</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0070C0"/>
                          </a:solidFill>
                          <a:latin typeface="Microsoft JhengHei"/>
                          <a:ea typeface="Microsoft JhengHei"/>
                          <a:cs typeface="Microsoft JhengHei"/>
                          <a:sym typeface="Microsoft JhengHei"/>
                        </a:rPr>
                        <a:t>綜合型</a:t>
                      </a:r>
                      <a:r>
                        <a:rPr lang="zh-TW" sz="2000"/>
                        <a:t>高級中等學校</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課程涵蓋基本學科及專業、實習課程，目標為輔導學生選修適性課程。</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zh-TW" sz="2000"/>
                        <a:t>單科高中</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ctr" rtl="0">
                        <a:spcBef>
                          <a:spcPts val="0"/>
                        </a:spcBef>
                        <a:spcAft>
                          <a:spcPts val="0"/>
                        </a:spcAft>
                        <a:buNone/>
                      </a:pPr>
                      <a:r>
                        <a:rPr lang="zh-TW" sz="2000" b="1">
                          <a:solidFill>
                            <a:srgbClr val="7030A0"/>
                          </a:solidFill>
                        </a:rPr>
                        <a:t>單科型</a:t>
                      </a:r>
                      <a:r>
                        <a:rPr lang="zh-TW" sz="2000"/>
                        <a:t>高級中等學校</a:t>
                      </a:r>
                      <a:endParaRPr sz="20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tc>
                  <a:txBody>
                    <a:bodyPr/>
                    <a:lstStyle/>
                    <a:p>
                      <a:pPr marL="0" marR="0" lvl="0" indent="0" algn="l" rtl="0">
                        <a:spcBef>
                          <a:spcPts val="0"/>
                        </a:spcBef>
                        <a:spcAft>
                          <a:spcPts val="0"/>
                        </a:spcAft>
                        <a:buNone/>
                      </a:pPr>
                      <a:r>
                        <a:rPr lang="zh-TW" sz="1800"/>
                        <a:t>以特定學科領域為核心課程，目標是幫助學習性向明顯之學生繼續發展潛能。</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F5FF"/>
                    </a:solidFill>
                  </a:tcPr>
                </a:tc>
                <a:extLst>
                  <a:ext uri="{0D108BD9-81ED-4DB2-BD59-A6C34878D82A}">
                    <a16:rowId xmlns:a16="http://schemas.microsoft.com/office/drawing/2014/main" val="10004"/>
                  </a:ext>
                </a:extLst>
              </a:tr>
            </a:tbl>
          </a:graphicData>
        </a:graphic>
      </p:graphicFrame>
      <p:sp>
        <p:nvSpPr>
          <p:cNvPr id="145" name="Google Shape;145;p6"/>
          <p:cNvSpPr txBox="1">
            <a:spLocks noGrp="1"/>
          </p:cNvSpPr>
          <p:nvPr>
            <p:ph type="body" idx="1"/>
          </p:nvPr>
        </p:nvSpPr>
        <p:spPr>
          <a:xfrm>
            <a:off x="1525502" y="5471835"/>
            <a:ext cx="10058400" cy="8214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720"/>
              <a:buNone/>
            </a:pPr>
            <a:r>
              <a:rPr lang="zh-TW" sz="3200" b="1">
                <a:latin typeface="Georgia"/>
                <a:ea typeface="Georgia"/>
                <a:cs typeface="Georgia"/>
                <a:sym typeface="Georgia"/>
              </a:rPr>
              <a:t>●103學年度起</a:t>
            </a:r>
            <a:r>
              <a:rPr lang="zh-TW" sz="3200" b="1">
                <a:solidFill>
                  <a:srgbClr val="00B050"/>
                </a:solidFill>
                <a:latin typeface="Microsoft JhengHei"/>
                <a:ea typeface="Microsoft JhengHei"/>
                <a:cs typeface="Microsoft JhengHei"/>
                <a:sym typeface="Microsoft JhengHei"/>
              </a:rPr>
              <a:t>技術型高中</a:t>
            </a:r>
            <a:r>
              <a:rPr lang="zh-TW" sz="3200" b="1">
                <a:latin typeface="Microsoft JhengHei"/>
                <a:ea typeface="Microsoft JhengHei"/>
                <a:cs typeface="Microsoft JhengHei"/>
                <a:sym typeface="Microsoft JhengHei"/>
              </a:rPr>
              <a:t>(五專前三年)全面免學費</a:t>
            </a:r>
            <a:endParaRPr sz="3200" b="1">
              <a:latin typeface="Microsoft JhengHei"/>
              <a:ea typeface="Microsoft JhengHei"/>
              <a:cs typeface="Microsoft JhengHei"/>
              <a:sym typeface="Microsoft JhengHei"/>
            </a:endParaRPr>
          </a:p>
          <a:p>
            <a:pPr marL="0" lvl="0" indent="0" algn="l" rtl="0">
              <a:lnSpc>
                <a:spcPct val="90000"/>
              </a:lnSpc>
              <a:spcBef>
                <a:spcPts val="0"/>
              </a:spcBef>
              <a:spcAft>
                <a:spcPts val="0"/>
              </a:spcAft>
              <a:buSzPts val="2720"/>
              <a:buNone/>
            </a:pPr>
            <a:r>
              <a:rPr lang="zh-TW" sz="3200" b="1">
                <a:solidFill>
                  <a:srgbClr val="FF0000"/>
                </a:solidFill>
                <a:latin typeface="Georgia"/>
                <a:ea typeface="Georgia"/>
                <a:cs typeface="Georgia"/>
                <a:sym typeface="Georgia"/>
              </a:rPr>
              <a:t>●113年2月起，高中高職全面免學費</a:t>
            </a:r>
            <a:r>
              <a:rPr lang="zh-TW" b="1">
                <a:solidFill>
                  <a:srgbClr val="0000FF"/>
                </a:solidFill>
                <a:latin typeface="Georgia"/>
                <a:ea typeface="Georgia"/>
                <a:cs typeface="Georgia"/>
                <a:sym typeface="Georgia"/>
              </a:rPr>
              <a:t>(※</a:t>
            </a:r>
            <a:r>
              <a:rPr lang="zh-TW">
                <a:solidFill>
                  <a:srgbClr val="0000FF"/>
                </a:solidFill>
                <a:latin typeface="Georgia"/>
                <a:ea typeface="Georgia"/>
                <a:cs typeface="Georgia"/>
                <a:sym typeface="Georgia"/>
              </a:rPr>
              <a:t>不含重讀及透過私立學校獨立招生管道入學就讀者</a:t>
            </a:r>
            <a:r>
              <a:rPr lang="zh-TW" b="1">
                <a:solidFill>
                  <a:srgbClr val="0000FF"/>
                </a:solidFill>
                <a:latin typeface="Georgia"/>
                <a:ea typeface="Georgia"/>
                <a:cs typeface="Georgia"/>
                <a:sym typeface="Georgia"/>
              </a:rPr>
              <a:t>)</a:t>
            </a:r>
            <a:endParaRPr b="1">
              <a:solidFill>
                <a:srgbClr val="0000FF"/>
              </a:solidFill>
              <a:latin typeface="Georgia"/>
              <a:ea typeface="Georgia"/>
              <a:cs typeface="Georgia"/>
              <a:sym typeface="Georgia"/>
            </a:endParaRPr>
          </a:p>
        </p:txBody>
      </p:sp>
      <p:sp>
        <p:nvSpPr>
          <p:cNvPr id="146" name="Google Shape;146;p6"/>
          <p:cNvSpPr/>
          <p:nvPr/>
        </p:nvSpPr>
        <p:spPr>
          <a:xfrm>
            <a:off x="1686315" y="4638881"/>
            <a:ext cx="4801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i="0" u="none" strike="noStrike" cap="none">
                <a:solidFill>
                  <a:srgbClr val="FF0000"/>
                </a:solidFill>
                <a:latin typeface="Trebuchet MS"/>
                <a:ea typeface="Trebuchet MS"/>
                <a:cs typeface="Trebuchet MS"/>
                <a:sym typeface="Trebuchet MS"/>
              </a:rPr>
              <a:t>十二年國教免學費政策</a:t>
            </a:r>
            <a:endParaRPr/>
          </a:p>
        </p:txBody>
      </p:sp>
      <p:pic>
        <p:nvPicPr>
          <p:cNvPr id="147" name="Google Shape;147;p6" descr="錢"/>
          <p:cNvPicPr preferRelativeResize="0"/>
          <p:nvPr/>
        </p:nvPicPr>
        <p:blipFill rotWithShape="1">
          <a:blip r:embed="rId3">
            <a:alphaModFix/>
          </a:blip>
          <a:srcRect/>
          <a:stretch/>
        </p:blipFill>
        <p:spPr>
          <a:xfrm>
            <a:off x="6773603" y="4352445"/>
            <a:ext cx="1219201" cy="12192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56"/>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超額比序方式</a:t>
            </a:r>
            <a:endParaRPr/>
          </a:p>
        </p:txBody>
      </p:sp>
      <p:sp>
        <p:nvSpPr>
          <p:cNvPr id="795" name="Google Shape;795;p56"/>
          <p:cNvSpPr txBox="1"/>
          <p:nvPr/>
        </p:nvSpPr>
        <p:spPr>
          <a:xfrm>
            <a:off x="1704854" y="1807381"/>
            <a:ext cx="8782292" cy="255454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總積分</a:t>
            </a:r>
            <a:r>
              <a:rPr lang="zh-TW" sz="3200">
                <a:solidFill>
                  <a:schemeClr val="dk1"/>
                </a:solidFill>
                <a:latin typeface="Microsoft JhengHei"/>
                <a:ea typeface="Microsoft JhengHei"/>
                <a:cs typeface="Microsoft JhengHei"/>
                <a:sym typeface="Microsoft JhengHei"/>
              </a:rPr>
              <a:t>：比照113學年度基北區高級中等學校免試入學超額比序方式</a:t>
            </a:r>
            <a:r>
              <a:rPr lang="zh-TW" sz="3200">
                <a:solidFill>
                  <a:srgbClr val="FF0000"/>
                </a:solidFill>
                <a:latin typeface="Microsoft JhengHei"/>
                <a:ea typeface="Microsoft JhengHei"/>
                <a:cs typeface="Microsoft JhengHei"/>
                <a:sym typeface="Microsoft JhengHei"/>
              </a:rPr>
              <a:t>(108方案)</a:t>
            </a:r>
            <a:r>
              <a:rPr lang="zh-TW" sz="3200">
                <a:solidFill>
                  <a:schemeClr val="dk1"/>
                </a:solidFill>
                <a:latin typeface="Microsoft JhengHei"/>
                <a:ea typeface="Microsoft JhengHei"/>
                <a:cs typeface="Microsoft JhengHei"/>
                <a:sym typeface="Microsoft JhengHei"/>
              </a:rPr>
              <a:t>。</a:t>
            </a:r>
            <a:endParaRPr sz="32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志願序積分</a:t>
            </a:r>
            <a:r>
              <a:rPr lang="zh-TW" sz="3200">
                <a:solidFill>
                  <a:schemeClr val="dk1"/>
                </a:solidFill>
                <a:latin typeface="Microsoft JhengHei"/>
                <a:ea typeface="Microsoft JhengHei"/>
                <a:cs typeface="Microsoft JhengHei"/>
                <a:sym typeface="Microsoft JhengHei"/>
              </a:rPr>
              <a:t>：</a:t>
            </a:r>
            <a:r>
              <a:rPr lang="zh-TW" sz="3200">
                <a:solidFill>
                  <a:srgbClr val="FF0000"/>
                </a:solidFill>
                <a:latin typeface="Microsoft JhengHei"/>
                <a:ea typeface="Microsoft JhengHei"/>
                <a:cs typeface="Microsoft JhengHei"/>
                <a:sym typeface="Microsoft JhengHei"/>
              </a:rPr>
              <a:t>皆為36分(因單一志願)</a:t>
            </a:r>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多元學習表現積分</a:t>
            </a:r>
            <a:r>
              <a:rPr lang="zh-TW" sz="3200">
                <a:solidFill>
                  <a:schemeClr val="dk1"/>
                </a:solidFill>
                <a:latin typeface="Microsoft JhengHei"/>
                <a:ea typeface="Microsoft JhengHei"/>
                <a:cs typeface="Microsoft JhengHei"/>
                <a:sym typeface="Microsoft JhengHei"/>
              </a:rPr>
              <a:t>：佔36分</a:t>
            </a:r>
            <a:endParaRPr sz="3200">
              <a:solidFill>
                <a:schemeClr val="dk1"/>
              </a:solidFill>
              <a:latin typeface="Microsoft JhengHei"/>
              <a:ea typeface="Microsoft JhengHei"/>
              <a:cs typeface="Microsoft JhengHei"/>
              <a:sym typeface="Microsoft JhengHei"/>
            </a:endParaRPr>
          </a:p>
          <a:p>
            <a:pPr marL="457200" marR="0" lvl="0" indent="-457200" algn="l" rtl="0">
              <a:spcBef>
                <a:spcPts val="0"/>
              </a:spcBef>
              <a:spcAft>
                <a:spcPts val="0"/>
              </a:spcAft>
              <a:buClr>
                <a:schemeClr val="dk1"/>
              </a:buClr>
              <a:buSzPts val="3200"/>
              <a:buFont typeface="Noto Sans Symbols"/>
              <a:buChar char="●"/>
            </a:pPr>
            <a:r>
              <a:rPr lang="zh-TW" sz="3200" b="1">
                <a:solidFill>
                  <a:schemeClr val="dk1"/>
                </a:solidFill>
                <a:latin typeface="Microsoft JhengHei"/>
                <a:ea typeface="Microsoft JhengHei"/>
                <a:cs typeface="Microsoft JhengHei"/>
                <a:sym typeface="Microsoft JhengHei"/>
              </a:rPr>
              <a:t>國中教育會考積分</a:t>
            </a:r>
            <a:r>
              <a:rPr lang="zh-TW" sz="3200">
                <a:solidFill>
                  <a:schemeClr val="dk1"/>
                </a:solidFill>
                <a:latin typeface="Microsoft JhengHei"/>
                <a:ea typeface="Microsoft JhengHei"/>
                <a:cs typeface="Microsoft JhengHei"/>
                <a:sym typeface="Microsoft JhengHei"/>
              </a:rPr>
              <a:t>：佔36分</a:t>
            </a:r>
            <a:endParaRPr/>
          </a:p>
        </p:txBody>
      </p:sp>
      <p:grpSp>
        <p:nvGrpSpPr>
          <p:cNvPr id="796" name="Google Shape;796;p56"/>
          <p:cNvGrpSpPr/>
          <p:nvPr/>
        </p:nvGrpSpPr>
        <p:grpSpPr>
          <a:xfrm>
            <a:off x="7813751" y="3483475"/>
            <a:ext cx="3022706" cy="2960082"/>
            <a:chOff x="992869" y="230989"/>
            <a:chExt cx="3022706" cy="2960082"/>
          </a:xfrm>
        </p:grpSpPr>
        <p:sp>
          <p:nvSpPr>
            <p:cNvPr id="797" name="Google Shape;797;p56"/>
            <p:cNvSpPr/>
            <p:nvPr/>
          </p:nvSpPr>
          <p:spPr>
            <a:xfrm>
              <a:off x="1141044" y="230989"/>
              <a:ext cx="2874531" cy="2874531"/>
            </a:xfrm>
            <a:prstGeom prst="pie">
              <a:avLst>
                <a:gd name="adj1" fmla="val 16200000"/>
                <a:gd name="adj2" fmla="val 1800000"/>
              </a:avLst>
            </a:prstGeom>
            <a:solidFill>
              <a:srgbClr val="2383C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6"/>
            <p:cNvSpPr txBox="1"/>
            <p:nvPr/>
          </p:nvSpPr>
          <p:spPr>
            <a:xfrm>
              <a:off x="2703899" y="761408"/>
              <a:ext cx="975287" cy="958177"/>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多元學習36分</a:t>
              </a:r>
              <a:endParaRPr sz="2000" b="1">
                <a:solidFill>
                  <a:schemeClr val="lt1"/>
                </a:solidFill>
                <a:latin typeface="Microsoft JhengHei"/>
                <a:ea typeface="Microsoft JhengHei"/>
                <a:cs typeface="Microsoft JhengHei"/>
                <a:sym typeface="Microsoft JhengHei"/>
              </a:endParaRPr>
            </a:p>
          </p:txBody>
        </p:sp>
        <p:sp>
          <p:nvSpPr>
            <p:cNvPr id="799" name="Google Shape;799;p56"/>
            <p:cNvSpPr/>
            <p:nvPr/>
          </p:nvSpPr>
          <p:spPr>
            <a:xfrm>
              <a:off x="992869" y="316540"/>
              <a:ext cx="2874531" cy="2874531"/>
            </a:xfrm>
            <a:prstGeom prst="pie">
              <a:avLst>
                <a:gd name="adj1" fmla="val 1800000"/>
                <a:gd name="adj2" fmla="val 9000000"/>
              </a:avLst>
            </a:prstGeom>
            <a:solidFill>
              <a:srgbClr val="24CED7"/>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6"/>
            <p:cNvSpPr txBox="1"/>
            <p:nvPr/>
          </p:nvSpPr>
          <p:spPr>
            <a:xfrm>
              <a:off x="1779943" y="2130232"/>
              <a:ext cx="1300383" cy="88973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志願序</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36分</a:t>
              </a:r>
              <a:endParaRPr sz="2000" b="1">
                <a:solidFill>
                  <a:schemeClr val="lt1"/>
                </a:solidFill>
                <a:latin typeface="Microsoft JhengHei"/>
                <a:ea typeface="Microsoft JhengHei"/>
                <a:cs typeface="Microsoft JhengHei"/>
                <a:sym typeface="Microsoft JhengHei"/>
              </a:endParaRPr>
            </a:p>
          </p:txBody>
        </p:sp>
        <p:sp>
          <p:nvSpPr>
            <p:cNvPr id="801" name="Google Shape;801;p56"/>
            <p:cNvSpPr/>
            <p:nvPr/>
          </p:nvSpPr>
          <p:spPr>
            <a:xfrm>
              <a:off x="992869" y="316540"/>
              <a:ext cx="2874531" cy="2874531"/>
            </a:xfrm>
            <a:prstGeom prst="pie">
              <a:avLst>
                <a:gd name="adj1" fmla="val 9000000"/>
                <a:gd name="adj2" fmla="val 16200000"/>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6"/>
            <p:cNvSpPr txBox="1"/>
            <p:nvPr/>
          </p:nvSpPr>
          <p:spPr>
            <a:xfrm>
              <a:off x="1300854" y="881180"/>
              <a:ext cx="975287" cy="958177"/>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36分</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57"/>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辦理流程</a:t>
            </a:r>
            <a:endParaRPr/>
          </a:p>
        </p:txBody>
      </p:sp>
      <p:grpSp>
        <p:nvGrpSpPr>
          <p:cNvPr id="809" name="Google Shape;809;p57"/>
          <p:cNvGrpSpPr/>
          <p:nvPr/>
        </p:nvGrpSpPr>
        <p:grpSpPr>
          <a:xfrm>
            <a:off x="1058274" y="1416088"/>
            <a:ext cx="9601374" cy="5247478"/>
            <a:chOff x="0" y="2489"/>
            <a:chExt cx="9601374" cy="5247478"/>
          </a:xfrm>
        </p:grpSpPr>
        <p:sp>
          <p:nvSpPr>
            <p:cNvPr id="810" name="Google Shape;810;p57"/>
            <p:cNvSpPr/>
            <p:nvPr/>
          </p:nvSpPr>
          <p:spPr>
            <a:xfrm rot="5400000">
              <a:off x="-414708" y="417197"/>
              <a:ext cx="2764721" cy="1935304"/>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7"/>
            <p:cNvSpPr txBox="1"/>
            <p:nvPr/>
          </p:nvSpPr>
          <p:spPr>
            <a:xfrm>
              <a:off x="1" y="970140"/>
              <a:ext cx="1935304" cy="829417"/>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None/>
              </a:pPr>
              <a:r>
                <a:rPr lang="zh-TW" sz="2900" b="1">
                  <a:solidFill>
                    <a:schemeClr val="lt1"/>
                  </a:solidFill>
                  <a:latin typeface="Trebuchet MS"/>
                  <a:ea typeface="Trebuchet MS"/>
                  <a:cs typeface="Trebuchet MS"/>
                  <a:sym typeface="Trebuchet MS"/>
                </a:rPr>
                <a:t>公告分發序</a:t>
              </a:r>
              <a:endParaRPr/>
            </a:p>
          </p:txBody>
        </p:sp>
        <p:sp>
          <p:nvSpPr>
            <p:cNvPr id="812" name="Google Shape;812;p57"/>
            <p:cNvSpPr/>
            <p:nvPr/>
          </p:nvSpPr>
          <p:spPr>
            <a:xfrm rot="5400000">
              <a:off x="4869805" y="-2932011"/>
              <a:ext cx="1797068" cy="7666070"/>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7"/>
            <p:cNvSpPr txBox="1"/>
            <p:nvPr/>
          </p:nvSpPr>
          <p:spPr>
            <a:xfrm>
              <a:off x="1935304" y="90216"/>
              <a:ext cx="7578344" cy="1621616"/>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Microsoft JhengHei"/>
                <a:buChar char="•"/>
              </a:pPr>
              <a:r>
                <a:rPr lang="zh-TW" sz="1900" b="0" i="0" u="none" strike="noStrike" cap="none">
                  <a:solidFill>
                    <a:schemeClr val="dk1"/>
                  </a:solidFill>
                  <a:latin typeface="Microsoft JhengHei"/>
                  <a:ea typeface="Microsoft JhengHei"/>
                  <a:cs typeface="Microsoft JhengHei"/>
                  <a:sym typeface="Microsoft JhengHei"/>
                </a:rPr>
                <a:t>各招生學校</a:t>
              </a:r>
              <a:r>
                <a:rPr lang="zh-TW" sz="1900" b="1" i="0" u="none" strike="noStrike" cap="none">
                  <a:solidFill>
                    <a:schemeClr val="dk1"/>
                  </a:solidFill>
                  <a:latin typeface="Microsoft JhengHei"/>
                  <a:ea typeface="Microsoft JhengHei"/>
                  <a:cs typeface="Microsoft JhengHei"/>
                  <a:sym typeface="Microsoft JhengHei"/>
                </a:rPr>
                <a:t>以招生名額</a:t>
              </a:r>
              <a:r>
                <a:rPr lang="zh-TW" sz="1900" b="1" i="0" u="none" strike="noStrike" cap="none">
                  <a:solidFill>
                    <a:srgbClr val="FF0000"/>
                  </a:solidFill>
                  <a:latin typeface="Microsoft JhengHei"/>
                  <a:ea typeface="Microsoft JhengHei"/>
                  <a:cs typeface="Microsoft JhengHei"/>
                  <a:sym typeface="Microsoft JhengHei"/>
                </a:rPr>
                <a:t>2倍</a:t>
              </a:r>
              <a:r>
                <a:rPr lang="zh-TW" sz="1900" b="1" i="0" u="none" strike="noStrike" cap="none">
                  <a:solidFill>
                    <a:schemeClr val="dk1"/>
                  </a:solidFill>
                  <a:latin typeface="Microsoft JhengHei"/>
                  <a:ea typeface="Microsoft JhengHei"/>
                  <a:cs typeface="Microsoft JhengHei"/>
                  <a:sym typeface="Microsoft JhengHei"/>
                </a:rPr>
                <a:t>公告分發序名單</a:t>
              </a:r>
              <a:r>
                <a:rPr lang="zh-TW" sz="1900" b="0" i="0" u="none" strike="noStrike" cap="none">
                  <a:solidFill>
                    <a:schemeClr val="dk1"/>
                  </a:solidFill>
                  <a:latin typeface="Microsoft JhengHei"/>
                  <a:ea typeface="Microsoft JhengHei"/>
                  <a:cs typeface="Microsoft JhengHei"/>
                  <a:sym typeface="Microsoft JhengHei"/>
                </a:rPr>
                <a:t>，學生按照學校公告之分發序，於簡章規定時間</a:t>
              </a:r>
              <a:r>
                <a:rPr lang="zh-TW" sz="1900" b="1" i="0" u="sng" strike="noStrike" cap="none">
                  <a:solidFill>
                    <a:srgbClr val="0000FF"/>
                  </a:solidFill>
                  <a:latin typeface="Microsoft JhengHei"/>
                  <a:ea typeface="Microsoft JhengHei"/>
                  <a:cs typeface="Microsoft JhengHei"/>
                  <a:sym typeface="Microsoft JhengHei"/>
                </a:rPr>
                <a:t>單科別</a:t>
              </a:r>
              <a:r>
                <a:rPr lang="zh-TW" sz="1900" b="0" i="0" u="none" strike="noStrike" cap="none">
                  <a:solidFill>
                    <a:schemeClr val="dk1"/>
                  </a:solidFill>
                  <a:latin typeface="Microsoft JhengHei"/>
                  <a:ea typeface="Microsoft JhengHei"/>
                  <a:cs typeface="Microsoft JhengHei"/>
                  <a:sym typeface="Microsoft JhengHei"/>
                </a:rPr>
                <a:t>學校進行</a:t>
              </a:r>
              <a:r>
                <a:rPr lang="zh-TW" sz="1900" b="1" i="0" u="none" strike="noStrike" cap="none">
                  <a:solidFill>
                    <a:srgbClr val="FF0000"/>
                  </a:solidFill>
                  <a:latin typeface="Microsoft JhengHei"/>
                  <a:ea typeface="Microsoft JhengHei"/>
                  <a:cs typeface="Microsoft JhengHei"/>
                  <a:sym typeface="Microsoft JhengHei"/>
                </a:rPr>
                <a:t>線上</a:t>
              </a:r>
              <a:r>
                <a:rPr lang="zh-TW" sz="1900" b="0" i="0" u="none" strike="noStrike" cap="none">
                  <a:solidFill>
                    <a:schemeClr val="dk1"/>
                  </a:solidFill>
                  <a:latin typeface="Microsoft JhengHei"/>
                  <a:ea typeface="Microsoft JhengHei"/>
                  <a:cs typeface="Microsoft JhengHei"/>
                  <a:sym typeface="Microsoft JhengHei"/>
                </a:rPr>
                <a:t>登記，</a:t>
              </a:r>
              <a:br>
                <a:rPr lang="zh-TW" sz="1900" b="0" i="0" u="none" strike="noStrike" cap="none">
                  <a:solidFill>
                    <a:schemeClr val="dk1"/>
                  </a:solidFill>
                  <a:latin typeface="Microsoft JhengHei"/>
                  <a:ea typeface="Microsoft JhengHei"/>
                  <a:cs typeface="Microsoft JhengHei"/>
                  <a:sym typeface="Microsoft JhengHei"/>
                </a:rPr>
              </a:br>
              <a:r>
                <a:rPr lang="zh-TW" sz="1900" b="1" i="0" u="sng" strike="noStrike" cap="none">
                  <a:solidFill>
                    <a:srgbClr val="0000FF"/>
                  </a:solidFill>
                  <a:latin typeface="Microsoft JhengHei"/>
                  <a:ea typeface="Microsoft JhengHei"/>
                  <a:cs typeface="Microsoft JhengHei"/>
                  <a:sym typeface="Microsoft JhengHei"/>
                </a:rPr>
                <a:t>多科別</a:t>
              </a:r>
              <a:r>
                <a:rPr lang="zh-TW" sz="1900" b="0" i="0" u="none" strike="noStrike" cap="none">
                  <a:solidFill>
                    <a:schemeClr val="dk1"/>
                  </a:solidFill>
                  <a:latin typeface="Microsoft JhengHei"/>
                  <a:ea typeface="Microsoft JhengHei"/>
                  <a:cs typeface="Microsoft JhengHei"/>
                  <a:sym typeface="Microsoft JhengHei"/>
                </a:rPr>
                <a:t>學校至指定地點</a:t>
              </a:r>
              <a:r>
                <a:rPr lang="zh-TW" sz="1900" b="1" i="0" u="none" strike="noStrike" cap="none">
                  <a:solidFill>
                    <a:srgbClr val="FF0000"/>
                  </a:solidFill>
                  <a:latin typeface="Microsoft JhengHei"/>
                  <a:ea typeface="Microsoft JhengHei"/>
                  <a:cs typeface="Microsoft JhengHei"/>
                  <a:sym typeface="Microsoft JhengHei"/>
                </a:rPr>
                <a:t>依序辦理現場登記、撕榜、報到作業</a:t>
              </a:r>
              <a:r>
                <a:rPr lang="zh-TW" sz="1900" b="0" i="0" u="none" strike="noStrike" cap="none">
                  <a:solidFill>
                    <a:schemeClr val="dk1"/>
                  </a:solidFill>
                  <a:latin typeface="Microsoft JhengHei"/>
                  <a:ea typeface="Microsoft JhengHei"/>
                  <a:cs typeface="Microsoft JhengHei"/>
                  <a:sym typeface="Microsoft JhengHei"/>
                </a:rPr>
                <a:t>。</a:t>
              </a:r>
              <a:endParaRPr sz="1900" b="0" i="0" u="none" strike="noStrike" cap="none">
                <a:solidFill>
                  <a:schemeClr val="dk1"/>
                </a:solidFill>
                <a:latin typeface="Trebuchet MS"/>
                <a:ea typeface="Trebuchet MS"/>
                <a:cs typeface="Trebuchet MS"/>
                <a:sym typeface="Trebuchet MS"/>
              </a:endParaRPr>
            </a:p>
          </p:txBody>
        </p:sp>
        <p:sp>
          <p:nvSpPr>
            <p:cNvPr id="814" name="Google Shape;814;p57"/>
            <p:cNvSpPr/>
            <p:nvPr/>
          </p:nvSpPr>
          <p:spPr>
            <a:xfrm rot="5400000">
              <a:off x="-414708" y="2899954"/>
              <a:ext cx="2764721" cy="1935304"/>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7"/>
            <p:cNvSpPr txBox="1"/>
            <p:nvPr/>
          </p:nvSpPr>
          <p:spPr>
            <a:xfrm>
              <a:off x="1" y="3452897"/>
              <a:ext cx="1935304" cy="829417"/>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None/>
              </a:pPr>
              <a:r>
                <a:rPr lang="zh-TW" sz="2900" b="1">
                  <a:solidFill>
                    <a:schemeClr val="lt1"/>
                  </a:solidFill>
                  <a:latin typeface="Trebuchet MS"/>
                  <a:ea typeface="Trebuchet MS"/>
                  <a:cs typeface="Trebuchet MS"/>
                  <a:sym typeface="Trebuchet MS"/>
                </a:rPr>
                <a:t>登記</a:t>
              </a:r>
              <a:endParaRPr/>
            </a:p>
          </p:txBody>
        </p:sp>
        <p:sp>
          <p:nvSpPr>
            <p:cNvPr id="816" name="Google Shape;816;p57"/>
            <p:cNvSpPr/>
            <p:nvPr/>
          </p:nvSpPr>
          <p:spPr>
            <a:xfrm rot="5400000">
              <a:off x="4869805" y="-449254"/>
              <a:ext cx="1797068" cy="7666070"/>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7"/>
            <p:cNvSpPr txBox="1"/>
            <p:nvPr/>
          </p:nvSpPr>
          <p:spPr>
            <a:xfrm>
              <a:off x="1935304" y="2572973"/>
              <a:ext cx="7578344" cy="1621616"/>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rgbClr val="0000FF"/>
                </a:buClr>
                <a:buSzPts val="1900"/>
                <a:buFont typeface="Microsoft JhengHei"/>
                <a:buChar char="•"/>
              </a:pPr>
              <a:r>
                <a:rPr lang="zh-TW" sz="1900" b="1" i="0" u="sng" strike="noStrike" cap="none">
                  <a:solidFill>
                    <a:srgbClr val="0000FF"/>
                  </a:solidFill>
                  <a:latin typeface="Microsoft JhengHei"/>
                  <a:ea typeface="Microsoft JhengHei"/>
                  <a:cs typeface="Microsoft JhengHei"/>
                  <a:sym typeface="Microsoft JhengHei"/>
                </a:rPr>
                <a:t>單科別學校</a:t>
              </a:r>
              <a:r>
                <a:rPr lang="zh-TW" sz="1900" b="1"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chemeClr val="dk1"/>
                  </a:solidFill>
                  <a:latin typeface="Microsoft JhengHei"/>
                  <a:ea typeface="Microsoft JhengHei"/>
                  <a:cs typeface="Microsoft JhengHei"/>
                  <a:sym typeface="Microsoft JhengHei"/>
                </a:rPr>
                <a:t>至</a:t>
              </a:r>
              <a:r>
                <a:rPr lang="zh-TW" sz="1900" b="0" i="0" u="none" strike="noStrike" cap="none">
                  <a:solidFill>
                    <a:schemeClr val="dk1"/>
                  </a:solidFill>
                  <a:latin typeface="Trebuchet MS"/>
                  <a:ea typeface="Trebuchet MS"/>
                  <a:cs typeface="Trebuchet MS"/>
                  <a:sym typeface="Trebuchet MS"/>
                </a:rPr>
                <a:t>臺北市</a:t>
              </a:r>
              <a:r>
                <a:rPr lang="zh-TW" sz="1900" b="1" i="0" u="none" strike="noStrike" cap="none">
                  <a:solidFill>
                    <a:schemeClr val="dk1"/>
                  </a:solidFill>
                  <a:latin typeface="Trebuchet MS"/>
                  <a:ea typeface="Trebuchet MS"/>
                  <a:cs typeface="Trebuchet MS"/>
                  <a:sym typeface="Trebuchet MS"/>
                </a:rPr>
                <a:t>113</a:t>
              </a:r>
              <a:r>
                <a:rPr lang="zh-TW" sz="1900" b="0" i="0" u="none" strike="noStrike" cap="none">
                  <a:solidFill>
                    <a:schemeClr val="dk1"/>
                  </a:solidFill>
                  <a:latin typeface="Trebuchet MS"/>
                  <a:ea typeface="Trebuchet MS"/>
                  <a:cs typeface="Trebuchet MS"/>
                  <a:sym typeface="Trebuchet MS"/>
                </a:rPr>
                <a:t>學年度高級中等學校優先免試入學委員會資訊系統平台進行登記，</a:t>
              </a:r>
              <a:r>
                <a:rPr lang="zh-TW" sz="1900" b="0" i="0" u="none" strike="noStrike" cap="none">
                  <a:solidFill>
                    <a:srgbClr val="FF0000"/>
                  </a:solidFill>
                  <a:latin typeface="Trebuchet MS"/>
                  <a:ea typeface="Trebuchet MS"/>
                  <a:cs typeface="Trebuchet MS"/>
                  <a:sym typeface="Trebuchet MS"/>
                </a:rPr>
                <a:t>逾期不得</a:t>
              </a:r>
              <a:r>
                <a:rPr lang="zh-TW" sz="1900" b="0" i="0" u="none" strike="noStrike" cap="none">
                  <a:solidFill>
                    <a:schemeClr val="dk1"/>
                  </a:solidFill>
                  <a:latin typeface="Trebuchet MS"/>
                  <a:ea typeface="Trebuchet MS"/>
                  <a:cs typeface="Trebuchet MS"/>
                  <a:sym typeface="Trebuchet MS"/>
                </a:rPr>
                <a:t>參加篩選錄取作業</a:t>
              </a:r>
              <a:endParaRPr sz="19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85"/>
                </a:spcBef>
                <a:spcAft>
                  <a:spcPts val="0"/>
                </a:spcAft>
                <a:buClr>
                  <a:srgbClr val="0000FF"/>
                </a:buClr>
                <a:buSzPts val="1900"/>
                <a:buFont typeface="Microsoft JhengHei"/>
                <a:buChar char="•"/>
              </a:pPr>
              <a:r>
                <a:rPr lang="zh-TW" sz="1900" b="1" i="0" u="sng" strike="noStrike" cap="none">
                  <a:solidFill>
                    <a:srgbClr val="0000FF"/>
                  </a:solidFill>
                  <a:latin typeface="Microsoft JhengHei"/>
                  <a:ea typeface="Microsoft JhengHei"/>
                  <a:cs typeface="Microsoft JhengHei"/>
                  <a:sym typeface="Microsoft JhengHei"/>
                </a:rPr>
                <a:t>多科別學校</a:t>
              </a:r>
              <a:r>
                <a:rPr lang="zh-TW" sz="1900" b="1"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chemeClr val="dk1"/>
                  </a:solidFill>
                  <a:latin typeface="Microsoft JhengHei"/>
                  <a:ea typeface="Microsoft JhengHei"/>
                  <a:cs typeface="Microsoft JhengHei"/>
                  <a:sym typeface="Microsoft JhengHei"/>
                </a:rPr>
                <a:t>學生</a:t>
              </a:r>
              <a:r>
                <a:rPr lang="zh-TW" sz="1900" b="0" i="0" u="sng" strike="noStrike" cap="none">
                  <a:solidFill>
                    <a:schemeClr val="dk1"/>
                  </a:solidFill>
                  <a:latin typeface="Microsoft JhengHei"/>
                  <a:ea typeface="Microsoft JhengHei"/>
                  <a:cs typeface="Microsoft JhengHei"/>
                  <a:sym typeface="Microsoft JhengHei"/>
                </a:rPr>
                <a:t>親自或由家長（或法定代理人）辦理登記</a:t>
              </a:r>
              <a:r>
                <a:rPr lang="zh-TW" sz="1900" b="0" i="0" u="none" strike="noStrike" cap="none">
                  <a:solidFill>
                    <a:schemeClr val="dk1"/>
                  </a:solidFill>
                  <a:latin typeface="Microsoft JhengHei"/>
                  <a:ea typeface="Microsoft JhengHei"/>
                  <a:cs typeface="Microsoft JhengHei"/>
                  <a:sym typeface="Microsoft JhengHei"/>
                </a:rPr>
                <a:t>，</a:t>
              </a:r>
              <a:r>
                <a:rPr lang="zh-TW" sz="1900" b="0" i="0" u="none" strike="noStrike" cap="none">
                  <a:solidFill>
                    <a:srgbClr val="FF0000"/>
                  </a:solidFill>
                  <a:latin typeface="Microsoft JhengHei"/>
                  <a:ea typeface="Microsoft JhengHei"/>
                  <a:cs typeface="Microsoft JhengHei"/>
                  <a:sym typeface="Microsoft JhengHei"/>
                </a:rPr>
                <a:t>逾期視同放棄</a:t>
              </a:r>
              <a:r>
                <a:rPr lang="zh-TW" sz="1900" b="0" i="0" u="none" strike="noStrike" cap="none">
                  <a:solidFill>
                    <a:schemeClr val="dk1"/>
                  </a:solidFill>
                  <a:latin typeface="Microsoft JhengHei"/>
                  <a:ea typeface="Microsoft JhengHei"/>
                  <a:cs typeface="Microsoft JhengHei"/>
                  <a:sym typeface="Microsoft JhengHei"/>
                </a:rPr>
                <a:t>抽籤、撕榜資格。</a:t>
              </a:r>
              <a:endParaRPr sz="1900" b="0" i="0" u="none" strike="noStrike" cap="none">
                <a:solidFill>
                  <a:schemeClr val="dk1"/>
                </a:solidFill>
                <a:latin typeface="Trebuchet MS"/>
                <a:ea typeface="Trebuchet MS"/>
                <a:cs typeface="Trebuchet MS"/>
                <a:sym typeface="Trebuchet MS"/>
              </a:endParaRPr>
            </a:p>
          </p:txBody>
        </p:sp>
      </p:grpSp>
      <p:sp>
        <p:nvSpPr>
          <p:cNvPr id="818" name="Google Shape;818;p5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8"/>
          <p:cNvSpPr txBox="1"/>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SzPts val="4800"/>
              <a:buFont typeface="Microsoft JhengHei"/>
              <a:buNone/>
            </a:pPr>
            <a:r>
              <a:rPr lang="zh-TW" sz="4800" b="1" cap="none">
                <a:latin typeface="Microsoft JhengHei"/>
                <a:ea typeface="Microsoft JhengHei"/>
                <a:cs typeface="Microsoft JhengHei"/>
                <a:sym typeface="Microsoft JhengHei"/>
              </a:rPr>
              <a:t>臺北市113學年度</a:t>
            </a:r>
            <a:r>
              <a:rPr lang="zh-TW" sz="4800" b="1" cap="none">
                <a:solidFill>
                  <a:srgbClr val="FF0000"/>
                </a:solidFill>
                <a:latin typeface="Microsoft JhengHei"/>
                <a:ea typeface="Microsoft JhengHei"/>
                <a:cs typeface="Microsoft JhengHei"/>
                <a:sym typeface="Microsoft JhengHei"/>
              </a:rPr>
              <a:t>第二類優免</a:t>
            </a:r>
            <a:r>
              <a:rPr lang="zh-TW" sz="4800" b="1" cap="none">
                <a:latin typeface="Microsoft JhengHei"/>
                <a:ea typeface="Microsoft JhengHei"/>
                <a:cs typeface="Microsoft JhengHei"/>
                <a:sym typeface="Microsoft JhengHei"/>
              </a:rPr>
              <a:t>辦理流程</a:t>
            </a:r>
            <a:endParaRPr sz="4800" b="1" cap="none">
              <a:latin typeface="Microsoft JhengHei"/>
              <a:ea typeface="Microsoft JhengHei"/>
              <a:cs typeface="Microsoft JhengHei"/>
              <a:sym typeface="Microsoft JhengHei"/>
            </a:endParaRPr>
          </a:p>
        </p:txBody>
      </p:sp>
      <p:grpSp>
        <p:nvGrpSpPr>
          <p:cNvPr id="825" name="Google Shape;825;p58"/>
          <p:cNvGrpSpPr/>
          <p:nvPr/>
        </p:nvGrpSpPr>
        <p:grpSpPr>
          <a:xfrm>
            <a:off x="1331091" y="1284605"/>
            <a:ext cx="10301466" cy="4954722"/>
            <a:chOff x="1" y="6535"/>
            <a:chExt cx="10301466" cy="4954722"/>
          </a:xfrm>
        </p:grpSpPr>
        <p:sp>
          <p:nvSpPr>
            <p:cNvPr id="826" name="Google Shape;826;p58"/>
            <p:cNvSpPr/>
            <p:nvPr/>
          </p:nvSpPr>
          <p:spPr>
            <a:xfrm rot="5400000">
              <a:off x="-549609" y="1839416"/>
              <a:ext cx="3664066" cy="256484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8"/>
            <p:cNvSpPr txBox="1"/>
            <p:nvPr/>
          </p:nvSpPr>
          <p:spPr>
            <a:xfrm>
              <a:off x="1" y="2572229"/>
              <a:ext cx="2564846" cy="109922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zh-TW" sz="2600" b="1">
                  <a:solidFill>
                    <a:schemeClr val="lt1"/>
                  </a:solidFill>
                  <a:latin typeface="Trebuchet MS"/>
                  <a:ea typeface="Trebuchet MS"/>
                  <a:cs typeface="Trebuchet MS"/>
                  <a:sym typeface="Trebuchet MS"/>
                </a:rPr>
                <a:t>線上公告</a:t>
              </a:r>
              <a:br>
                <a:rPr lang="zh-TW" sz="2600" b="1">
                  <a:solidFill>
                    <a:schemeClr val="lt1"/>
                  </a:solidFill>
                  <a:latin typeface="Trebuchet MS"/>
                  <a:ea typeface="Trebuchet MS"/>
                  <a:cs typeface="Trebuchet MS"/>
                  <a:sym typeface="Trebuchet MS"/>
                </a:rPr>
              </a:br>
              <a:r>
                <a:rPr lang="zh-TW" sz="2600" b="1">
                  <a:solidFill>
                    <a:schemeClr val="lt1"/>
                  </a:solidFill>
                  <a:latin typeface="Trebuchet MS"/>
                  <a:ea typeface="Trebuchet MS"/>
                  <a:cs typeface="Trebuchet MS"/>
                  <a:sym typeface="Trebuchet MS"/>
                </a:rPr>
                <a:t>錄取名單、報到</a:t>
              </a:r>
              <a:endParaRPr sz="2600" b="1">
                <a:solidFill>
                  <a:schemeClr val="lt1"/>
                </a:solidFill>
                <a:latin typeface="Trebuchet MS"/>
                <a:ea typeface="Trebuchet MS"/>
                <a:cs typeface="Trebuchet MS"/>
                <a:sym typeface="Trebuchet MS"/>
              </a:endParaRPr>
            </a:p>
          </p:txBody>
        </p:sp>
        <p:sp>
          <p:nvSpPr>
            <p:cNvPr id="828" name="Google Shape;828;p58"/>
            <p:cNvSpPr/>
            <p:nvPr/>
          </p:nvSpPr>
          <p:spPr>
            <a:xfrm rot="5400000">
              <a:off x="3955795" y="-1384415"/>
              <a:ext cx="4954722" cy="7736621"/>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8"/>
            <p:cNvSpPr txBox="1"/>
            <p:nvPr/>
          </p:nvSpPr>
          <p:spPr>
            <a:xfrm>
              <a:off x="2564846" y="248404"/>
              <a:ext cx="7494751" cy="4470982"/>
            </a:xfrm>
            <a:prstGeom prst="rect">
              <a:avLst/>
            </a:prstGeom>
            <a:noFill/>
            <a:ln>
              <a:noFill/>
            </a:ln>
          </p:spPr>
          <p:txBody>
            <a:bodyPr spcFirstLastPara="1" wrap="square" lIns="256025" tIns="22850" rIns="22850" bIns="22850" anchor="ctr" anchorCtr="0">
              <a:noAutofit/>
            </a:bodyPr>
            <a:lstStyle/>
            <a:p>
              <a:pPr marL="285750" marR="0" lvl="1" indent="-285750" algn="l" rtl="0">
                <a:lnSpc>
                  <a:spcPct val="90000"/>
                </a:lnSpc>
                <a:spcBef>
                  <a:spcPts val="0"/>
                </a:spcBef>
                <a:spcAft>
                  <a:spcPts val="0"/>
                </a:spcAft>
                <a:buClr>
                  <a:srgbClr val="FF0000"/>
                </a:buClr>
                <a:buSzPts val="3600"/>
                <a:buFont typeface="Microsoft JhengHei"/>
                <a:buChar char="•"/>
              </a:pPr>
              <a:r>
                <a:rPr lang="zh-TW" sz="3600" b="1" i="0" u="sng" strike="noStrike" cap="none">
                  <a:solidFill>
                    <a:srgbClr val="FF0000"/>
                  </a:solidFill>
                  <a:latin typeface="Microsoft JhengHei"/>
                  <a:ea typeface="Microsoft JhengHei"/>
                  <a:cs typeface="Microsoft JhengHei"/>
                  <a:sym typeface="Microsoft JhengHei"/>
                </a:rPr>
                <a:t>需按時完成登記者方能參加篩選錄取作業</a:t>
              </a:r>
              <a:endParaRPr sz="3600" b="0" i="0" u="none" strike="noStrike" cap="none">
                <a:solidFill>
                  <a:schemeClr val="dk1"/>
                </a:solidFill>
                <a:latin typeface="Trebuchet MS"/>
                <a:ea typeface="Trebuchet MS"/>
                <a:cs typeface="Trebuchet MS"/>
                <a:sym typeface="Trebuchet MS"/>
              </a:endParaRPr>
            </a:p>
            <a:p>
              <a:pPr marL="285750" marR="0" lvl="1" indent="-285750" algn="l" rtl="0">
                <a:lnSpc>
                  <a:spcPct val="90000"/>
                </a:lnSpc>
                <a:spcBef>
                  <a:spcPts val="540"/>
                </a:spcBef>
                <a:spcAft>
                  <a:spcPts val="0"/>
                </a:spcAft>
                <a:buClr>
                  <a:schemeClr val="dk1"/>
                </a:buClr>
                <a:buSzPts val="3600"/>
                <a:buFont typeface="Trebuchet MS"/>
                <a:buChar char="•"/>
              </a:pPr>
              <a:r>
                <a:rPr lang="zh-TW" sz="3600" b="0" i="0" u="none" strike="noStrike" cap="none">
                  <a:solidFill>
                    <a:schemeClr val="dk1"/>
                  </a:solidFill>
                  <a:latin typeface="Trebuchet MS"/>
                  <a:ea typeface="Trebuchet MS"/>
                  <a:cs typeface="Trebuchet MS"/>
                  <a:sym typeface="Trebuchet MS"/>
                </a:rPr>
                <a:t>各招生學校公告錄取結果名單</a:t>
              </a:r>
              <a:endParaRPr sz="3600" b="1" i="0" u="none" strike="noStrike" cap="none">
                <a:solidFill>
                  <a:schemeClr val="dk1"/>
                </a:solidFill>
                <a:latin typeface="Microsoft JhengHei"/>
                <a:ea typeface="Microsoft JhengHei"/>
                <a:cs typeface="Microsoft JhengHei"/>
                <a:sym typeface="Microsoft JhengHei"/>
              </a:endParaRPr>
            </a:p>
            <a:p>
              <a:pPr marL="285750" marR="0" lvl="1" indent="-285750" algn="l" rtl="0">
                <a:lnSpc>
                  <a:spcPct val="90000"/>
                </a:lnSpc>
                <a:spcBef>
                  <a:spcPts val="540"/>
                </a:spcBef>
                <a:spcAft>
                  <a:spcPts val="0"/>
                </a:spcAft>
                <a:buClr>
                  <a:srgbClr val="7030A0"/>
                </a:buClr>
                <a:buSzPts val="3600"/>
                <a:buFont typeface="Microsoft JhengHei"/>
                <a:buChar char="•"/>
              </a:pPr>
              <a:r>
                <a:rPr lang="zh-TW" sz="3600" b="1" i="0" u="none" strike="noStrike" cap="none">
                  <a:solidFill>
                    <a:srgbClr val="7030A0"/>
                  </a:solidFill>
                  <a:latin typeface="Microsoft JhengHei"/>
                  <a:ea typeface="Microsoft JhengHei"/>
                  <a:cs typeface="Microsoft JhengHei"/>
                  <a:sym typeface="Microsoft JhengHei"/>
                </a:rPr>
                <a:t>學生一經公告錄取，視同完成線上報到</a:t>
              </a:r>
              <a:endParaRPr sz="3600" b="1" i="0" u="none" strike="noStrike" cap="none">
                <a:solidFill>
                  <a:schemeClr val="dk1"/>
                </a:solidFill>
                <a:latin typeface="Microsoft JhengHei"/>
                <a:ea typeface="Microsoft JhengHei"/>
                <a:cs typeface="Microsoft JhengHei"/>
                <a:sym typeface="Microsoft JhengHei"/>
              </a:endParaRPr>
            </a:p>
          </p:txBody>
        </p:sp>
      </p:grpSp>
      <p:sp>
        <p:nvSpPr>
          <p:cNvPr id="830" name="Google Shape;830;p58"/>
          <p:cNvSpPr/>
          <p:nvPr/>
        </p:nvSpPr>
        <p:spPr>
          <a:xfrm>
            <a:off x="1785692" y="1446835"/>
            <a:ext cx="1665961" cy="1665961"/>
          </a:xfrm>
          <a:prstGeom prst="ellipse">
            <a:avLst/>
          </a:prstGeom>
          <a:solidFill>
            <a:srgbClr val="1C62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600" b="1">
                <a:solidFill>
                  <a:schemeClr val="lt1"/>
                </a:solidFill>
                <a:latin typeface="Microsoft JhengHei"/>
                <a:ea typeface="Microsoft JhengHei"/>
                <a:cs typeface="Microsoft JhengHei"/>
                <a:sym typeface="Microsoft JhengHei"/>
              </a:rPr>
              <a:t>單科別學校</a:t>
            </a:r>
            <a:endParaRPr sz="2600" b="1">
              <a:solidFill>
                <a:schemeClr val="lt1"/>
              </a:solidFill>
              <a:latin typeface="Trebuchet MS"/>
              <a:ea typeface="Trebuchet MS"/>
              <a:cs typeface="Trebuchet MS"/>
              <a:sym typeface="Trebuchet MS"/>
            </a:endParaRPr>
          </a:p>
        </p:txBody>
      </p:sp>
      <p:sp>
        <p:nvSpPr>
          <p:cNvPr id="831" name="Google Shape;831;p58"/>
          <p:cNvSpPr/>
          <p:nvPr/>
        </p:nvSpPr>
        <p:spPr>
          <a:xfrm>
            <a:off x="2618673" y="6265947"/>
            <a:ext cx="2608420"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公告錄取視同報到</a:t>
            </a:r>
            <a:endParaRPr/>
          </a:p>
        </p:txBody>
      </p:sp>
      <p:sp>
        <p:nvSpPr>
          <p:cNvPr id="832" name="Google Shape;832;p58"/>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59"/>
          <p:cNvSpPr txBox="1">
            <a:spLocks noGrp="1"/>
          </p:cNvSpPr>
          <p:nvPr>
            <p:ph type="title"/>
          </p:nvPr>
        </p:nvSpPr>
        <p:spPr>
          <a:xfrm>
            <a:off x="1058274" y="322586"/>
            <a:ext cx="10574284" cy="112424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臺北市113學年度</a:t>
            </a:r>
            <a:r>
              <a:rPr lang="zh-TW">
                <a:solidFill>
                  <a:srgbClr val="FF0000"/>
                </a:solidFill>
                <a:latin typeface="Microsoft JhengHei"/>
                <a:ea typeface="Microsoft JhengHei"/>
                <a:cs typeface="Microsoft JhengHei"/>
                <a:sym typeface="Microsoft JhengHei"/>
              </a:rPr>
              <a:t>第二類優免</a:t>
            </a:r>
            <a:r>
              <a:rPr lang="zh-TW">
                <a:latin typeface="Microsoft JhengHei"/>
                <a:ea typeface="Microsoft JhengHei"/>
                <a:cs typeface="Microsoft JhengHei"/>
                <a:sym typeface="Microsoft JhengHei"/>
              </a:rPr>
              <a:t>辦理流程</a:t>
            </a:r>
            <a:endParaRPr/>
          </a:p>
        </p:txBody>
      </p:sp>
      <p:grpSp>
        <p:nvGrpSpPr>
          <p:cNvPr id="839" name="Google Shape;839;p59"/>
          <p:cNvGrpSpPr/>
          <p:nvPr/>
        </p:nvGrpSpPr>
        <p:grpSpPr>
          <a:xfrm>
            <a:off x="1331091" y="1281338"/>
            <a:ext cx="10301466" cy="4954722"/>
            <a:chOff x="1" y="3268"/>
            <a:chExt cx="10301466" cy="4954722"/>
          </a:xfrm>
        </p:grpSpPr>
        <p:sp>
          <p:nvSpPr>
            <p:cNvPr id="840" name="Google Shape;840;p59"/>
            <p:cNvSpPr/>
            <p:nvPr/>
          </p:nvSpPr>
          <p:spPr>
            <a:xfrm rot="5400000">
              <a:off x="-549609" y="1839416"/>
              <a:ext cx="3664066" cy="2564846"/>
            </a:xfrm>
            <a:prstGeom prst="chevron">
              <a:avLst>
                <a:gd name="adj" fmla="val 50000"/>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9"/>
            <p:cNvSpPr txBox="1"/>
            <p:nvPr/>
          </p:nvSpPr>
          <p:spPr>
            <a:xfrm>
              <a:off x="1" y="2572229"/>
              <a:ext cx="2564846" cy="1099220"/>
            </a:xfrm>
            <a:prstGeom prst="rect">
              <a:avLst/>
            </a:prstGeom>
            <a:noFill/>
            <a:ln>
              <a:noFill/>
            </a:ln>
          </p:spPr>
          <p:txBody>
            <a:bodyPr spcFirstLastPara="1" wrap="square" lIns="31100" tIns="31100" rIns="31100" bIns="31100" anchor="ctr" anchorCtr="0">
              <a:noAutofit/>
            </a:bodyPr>
            <a:lstStyle/>
            <a:p>
              <a:pPr marL="0" marR="0" lvl="0" indent="0" algn="ctr" rtl="0">
                <a:lnSpc>
                  <a:spcPct val="90000"/>
                </a:lnSpc>
                <a:spcBef>
                  <a:spcPts val="0"/>
                </a:spcBef>
                <a:spcAft>
                  <a:spcPts val="0"/>
                </a:spcAft>
                <a:buNone/>
              </a:pPr>
              <a:r>
                <a:rPr lang="zh-TW" sz="4900">
                  <a:solidFill>
                    <a:schemeClr val="lt1"/>
                  </a:solidFill>
                  <a:latin typeface="Trebuchet MS"/>
                  <a:ea typeface="Trebuchet MS"/>
                  <a:cs typeface="Trebuchet MS"/>
                  <a:sym typeface="Trebuchet MS"/>
                </a:rPr>
                <a:t>現場撕榜</a:t>
              </a:r>
              <a:endParaRPr/>
            </a:p>
          </p:txBody>
        </p:sp>
        <p:sp>
          <p:nvSpPr>
            <p:cNvPr id="842" name="Google Shape;842;p59"/>
            <p:cNvSpPr/>
            <p:nvPr/>
          </p:nvSpPr>
          <p:spPr>
            <a:xfrm rot="5400000">
              <a:off x="3955795" y="-1387682"/>
              <a:ext cx="4954722" cy="7736621"/>
            </a:xfrm>
            <a:prstGeom prst="round2SameRect">
              <a:avLst>
                <a:gd name="adj1" fmla="val 16667"/>
                <a:gd name="adj2" fmla="val 0"/>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9"/>
            <p:cNvSpPr txBox="1"/>
            <p:nvPr/>
          </p:nvSpPr>
          <p:spPr>
            <a:xfrm>
              <a:off x="2564846" y="245137"/>
              <a:ext cx="7494751" cy="4470982"/>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rgbClr val="FF0000"/>
                </a:buClr>
                <a:buSzPts val="1800"/>
                <a:buFont typeface="Microsoft JhengHei"/>
                <a:buChar char="•"/>
              </a:pPr>
              <a:r>
                <a:rPr lang="zh-TW" sz="1800" b="1" i="0" u="sng" strike="noStrike" cap="none">
                  <a:solidFill>
                    <a:srgbClr val="FF0000"/>
                  </a:solidFill>
                  <a:latin typeface="Microsoft JhengHei"/>
                  <a:ea typeface="Microsoft JhengHei"/>
                  <a:cs typeface="Microsoft JhengHei"/>
                  <a:sym typeface="Microsoft JhengHei"/>
                </a:rPr>
                <a:t>需按時完成登記者方能參加現場撕榜作業。</a:t>
              </a:r>
              <a:endParaRPr sz="1800" b="0" i="0" u="none" strike="noStrike" cap="none">
                <a:solidFill>
                  <a:schemeClr val="dk1"/>
                </a:solidFill>
                <a:latin typeface="Trebuchet MS"/>
                <a:ea typeface="Trebuchet MS"/>
                <a:cs typeface="Trebuchet MS"/>
                <a:sym typeface="Trebuchet MS"/>
              </a:endParaRPr>
            </a:p>
            <a:p>
              <a:pPr marL="171450" marR="0" lvl="1"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依各招生學校公告之分發序，依序進行現場撕榜作業</a:t>
              </a:r>
              <a:br>
                <a:rPr lang="zh-TW" sz="1800" b="0" i="0" u="none" strike="noStrike" cap="none">
                  <a:solidFill>
                    <a:schemeClr val="dk1"/>
                  </a:solidFill>
                  <a:latin typeface="Microsoft JhengHei"/>
                  <a:ea typeface="Microsoft JhengHei"/>
                  <a:cs typeface="Microsoft JhengHei"/>
                  <a:sym typeface="Microsoft JhengHei"/>
                </a:rPr>
              </a:br>
              <a:r>
                <a:rPr lang="zh-TW" sz="1800" b="1" i="0" u="none" strike="noStrike" cap="none">
                  <a:solidFill>
                    <a:srgbClr val="7030A0"/>
                  </a:solidFill>
                  <a:latin typeface="Microsoft JhengHei"/>
                  <a:ea typeface="Microsoft JhengHei"/>
                  <a:cs typeface="Microsoft JhengHei"/>
                  <a:sym typeface="Microsoft JhengHei"/>
                </a:rPr>
                <a:t>（先進行一般生撕榜作業再進行特殊身分學生撕榜作業）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sz="18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70"/>
                </a:spcBef>
                <a:spcAft>
                  <a:spcPts val="0"/>
                </a:spcAft>
                <a:buClr>
                  <a:srgbClr val="0070C0"/>
                </a:buClr>
                <a:buSzPts val="1800"/>
                <a:buFont typeface="Microsoft JhengHei"/>
                <a:buChar char="•"/>
              </a:pPr>
              <a:r>
                <a:rPr lang="zh-TW" sz="1800" b="1" i="0" u="none" strike="noStrike" cap="none">
                  <a:solidFill>
                    <a:srgbClr val="0070C0"/>
                  </a:solidFill>
                  <a:latin typeface="Microsoft JhengHei"/>
                  <a:ea typeface="Microsoft JhengHei"/>
                  <a:cs typeface="Microsoft JhengHei"/>
                  <a:sym typeface="Microsoft JhengHei"/>
                </a:rPr>
                <a:t>一般生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0070C0"/>
                  </a:solidFill>
                  <a:latin typeface="Microsoft JhengHei"/>
                  <a:ea typeface="Microsoft JhengHei"/>
                  <a:cs typeface="Microsoft JhengHei"/>
                  <a:sym typeface="Microsoft JhengHei"/>
                </a:rPr>
                <a:t>(名額內含)</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chemeClr val="dk1"/>
                  </a:solidFill>
                  <a:latin typeface="Microsoft JhengHei"/>
                  <a:ea typeface="Microsoft JhengHei"/>
                  <a:cs typeface="Microsoft JhengHei"/>
                  <a:sym typeface="Microsoft JhengHei"/>
                </a:rPr>
                <a:t>一般生招生名額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70"/>
                </a:spcBef>
                <a:spcAft>
                  <a:spcPts val="0"/>
                </a:spcAft>
                <a:buClr>
                  <a:srgbClr val="1D9AA1"/>
                </a:buClr>
                <a:buSzPts val="1800"/>
                <a:buFont typeface="Microsoft JhengHei"/>
                <a:buChar char="•"/>
              </a:pPr>
              <a:r>
                <a:rPr lang="zh-TW" sz="1800" b="1" i="0" u="none" strike="noStrike" cap="none">
                  <a:solidFill>
                    <a:srgbClr val="1D9AA1"/>
                  </a:solidFill>
                  <a:latin typeface="Microsoft JhengHei"/>
                  <a:ea typeface="Microsoft JhengHei"/>
                  <a:cs typeface="Microsoft JhengHei"/>
                  <a:sym typeface="Microsoft JhengHei"/>
                </a:rPr>
                <a:t>特殊身分學生</a:t>
              </a:r>
              <a:r>
                <a:rPr lang="zh-TW" sz="1800" b="0" i="0" u="none" strike="noStrike" cap="none">
                  <a:solidFill>
                    <a:schemeClr val="dk1"/>
                  </a:solidFill>
                  <a:latin typeface="Microsoft JhengHei"/>
                  <a:ea typeface="Microsoft JhengHei"/>
                  <a:cs typeface="Microsoft JhengHei"/>
                  <a:sym typeface="Microsoft JhengHei"/>
                </a:rPr>
                <a:t>撕榜</a:t>
              </a:r>
              <a:r>
                <a:rPr lang="zh-TW" sz="1800" b="0" i="0" u="none" strike="noStrike" cap="none">
                  <a:solidFill>
                    <a:srgbClr val="1D9AA1"/>
                  </a:solidFill>
                  <a:latin typeface="Microsoft JhengHei"/>
                  <a:ea typeface="Microsoft JhengHei"/>
                  <a:cs typeface="Microsoft JhengHei"/>
                  <a:sym typeface="Microsoft JhengHei"/>
                </a:rPr>
                <a:t>(名額外加) </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特殊身分學生若</a:t>
              </a:r>
              <a:r>
                <a:rPr lang="zh-TW" sz="1800" b="0" i="0" u="sng" strike="noStrike" cap="none">
                  <a:solidFill>
                    <a:schemeClr val="dk1"/>
                  </a:solidFill>
                  <a:latin typeface="Microsoft JhengHei"/>
                  <a:ea typeface="Microsoft JhengHei"/>
                  <a:cs typeface="Microsoft JhengHei"/>
                  <a:sym typeface="Microsoft JhengHei"/>
                </a:rPr>
                <a:t>未於一般生撕榜作業，錄取一般生名額(或放棄一般生撕榜)時，方能參加特殊身分學生撕榜作業</a:t>
              </a:r>
              <a:r>
                <a:rPr lang="zh-TW" sz="1800" b="0" i="0" u="none" strike="noStrike" cap="none">
                  <a:solidFill>
                    <a:schemeClr val="dk1"/>
                  </a:solidFill>
                  <a:latin typeface="Microsoft JhengHei"/>
                  <a:ea typeface="Microsoft JhengHei"/>
                  <a:cs typeface="Microsoft JhengHei"/>
                  <a:sym typeface="Microsoft JhengHei"/>
                </a:rPr>
                <a:t>。</a:t>
              </a:r>
              <a:endParaRPr sz="1800" b="0" i="0" u="none" strike="noStrike" cap="none">
                <a:solidFill>
                  <a:schemeClr val="dk1"/>
                </a:solidFill>
                <a:latin typeface="Microsoft JhengHei"/>
                <a:ea typeface="Microsoft JhengHei"/>
                <a:cs typeface="Microsoft JhengHei"/>
                <a:sym typeface="Microsoft JhengHei"/>
              </a:endParaRPr>
            </a:p>
            <a:p>
              <a:pPr marL="342900" marR="0" lvl="2" indent="-171450" algn="l" rtl="0">
                <a:lnSpc>
                  <a:spcPct val="90000"/>
                </a:lnSpc>
                <a:spcBef>
                  <a:spcPts val="270"/>
                </a:spcBef>
                <a:spcAft>
                  <a:spcPts val="0"/>
                </a:spcAft>
                <a:buClr>
                  <a:schemeClr val="dk1"/>
                </a:buClr>
                <a:buSzPts val="1800"/>
                <a:buFont typeface="Microsoft JhengHei"/>
                <a:buChar char="•"/>
              </a:pPr>
              <a:r>
                <a:rPr lang="zh-TW" sz="1800" b="0" i="0" u="none" strike="noStrike" cap="none">
                  <a:solidFill>
                    <a:schemeClr val="dk1"/>
                  </a:solidFill>
                  <a:latin typeface="Microsoft JhengHei"/>
                  <a:ea typeface="Microsoft JhengHei"/>
                  <a:cs typeface="Microsoft JhengHei"/>
                  <a:sym typeface="Microsoft JhengHei"/>
                </a:rPr>
                <a:t>依各招生學校</a:t>
              </a:r>
              <a:r>
                <a:rPr lang="zh-TW" sz="1800" b="1" i="0" u="sng" strike="noStrike" cap="none">
                  <a:solidFill>
                    <a:srgbClr val="1D9AA1"/>
                  </a:solidFill>
                  <a:latin typeface="Microsoft JhengHei"/>
                  <a:ea typeface="Microsoft JhengHei"/>
                  <a:cs typeface="Microsoft JhengHei"/>
                  <a:sym typeface="Microsoft JhengHei"/>
                </a:rPr>
                <a:t>特殊身分學生外加名額</a:t>
              </a:r>
              <a:r>
                <a:rPr lang="zh-TW" sz="1800" b="0" i="0" u="none" strike="noStrike" cap="none">
                  <a:solidFill>
                    <a:schemeClr val="dk1"/>
                  </a:solidFill>
                  <a:latin typeface="Microsoft JhengHei"/>
                  <a:ea typeface="Microsoft JhengHei"/>
                  <a:cs typeface="Microsoft JhengHei"/>
                  <a:sym typeface="Microsoft JhengHei"/>
                </a:rPr>
                <a:t>，進行現場撕榜。學生於現場撕榜時仍有招生名額，欲放棄撕榜者，須向招生學校完成放棄撕榜手續。</a:t>
              </a:r>
              <a:endParaRPr sz="1800" b="0" i="0" u="none" strike="noStrike" cap="none">
                <a:solidFill>
                  <a:schemeClr val="dk1"/>
                </a:solidFill>
                <a:latin typeface="Microsoft JhengHei"/>
                <a:ea typeface="Microsoft JhengHei"/>
                <a:cs typeface="Microsoft JhengHei"/>
                <a:sym typeface="Microsoft JhengHei"/>
              </a:endParaRPr>
            </a:p>
          </p:txBody>
        </p:sp>
      </p:grpSp>
      <p:sp>
        <p:nvSpPr>
          <p:cNvPr id="844" name="Google Shape;844;p59"/>
          <p:cNvSpPr/>
          <p:nvPr/>
        </p:nvSpPr>
        <p:spPr>
          <a:xfrm>
            <a:off x="2618673" y="6265947"/>
            <a:ext cx="2208005"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a:solidFill>
                  <a:srgbClr val="FF0000"/>
                </a:solidFill>
                <a:latin typeface="Microsoft JhengHei"/>
                <a:ea typeface="Microsoft JhengHei"/>
                <a:cs typeface="Microsoft JhengHei"/>
                <a:sym typeface="Microsoft JhengHei"/>
              </a:rPr>
              <a:t>撕榜後視同報到</a:t>
            </a:r>
            <a:endParaRPr/>
          </a:p>
        </p:txBody>
      </p:sp>
      <p:sp>
        <p:nvSpPr>
          <p:cNvPr id="845" name="Google Shape;845;p59"/>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846" name="Google Shape;846;p59"/>
          <p:cNvSpPr/>
          <p:nvPr/>
        </p:nvSpPr>
        <p:spPr>
          <a:xfrm>
            <a:off x="1785692" y="1446835"/>
            <a:ext cx="1665961" cy="1665961"/>
          </a:xfrm>
          <a:prstGeom prst="ellipse">
            <a:avLst/>
          </a:prstGeom>
          <a:solidFill>
            <a:srgbClr val="1D9A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600" b="1">
                <a:solidFill>
                  <a:schemeClr val="lt1"/>
                </a:solidFill>
                <a:latin typeface="Microsoft JhengHei"/>
                <a:ea typeface="Microsoft JhengHei"/>
                <a:cs typeface="Microsoft JhengHei"/>
                <a:sym typeface="Microsoft JhengHei"/>
              </a:rPr>
              <a:t>多科別學校</a:t>
            </a:r>
            <a:endParaRPr sz="2600" b="1">
              <a:solidFill>
                <a:schemeClr val="lt1"/>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0"/>
          <p:cNvSpPr txBox="1"/>
          <p:nvPr/>
        </p:nvSpPr>
        <p:spPr>
          <a:xfrm>
            <a:off x="1158626" y="1597306"/>
            <a:ext cx="9752030" cy="5260693"/>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1482AB"/>
              </a:buClr>
              <a:buSzPts val="2720"/>
              <a:buFont typeface="Noto Sans Symbols"/>
              <a:buChar char="●"/>
            </a:pPr>
            <a:r>
              <a:rPr lang="zh-TW" sz="3200" b="1" u="sng">
                <a:solidFill>
                  <a:srgbClr val="0000FF"/>
                </a:solidFill>
                <a:latin typeface="Microsoft JhengHei"/>
                <a:ea typeface="Microsoft JhengHei"/>
                <a:cs typeface="Microsoft JhengHei"/>
                <a:sym typeface="Microsoft JhengHei"/>
              </a:rPr>
              <a:t>單科別學校</a:t>
            </a:r>
            <a:r>
              <a:rPr lang="zh-TW" sz="3200">
                <a:solidFill>
                  <a:schemeClr val="dk1"/>
                </a:solidFill>
                <a:latin typeface="Microsoft JhengHei"/>
                <a:ea typeface="Microsoft JhengHei"/>
                <a:cs typeface="Microsoft JhengHei"/>
                <a:sym typeface="Microsoft JhengHei"/>
              </a:rPr>
              <a:t>凡經招生學校公告錄取名單、</a:t>
            </a:r>
            <a:r>
              <a:rPr lang="zh-TW" sz="3200" b="1" u="sng">
                <a:solidFill>
                  <a:srgbClr val="0000FF"/>
                </a:solidFill>
                <a:latin typeface="Microsoft JhengHei"/>
                <a:ea typeface="Microsoft JhengHei"/>
                <a:cs typeface="Microsoft JhengHei"/>
                <a:sym typeface="Microsoft JhengHei"/>
              </a:rPr>
              <a:t>多科別學校</a:t>
            </a:r>
            <a:r>
              <a:rPr lang="zh-TW" sz="3200">
                <a:solidFill>
                  <a:schemeClr val="dk1"/>
                </a:solidFill>
                <a:latin typeface="Microsoft JhengHei"/>
                <a:ea typeface="Microsoft JhengHei"/>
                <a:cs typeface="Microsoft JhengHei"/>
                <a:sym typeface="Microsoft JhengHei"/>
              </a:rPr>
              <a:t>凡取得招生學校發放之錄取證明，</a:t>
            </a:r>
            <a:r>
              <a:rPr lang="zh-TW" sz="3200">
                <a:solidFill>
                  <a:srgbClr val="0070C0"/>
                </a:solidFill>
                <a:latin typeface="Microsoft JhengHei"/>
                <a:ea typeface="Microsoft JhengHei"/>
                <a:cs typeface="Microsoft JhengHei"/>
                <a:sym typeface="Microsoft JhengHei"/>
              </a:rPr>
              <a:t>即視為錄取且報到該校(科) </a:t>
            </a:r>
            <a:r>
              <a:rPr lang="zh-TW" sz="3200">
                <a:solidFill>
                  <a:schemeClr val="dk1"/>
                </a:solidFill>
                <a:latin typeface="Microsoft JhengHei"/>
                <a:ea typeface="Microsoft JhengHei"/>
                <a:cs typeface="Microsoft JhengHei"/>
                <a:sym typeface="Microsoft JhengHei"/>
              </a:rPr>
              <a:t>。</a:t>
            </a:r>
            <a:br>
              <a:rPr lang="zh-TW" sz="3200">
                <a:solidFill>
                  <a:schemeClr val="dk1"/>
                </a:solidFill>
                <a:latin typeface="Microsoft JhengHei"/>
                <a:ea typeface="Microsoft JhengHei"/>
                <a:cs typeface="Microsoft JhengHei"/>
                <a:sym typeface="Microsoft JhengHei"/>
              </a:rPr>
            </a:br>
            <a:r>
              <a:rPr lang="zh-TW" sz="2800">
                <a:solidFill>
                  <a:schemeClr val="dk1"/>
                </a:solidFill>
                <a:latin typeface="Microsoft JhengHei"/>
                <a:ea typeface="Microsoft JhengHei"/>
                <a:cs typeface="Microsoft JhengHei"/>
                <a:sym typeface="Microsoft JhengHei"/>
              </a:rPr>
              <a:t>如欲放棄錄取且報到該校(科)者，須於簡章規定時間內填寫</a:t>
            </a:r>
            <a:r>
              <a:rPr lang="zh-TW" sz="2800">
                <a:solidFill>
                  <a:srgbClr val="00B050"/>
                </a:solidFill>
                <a:latin typeface="Microsoft JhengHei"/>
                <a:ea typeface="Microsoft JhengHei"/>
                <a:cs typeface="Microsoft JhengHei"/>
                <a:sym typeface="Microsoft JhengHei"/>
              </a:rPr>
              <a:t>「放棄錄取資格聲明書」 </a:t>
            </a:r>
            <a:r>
              <a:rPr lang="zh-TW" sz="2800">
                <a:solidFill>
                  <a:schemeClr val="dk1"/>
                </a:solidFill>
                <a:latin typeface="Microsoft JhengHei"/>
                <a:ea typeface="Microsoft JhengHei"/>
                <a:cs typeface="Microsoft JhengHei"/>
                <a:sym typeface="Microsoft JhengHei"/>
              </a:rPr>
              <a:t>，方能參加113學年度基北區高級中等學校免試入學。</a:t>
            </a:r>
            <a:endParaRPr sz="28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rgbClr val="1482AB"/>
              </a:buClr>
              <a:buSzPts val="2720"/>
              <a:buFont typeface="Noto Sans Symbols"/>
              <a:buChar char="●"/>
            </a:pPr>
            <a:r>
              <a:rPr lang="zh-TW" sz="3200">
                <a:solidFill>
                  <a:srgbClr val="FF0000"/>
                </a:solidFill>
                <a:latin typeface="Microsoft JhengHei"/>
                <a:ea typeface="Microsoft JhengHei"/>
                <a:cs typeface="Microsoft JhengHei"/>
                <a:sym typeface="Microsoft JhengHei"/>
              </a:rPr>
              <a:t>分發序相同者撕榜作業方式</a:t>
            </a:r>
            <a:r>
              <a:rPr lang="zh-TW" sz="3200">
                <a:solidFill>
                  <a:schemeClr val="dk1"/>
                </a:solidFill>
                <a:latin typeface="Microsoft JhengHei"/>
                <a:ea typeface="Microsoft JhengHei"/>
                <a:cs typeface="Microsoft JhengHei"/>
                <a:sym typeface="Microsoft JhengHei"/>
              </a:rPr>
              <a:t>：若現場撕榜時招生名額小於分發序相同者，則以</a:t>
            </a:r>
            <a:r>
              <a:rPr lang="zh-TW" sz="3200" b="1">
                <a:solidFill>
                  <a:srgbClr val="FF0000"/>
                </a:solidFill>
                <a:latin typeface="Microsoft JhengHei"/>
                <a:ea typeface="Microsoft JhengHei"/>
                <a:cs typeface="Microsoft JhengHei"/>
                <a:sym typeface="Microsoft JhengHei"/>
              </a:rPr>
              <a:t>增額</a:t>
            </a:r>
            <a:r>
              <a:rPr lang="zh-TW" sz="3200">
                <a:solidFill>
                  <a:schemeClr val="dk1"/>
                </a:solidFill>
                <a:latin typeface="Microsoft JhengHei"/>
                <a:ea typeface="Microsoft JhengHei"/>
                <a:cs typeface="Microsoft JhengHei"/>
                <a:sym typeface="Microsoft JhengHei"/>
              </a:rPr>
              <a:t>方式錄取。</a:t>
            </a:r>
            <a:endParaRPr sz="3200">
              <a:solidFill>
                <a:schemeClr val="dk1"/>
              </a:solidFill>
              <a:latin typeface="Microsoft JhengHei"/>
              <a:ea typeface="Microsoft JhengHei"/>
              <a:cs typeface="Microsoft JhengHei"/>
              <a:sym typeface="Microsoft JhengHei"/>
            </a:endParaRPr>
          </a:p>
          <a:p>
            <a:pPr marL="457200" marR="0" lvl="0" indent="-457200" algn="l" rtl="0">
              <a:lnSpc>
                <a:spcPct val="90000"/>
              </a:lnSpc>
              <a:spcBef>
                <a:spcPts val="1200"/>
              </a:spcBef>
              <a:spcAft>
                <a:spcPts val="0"/>
              </a:spcAft>
              <a:buClr>
                <a:srgbClr val="1482AB"/>
              </a:buClr>
              <a:buSzPts val="2720"/>
              <a:buFont typeface="Noto Sans Symbols"/>
              <a:buChar char="●"/>
            </a:pPr>
            <a:r>
              <a:rPr lang="zh-TW" sz="3200">
                <a:solidFill>
                  <a:schemeClr val="dk1"/>
                </a:solidFill>
                <a:latin typeface="Microsoft JhengHei"/>
                <a:ea typeface="Microsoft JhengHei"/>
                <a:cs typeface="Microsoft JhengHei"/>
                <a:sym typeface="Microsoft JhengHei"/>
              </a:rPr>
              <a:t>已完成登記報到後放棄之學生，其名額流用至基北區免試入學。</a:t>
            </a:r>
            <a:endParaRPr/>
          </a:p>
        </p:txBody>
      </p:sp>
      <p:sp>
        <p:nvSpPr>
          <p:cNvPr id="853" name="Google Shape;853;p60"/>
          <p:cNvSpPr txBox="1">
            <a:spLocks noGrp="1"/>
          </p:cNvSpPr>
          <p:nvPr>
            <p:ph type="title"/>
          </p:nvPr>
        </p:nvSpPr>
        <p:spPr>
          <a:xfrm>
            <a:off x="1066800" y="518913"/>
            <a:ext cx="10058400" cy="10783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Microsoft JhengHei"/>
              <a:buNone/>
            </a:pPr>
            <a:r>
              <a:rPr lang="zh-TW" sz="4400">
                <a:latin typeface="Microsoft JhengHei"/>
                <a:ea typeface="Microsoft JhengHei"/>
                <a:cs typeface="Microsoft JhengHei"/>
                <a:sym typeface="Microsoft JhengHei"/>
              </a:rPr>
              <a:t>臺北市113學年度</a:t>
            </a:r>
            <a:r>
              <a:rPr lang="zh-TW" sz="4400">
                <a:solidFill>
                  <a:srgbClr val="FF0000"/>
                </a:solidFill>
                <a:latin typeface="Microsoft JhengHei"/>
                <a:ea typeface="Microsoft JhengHei"/>
                <a:cs typeface="Microsoft JhengHei"/>
                <a:sym typeface="Microsoft JhengHei"/>
              </a:rPr>
              <a:t>第二類優免</a:t>
            </a:r>
            <a:r>
              <a:rPr lang="zh-TW" sz="4400">
                <a:latin typeface="Microsoft JhengHei"/>
                <a:ea typeface="Microsoft JhengHei"/>
                <a:cs typeface="Microsoft JhengHei"/>
                <a:sym typeface="Microsoft JhengHei"/>
              </a:rPr>
              <a:t>重要說明</a:t>
            </a:r>
            <a:endParaRPr/>
          </a:p>
        </p:txBody>
      </p:sp>
      <p:pic>
        <p:nvPicPr>
          <p:cNvPr id="854" name="Google Shape;854;p60" descr="集體討論"/>
          <p:cNvPicPr preferRelativeResize="0"/>
          <p:nvPr/>
        </p:nvPicPr>
        <p:blipFill rotWithShape="1">
          <a:blip r:embed="rId3">
            <a:alphaModFix/>
          </a:blip>
          <a:srcRect/>
          <a:stretch/>
        </p:blipFill>
        <p:spPr>
          <a:xfrm>
            <a:off x="415090" y="5260693"/>
            <a:ext cx="1303420" cy="130342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1"/>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學習區完全免試入學</a:t>
            </a:r>
            <a:endParaRPr/>
          </a:p>
        </p:txBody>
      </p:sp>
      <p:sp>
        <p:nvSpPr>
          <p:cNvPr id="861" name="Google Shape;861;p61"/>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64"/>
          <p:cNvSpPr txBox="1">
            <a:spLocks noGrp="1"/>
          </p:cNvSpPr>
          <p:nvPr>
            <p:ph type="title"/>
          </p:nvPr>
        </p:nvSpPr>
        <p:spPr>
          <a:xfrm>
            <a:off x="1119952" y="0"/>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臺北市113學年度完全免試入學</a:t>
            </a:r>
            <a:endParaRPr/>
          </a:p>
        </p:txBody>
      </p:sp>
      <p:sp>
        <p:nvSpPr>
          <p:cNvPr id="918" name="Google Shape;918;p64"/>
          <p:cNvSpPr/>
          <p:nvPr/>
        </p:nvSpPr>
        <p:spPr>
          <a:xfrm>
            <a:off x="920579" y="1047426"/>
            <a:ext cx="10457145" cy="62724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招生範圍：</a:t>
            </a:r>
            <a:r>
              <a:rPr lang="zh-TW" sz="2800" b="1">
                <a:solidFill>
                  <a:srgbClr val="FF0000"/>
                </a:solidFill>
                <a:latin typeface="Microsoft JhengHei"/>
                <a:ea typeface="Microsoft JhengHei"/>
                <a:cs typeface="Microsoft JhengHei"/>
                <a:sym typeface="Microsoft JhengHei"/>
              </a:rPr>
              <a:t>本市國中應屆畢業生</a:t>
            </a:r>
            <a:r>
              <a:rPr lang="zh-TW" sz="2800">
                <a:solidFill>
                  <a:schemeClr val="dk1"/>
                </a:solidFill>
                <a:latin typeface="Microsoft JhengHei"/>
                <a:ea typeface="Microsoft JhengHei"/>
                <a:cs typeface="Microsoft JhengHei"/>
                <a:sym typeface="Microsoft JhengHei"/>
              </a:rPr>
              <a:t>。</a:t>
            </a:r>
            <a:endParaRPr sz="2800">
              <a:solidFill>
                <a:schemeClr val="dk1"/>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招生方式：單點辦理—單校單科</a:t>
            </a:r>
            <a:endParaRPr sz="2800" b="1">
              <a:solidFill>
                <a:schemeClr val="dk1"/>
              </a:solidFill>
              <a:latin typeface="Microsoft JhengHei"/>
              <a:ea typeface="Microsoft JhengHei"/>
              <a:cs typeface="Microsoft JhengHei"/>
              <a:sym typeface="Microsoft JhengHei"/>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招生學校：</a:t>
            </a:r>
            <a:endParaRPr sz="2800" b="1">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泰北高中                7. 協和祐德高中</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喬治工商</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景文高中</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強恕高中</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金甌女中</a:t>
            </a:r>
            <a:endParaRPr sz="2600" b="1" i="0" u="none" strike="noStrike" cap="none">
              <a:solidFill>
                <a:srgbClr val="0070C0"/>
              </a:solidFill>
              <a:latin typeface="Georgia"/>
              <a:ea typeface="Georgia"/>
              <a:cs typeface="Georgia"/>
              <a:sym typeface="Georgia"/>
            </a:endParaRPr>
          </a:p>
          <a:p>
            <a:pPr marL="914400" marR="0" lvl="1" indent="-457200" algn="l" rtl="0">
              <a:spcBef>
                <a:spcPts val="0"/>
              </a:spcBef>
              <a:spcAft>
                <a:spcPts val="0"/>
              </a:spcAft>
              <a:buClr>
                <a:srgbClr val="0070C0"/>
              </a:buClr>
              <a:buSzPts val="2600"/>
              <a:buFont typeface="Georgia"/>
              <a:buAutoNum type="arabicPeriod"/>
            </a:pPr>
            <a:r>
              <a:rPr lang="zh-TW" sz="2600" b="1" i="0" u="none" strike="noStrike" cap="none">
                <a:solidFill>
                  <a:srgbClr val="0070C0"/>
                </a:solidFill>
                <a:latin typeface="Georgia"/>
                <a:ea typeface="Georgia"/>
                <a:cs typeface="Georgia"/>
                <a:sym typeface="Georgia"/>
              </a:rPr>
              <a:t>東方工商</a:t>
            </a:r>
            <a:endParaRPr sz="2600" b="1" i="0" u="none" strike="noStrike" cap="none">
              <a:solidFill>
                <a:srgbClr val="0070C0"/>
              </a:solidFill>
              <a:latin typeface="Georgia"/>
              <a:ea typeface="Georgia"/>
              <a:cs typeface="Georgia"/>
              <a:sym typeface="Georgia"/>
            </a:endParaRPr>
          </a:p>
          <a:p>
            <a:pPr marL="342900" marR="0" lvl="0" indent="-342900" algn="l" rtl="0">
              <a:spcBef>
                <a:spcPts val="0"/>
              </a:spcBef>
              <a:spcAft>
                <a:spcPts val="0"/>
              </a:spcAft>
              <a:buClr>
                <a:schemeClr val="dk1"/>
              </a:buClr>
              <a:buSzPts val="2800"/>
              <a:buFont typeface="Noto Sans Symbols"/>
              <a:buChar char="●"/>
            </a:pPr>
            <a:r>
              <a:rPr lang="zh-TW" sz="2800" b="1">
                <a:solidFill>
                  <a:schemeClr val="dk1"/>
                </a:solidFill>
                <a:latin typeface="Microsoft JhengHei"/>
                <a:ea typeface="Microsoft JhengHei"/>
                <a:cs typeface="Microsoft JhengHei"/>
                <a:sym typeface="Microsoft JhengHei"/>
              </a:rPr>
              <a:t>重要日程：</a:t>
            </a:r>
            <a:endParaRPr sz="2800" b="1">
              <a:solidFill>
                <a:schemeClr val="dk1"/>
              </a:solidFill>
              <a:latin typeface="Microsoft JhengHei"/>
              <a:ea typeface="Microsoft JhengHei"/>
              <a:cs typeface="Microsoft JhengHei"/>
              <a:sym typeface="Microsoft JhengHei"/>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報名時間：113年5月7日(二)至8日(三)</a:t>
            </a:r>
            <a:r>
              <a:rPr lang="zh-TW" sz="2200" b="0" i="0" u="none" strike="noStrike" cap="none">
                <a:solidFill>
                  <a:schemeClr val="dk1"/>
                </a:solidFill>
                <a:latin typeface="Georgia"/>
                <a:ea typeface="Georgia"/>
                <a:cs typeface="Georgia"/>
                <a:sym typeface="Georgia"/>
              </a:rPr>
              <a:t>上午9時至12時，下午1時至4時。</a:t>
            </a:r>
            <a:endParaRPr sz="2200" b="0" i="0" u="none" strike="noStrike" cap="none">
              <a:solidFill>
                <a:schemeClr val="dk1"/>
              </a:solidFill>
              <a:latin typeface="Georgia"/>
              <a:ea typeface="Georgia"/>
              <a:cs typeface="Georgia"/>
              <a:sym typeface="Georgia"/>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公告錄取：113年5月16日(四)上午11時。</a:t>
            </a:r>
            <a:endParaRPr sz="2400" b="0" i="0" u="none" strike="noStrike" cap="none">
              <a:solidFill>
                <a:schemeClr val="dk1"/>
              </a:solidFill>
              <a:latin typeface="Georgia"/>
              <a:ea typeface="Georgia"/>
              <a:cs typeface="Georgia"/>
              <a:sym typeface="Georgia"/>
            </a:endParaRPr>
          </a:p>
          <a:p>
            <a:pPr marL="914400" marR="0" lvl="1" indent="-457200" algn="l" rtl="0">
              <a:spcBef>
                <a:spcPts val="0"/>
              </a:spcBef>
              <a:spcAft>
                <a:spcPts val="0"/>
              </a:spcAft>
              <a:buClr>
                <a:schemeClr val="dk1"/>
              </a:buClr>
              <a:buSzPts val="2400"/>
              <a:buFont typeface="Georgia"/>
              <a:buAutoNum type="arabicPeriod"/>
            </a:pPr>
            <a:r>
              <a:rPr lang="zh-TW" sz="2400" b="0" i="0" u="none" strike="noStrike" cap="none">
                <a:solidFill>
                  <a:schemeClr val="dk1"/>
                </a:solidFill>
                <a:latin typeface="Georgia"/>
                <a:ea typeface="Georgia"/>
                <a:cs typeface="Georgia"/>
                <a:sym typeface="Georgia"/>
              </a:rPr>
              <a:t>報到時間：113年6月17日(一)上午9時至11時。</a:t>
            </a:r>
            <a:endParaRPr sz="2400" b="0" i="0" u="none" strike="noStrike" cap="none">
              <a:solidFill>
                <a:schemeClr val="dk1"/>
              </a:solidFill>
              <a:latin typeface="Georgia"/>
              <a:ea typeface="Georgia"/>
              <a:cs typeface="Georgia"/>
              <a:sym typeface="Georgia"/>
            </a:endParaRPr>
          </a:p>
          <a:p>
            <a:pPr marL="342900" marR="0" lvl="0" indent="-165100" algn="l" rtl="0">
              <a:spcBef>
                <a:spcPts val="0"/>
              </a:spcBef>
              <a:spcAft>
                <a:spcPts val="0"/>
              </a:spcAft>
              <a:buClr>
                <a:schemeClr val="dk1"/>
              </a:buClr>
              <a:buSzPts val="2800"/>
              <a:buFont typeface="Noto Sans Symbols"/>
              <a:buNone/>
            </a:pPr>
            <a:endParaRPr sz="2800" b="1">
              <a:solidFill>
                <a:schemeClr val="dk1"/>
              </a:solidFill>
              <a:latin typeface="Microsoft JhengHei"/>
              <a:ea typeface="Microsoft JhengHei"/>
              <a:cs typeface="Microsoft JhengHei"/>
              <a:sym typeface="Microsoft JhengHei"/>
            </a:endParaRPr>
          </a:p>
          <a:p>
            <a:pPr marL="0" marR="0" lvl="0" indent="0" algn="l" rtl="0">
              <a:spcBef>
                <a:spcPts val="560"/>
              </a:spcBef>
              <a:spcAft>
                <a:spcPts val="0"/>
              </a:spcAft>
              <a:buNone/>
            </a:pPr>
            <a:endParaRPr sz="2800" b="1">
              <a:solidFill>
                <a:schemeClr val="dk1"/>
              </a:solidFill>
              <a:latin typeface="Microsoft JhengHei"/>
              <a:ea typeface="Microsoft JhengHei"/>
              <a:cs typeface="Microsoft JhengHei"/>
              <a:sym typeface="Microsoft JhengHei"/>
            </a:endParaRPr>
          </a:p>
        </p:txBody>
      </p:sp>
      <p:sp>
        <p:nvSpPr>
          <p:cNvPr id="919" name="Google Shape;919;p64"/>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pic>
        <p:nvPicPr>
          <p:cNvPr id="920" name="Google Shape;920;p64" descr="社交網路"/>
          <p:cNvPicPr preferRelativeResize="0"/>
          <p:nvPr/>
        </p:nvPicPr>
        <p:blipFill rotWithShape="1">
          <a:blip r:embed="rId3">
            <a:alphaModFix/>
          </a:blip>
          <a:srcRect/>
          <a:stretch/>
        </p:blipFill>
        <p:spPr>
          <a:xfrm>
            <a:off x="9272336" y="2502567"/>
            <a:ext cx="1532021" cy="153202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5"/>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適合</a:t>
            </a:r>
            <a:r>
              <a:rPr lang="zh-TW" sz="6600">
                <a:solidFill>
                  <a:srgbClr val="FF0000"/>
                </a:solidFill>
                <a:latin typeface="Georgia"/>
                <a:ea typeface="Georgia"/>
                <a:cs typeface="Georgia"/>
                <a:sym typeface="Georgia"/>
              </a:rPr>
              <a:t>學術傾向</a:t>
            </a:r>
            <a:br>
              <a:rPr lang="zh-TW" sz="6600">
                <a:latin typeface="Georgia"/>
                <a:ea typeface="Georgia"/>
                <a:cs typeface="Georgia"/>
                <a:sym typeface="Georgia"/>
              </a:rPr>
            </a:br>
            <a:r>
              <a:rPr lang="zh-TW" sz="6600">
                <a:latin typeface="Georgia"/>
                <a:ea typeface="Georgia"/>
                <a:cs typeface="Georgia"/>
                <a:sym typeface="Georgia"/>
              </a:rPr>
              <a:t>學生的入學管道</a:t>
            </a:r>
            <a:endParaRPr/>
          </a:p>
        </p:txBody>
      </p:sp>
      <p:sp>
        <p:nvSpPr>
          <p:cNvPr id="927" name="Google Shape;927;p6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380"/>
              <a:buFont typeface="Noto Sans Symbols"/>
              <a:buChar char="●"/>
            </a:pPr>
            <a:r>
              <a:rPr lang="zh-TW" sz="2800" b="1">
                <a:latin typeface="Microsoft JhengHei"/>
                <a:ea typeface="Microsoft JhengHei"/>
                <a:cs typeface="Microsoft JhengHei"/>
                <a:sym typeface="Microsoft JhengHei"/>
              </a:rPr>
              <a:t>科學班甄選入學</a:t>
            </a:r>
            <a:endParaRPr sz="2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2380"/>
              <a:buFont typeface="Noto Sans Symbols"/>
              <a:buChar char="●"/>
            </a:pPr>
            <a:r>
              <a:rPr lang="zh-TW" sz="2800" b="1">
                <a:latin typeface="Microsoft JhengHei"/>
                <a:ea typeface="Microsoft JhengHei"/>
                <a:cs typeface="Microsoft JhengHei"/>
                <a:sym typeface="Microsoft JhengHei"/>
              </a:rPr>
              <a:t>特色招生考試分發入學</a:t>
            </a:r>
            <a:endParaRPr sz="2800" b="1">
              <a:latin typeface="Microsoft JhengHei"/>
              <a:ea typeface="Microsoft JhengHei"/>
              <a:cs typeface="Microsoft JhengHei"/>
              <a:sym typeface="Microsoft JhengHe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66"/>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科學班甄選入學</a:t>
            </a:r>
            <a:endParaRPr/>
          </a:p>
        </p:txBody>
      </p:sp>
      <p:sp>
        <p:nvSpPr>
          <p:cNvPr id="934" name="Google Shape;934;p66"/>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67"/>
          <p:cNvSpPr txBox="1">
            <a:spLocks noGrp="1"/>
          </p:cNvSpPr>
          <p:nvPr>
            <p:ph type="title"/>
          </p:nvPr>
        </p:nvSpPr>
        <p:spPr>
          <a:xfrm>
            <a:off x="1069848" y="484632"/>
            <a:ext cx="10058400" cy="11358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科學班設班目的</a:t>
            </a:r>
            <a:endParaRPr/>
          </a:p>
        </p:txBody>
      </p:sp>
      <p:sp>
        <p:nvSpPr>
          <p:cNvPr id="941" name="Google Shape;941;p67"/>
          <p:cNvSpPr txBox="1"/>
          <p:nvPr/>
        </p:nvSpPr>
        <p:spPr>
          <a:xfrm>
            <a:off x="1737214" y="1934653"/>
            <a:ext cx="8925916" cy="403244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Noto Sans Symbols"/>
              <a:buChar char="●"/>
            </a:pPr>
            <a:r>
              <a:rPr lang="zh-TW" sz="2800">
                <a:solidFill>
                  <a:schemeClr val="dk1"/>
                </a:solidFill>
                <a:latin typeface="Microsoft JhengHei"/>
                <a:ea typeface="Microsoft JhengHei"/>
                <a:cs typeface="Microsoft JhengHei"/>
                <a:sym typeface="Microsoft JhengHei"/>
              </a:rPr>
              <a:t>提供具</a:t>
            </a:r>
            <a:r>
              <a:rPr lang="zh-TW" sz="2800" b="1">
                <a:solidFill>
                  <a:srgbClr val="FF0000"/>
                </a:solidFill>
                <a:latin typeface="Microsoft JhengHei"/>
                <a:ea typeface="Microsoft JhengHei"/>
                <a:cs typeface="Microsoft JhengHei"/>
                <a:sym typeface="Microsoft JhengHei"/>
              </a:rPr>
              <a:t>科學潛能</a:t>
            </a:r>
            <a:r>
              <a:rPr lang="zh-TW" sz="2800">
                <a:solidFill>
                  <a:schemeClr val="dk1"/>
                </a:solidFill>
                <a:latin typeface="Microsoft JhengHei"/>
                <a:ea typeface="Microsoft JhengHei"/>
                <a:cs typeface="Microsoft JhengHei"/>
                <a:sym typeface="Microsoft JhengHei"/>
              </a:rPr>
              <a:t>之高級中等學校優秀學生適性發展機會。</a:t>
            </a:r>
            <a:endParaRPr/>
          </a:p>
          <a:p>
            <a:pPr marL="457200" marR="0" lvl="0" indent="-457200" algn="l" rtl="0">
              <a:lnSpc>
                <a:spcPct val="100000"/>
              </a:lnSpc>
              <a:spcBef>
                <a:spcPts val="560"/>
              </a:spcBef>
              <a:spcAft>
                <a:spcPts val="0"/>
              </a:spcAft>
              <a:buClr>
                <a:schemeClr val="dk1"/>
              </a:buClr>
              <a:buSzPts val="2800"/>
              <a:buFont typeface="Noto Sans Symbols"/>
              <a:buChar char="●"/>
            </a:pPr>
            <a:r>
              <a:rPr lang="zh-TW" sz="2800">
                <a:solidFill>
                  <a:schemeClr val="dk1"/>
                </a:solidFill>
                <a:latin typeface="Microsoft JhengHei"/>
                <a:ea typeface="Microsoft JhengHei"/>
                <a:cs typeface="Microsoft JhengHei"/>
                <a:sym typeface="Microsoft JhengHei"/>
              </a:rPr>
              <a:t>開設及發展特殊科學教育學程，提供優越之教學環境及卓越師資，培養學生從事個別科學研究之能力和創造力，充分發揮天賦潛能。</a:t>
            </a:r>
            <a:endParaRPr/>
          </a:p>
          <a:p>
            <a:pPr marL="457200" marR="0" lvl="0" indent="-457200" algn="l" rtl="0">
              <a:lnSpc>
                <a:spcPct val="100000"/>
              </a:lnSpc>
              <a:spcBef>
                <a:spcPts val="560"/>
              </a:spcBef>
              <a:spcAft>
                <a:spcPts val="0"/>
              </a:spcAft>
              <a:buClr>
                <a:schemeClr val="dk1"/>
              </a:buClr>
              <a:buSzPts val="2800"/>
              <a:buFont typeface="Noto Sans Symbols"/>
              <a:buChar char="●"/>
            </a:pPr>
            <a:r>
              <a:rPr lang="zh-TW" sz="2800">
                <a:solidFill>
                  <a:schemeClr val="dk1"/>
                </a:solidFill>
                <a:latin typeface="Microsoft JhengHei"/>
                <a:ea typeface="Microsoft JhengHei"/>
                <a:cs typeface="Microsoft JhengHei"/>
                <a:sym typeface="Microsoft JhengHei"/>
              </a:rPr>
              <a:t>培育兼具人文素養與科學專業知能之科學傑出人才，厚植國家之高素質科技人才及國家競爭力。</a:t>
            </a:r>
            <a:endParaRPr sz="2800">
              <a:solidFill>
                <a:schemeClr val="dk1"/>
              </a:solidFill>
              <a:latin typeface="Microsoft JhengHei"/>
              <a:ea typeface="Microsoft JhengHei"/>
              <a:cs typeface="Microsoft JhengHei"/>
              <a:sym typeface="Microsoft JhengHei"/>
            </a:endParaRPr>
          </a:p>
        </p:txBody>
      </p:sp>
      <p:sp>
        <p:nvSpPr>
          <p:cNvPr id="942" name="Google Shape;942;p67"/>
          <p:cNvSpPr txBox="1"/>
          <p:nvPr/>
        </p:nvSpPr>
        <p:spPr>
          <a:xfrm>
            <a:off x="5797912" y="6281299"/>
            <a:ext cx="56886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資料來源：</a:t>
            </a:r>
            <a:r>
              <a:rPr lang="zh-TW" sz="2000">
                <a:solidFill>
                  <a:srgbClr val="002060"/>
                </a:solidFill>
                <a:latin typeface="Microsoft JhengHei"/>
                <a:ea typeface="Microsoft JhengHei"/>
                <a:cs typeface="Microsoft JhengHei"/>
                <a:sym typeface="Microsoft JhengHei"/>
              </a:rPr>
              <a:t>普通型高級中等學校科學班實施計畫</a:t>
            </a:r>
            <a:endParaRPr sz="2000">
              <a:solidFill>
                <a:schemeClr val="dk1"/>
              </a:solidFill>
              <a:latin typeface="Microsoft JhengHei"/>
              <a:ea typeface="Microsoft JhengHei"/>
              <a:cs typeface="Microsoft JhengHei"/>
              <a:sym typeface="Microsoft JhengHei"/>
            </a:endParaRPr>
          </a:p>
        </p:txBody>
      </p:sp>
      <p:pic>
        <p:nvPicPr>
          <p:cNvPr id="943" name="Google Shape;943;p67" descr="試管"/>
          <p:cNvPicPr preferRelativeResize="0"/>
          <p:nvPr/>
        </p:nvPicPr>
        <p:blipFill rotWithShape="1">
          <a:blip r:embed="rId3">
            <a:alphaModFix/>
          </a:blip>
          <a:srcRect/>
          <a:stretch/>
        </p:blipFill>
        <p:spPr>
          <a:xfrm>
            <a:off x="270163" y="5422702"/>
            <a:ext cx="1258707" cy="12587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108課綱</a:t>
            </a:r>
            <a:br>
              <a:rPr lang="zh-TW" sz="6600">
                <a:latin typeface="Georgia"/>
                <a:ea typeface="Georgia"/>
                <a:cs typeface="Georgia"/>
                <a:sym typeface="Georgia"/>
              </a:rPr>
            </a:br>
            <a:r>
              <a:rPr lang="zh-TW" sz="6600">
                <a:latin typeface="Georgia"/>
                <a:ea typeface="Georgia"/>
                <a:cs typeface="Georgia"/>
                <a:sym typeface="Georgia"/>
              </a:rPr>
              <a:t>學習歷程檔案</a:t>
            </a:r>
            <a:br>
              <a:rPr lang="zh-TW" sz="6600">
                <a:latin typeface="Georgia"/>
                <a:ea typeface="Georgia"/>
                <a:cs typeface="Georgia"/>
                <a:sym typeface="Georgia"/>
              </a:rPr>
            </a:br>
            <a:r>
              <a:rPr lang="zh-TW" sz="6600">
                <a:latin typeface="Georgia"/>
                <a:ea typeface="Georgia"/>
                <a:cs typeface="Georgia"/>
                <a:sym typeface="Georgia"/>
              </a:rPr>
              <a:t>及大學多元入學新方案</a:t>
            </a:r>
            <a:endParaRPr/>
          </a:p>
        </p:txBody>
      </p:sp>
      <p:sp>
        <p:nvSpPr>
          <p:cNvPr id="154" name="Google Shape;154;p7"/>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68"/>
          <p:cNvSpPr txBox="1">
            <a:spLocks noGrp="1"/>
          </p:cNvSpPr>
          <p:nvPr>
            <p:ph type="title"/>
          </p:nvPr>
        </p:nvSpPr>
        <p:spPr>
          <a:xfrm>
            <a:off x="1066800" y="135239"/>
            <a:ext cx="10058400" cy="11358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科學班課程規劃</a:t>
            </a:r>
            <a:endParaRPr/>
          </a:p>
        </p:txBody>
      </p:sp>
      <p:sp>
        <p:nvSpPr>
          <p:cNvPr id="950" name="Google Shape;950;p68"/>
          <p:cNvSpPr txBox="1"/>
          <p:nvPr/>
        </p:nvSpPr>
        <p:spPr>
          <a:xfrm>
            <a:off x="1372822" y="1412776"/>
            <a:ext cx="9749330" cy="512692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Noto Sans Symbols"/>
              <a:buChar char="●"/>
            </a:pPr>
            <a:r>
              <a:rPr lang="zh-TW" sz="2400" dirty="0">
                <a:solidFill>
                  <a:schemeClr val="dk1"/>
                </a:solidFill>
                <a:latin typeface="Microsoft JhengHei"/>
                <a:ea typeface="Microsoft JhengHei"/>
                <a:cs typeface="Microsoft JhengHei"/>
                <a:sym typeface="Microsoft JhengHei"/>
              </a:rPr>
              <a:t>科學班之課程規劃應依高級中等學校教育實驗辦法之規定，以高級中學三年課程整體規劃，除普通高級中學基礎科學相關科目外，得彈性設計科學專業領域科目；其應修學分數及教學方式，由</a:t>
            </a:r>
            <a:r>
              <a:rPr lang="zh-TW" sz="2400" b="1" dirty="0">
                <a:solidFill>
                  <a:srgbClr val="FF0000"/>
                </a:solidFill>
                <a:latin typeface="Microsoft JhengHei"/>
                <a:ea typeface="Microsoft JhengHei"/>
                <a:cs typeface="Microsoft JhengHei"/>
                <a:sym typeface="Microsoft JhengHei"/>
              </a:rPr>
              <a:t>合作大學</a:t>
            </a:r>
            <a:r>
              <a:rPr lang="zh-TW" sz="2400" dirty="0">
                <a:solidFill>
                  <a:schemeClr val="dk1"/>
                </a:solidFill>
                <a:latin typeface="Microsoft JhengHei"/>
                <a:ea typeface="Microsoft JhengHei"/>
                <a:cs typeface="Microsoft JhengHei"/>
                <a:sym typeface="Microsoft JhengHei"/>
              </a:rPr>
              <a:t>與</a:t>
            </a:r>
            <a:r>
              <a:rPr lang="zh-TW" sz="2400" b="1" dirty="0">
                <a:solidFill>
                  <a:srgbClr val="FF0000"/>
                </a:solidFill>
                <a:latin typeface="Microsoft JhengHei"/>
                <a:ea typeface="Microsoft JhengHei"/>
                <a:cs typeface="Microsoft JhengHei"/>
                <a:sym typeface="Microsoft JhengHei"/>
              </a:rPr>
              <a:t>設班高級中學</a:t>
            </a:r>
            <a:r>
              <a:rPr lang="zh-TW" sz="2400" dirty="0">
                <a:solidFill>
                  <a:schemeClr val="dk1"/>
                </a:solidFill>
                <a:latin typeface="Microsoft JhengHei"/>
                <a:ea typeface="Microsoft JhengHei"/>
                <a:cs typeface="Microsoft JhengHei"/>
                <a:sym typeface="Microsoft JhengHei"/>
              </a:rPr>
              <a:t>共同規劃。</a:t>
            </a:r>
            <a:endParaRPr sz="2400" dirty="0">
              <a:solidFill>
                <a:schemeClr val="dk1"/>
              </a:solidFill>
              <a:latin typeface="Microsoft JhengHei"/>
              <a:ea typeface="Microsoft JhengHei"/>
              <a:cs typeface="Microsoft JhengHei"/>
              <a:sym typeface="Microsoft JhengHei"/>
            </a:endParaRPr>
          </a:p>
          <a:p>
            <a:pPr marL="457200" marR="0" lvl="0" indent="-457200" algn="l" rtl="0">
              <a:lnSpc>
                <a:spcPct val="100000"/>
              </a:lnSpc>
              <a:spcBef>
                <a:spcPts val="480"/>
              </a:spcBef>
              <a:spcAft>
                <a:spcPts val="0"/>
              </a:spcAft>
              <a:buClr>
                <a:schemeClr val="dk1"/>
              </a:buClr>
              <a:buSzPts val="2400"/>
              <a:buFont typeface="Noto Sans Symbols"/>
              <a:buChar char="●"/>
            </a:pPr>
            <a:r>
              <a:rPr lang="zh-TW" sz="2400" dirty="0">
                <a:solidFill>
                  <a:schemeClr val="dk1"/>
                </a:solidFill>
                <a:latin typeface="Microsoft JhengHei"/>
                <a:ea typeface="Microsoft JhengHei"/>
                <a:cs typeface="Microsoft JhengHei"/>
                <a:sym typeface="Microsoft JhengHei"/>
              </a:rPr>
              <a:t>科學班課程分二階段：</a:t>
            </a:r>
            <a:br>
              <a:rPr lang="zh-TW" sz="2400" dirty="0">
                <a:solidFill>
                  <a:schemeClr val="dk1"/>
                </a:solidFill>
                <a:latin typeface="Microsoft JhengHei"/>
                <a:ea typeface="Microsoft JhengHei"/>
                <a:cs typeface="Microsoft JhengHei"/>
                <a:sym typeface="Microsoft JhengHei"/>
              </a:rPr>
            </a:br>
            <a:r>
              <a:rPr lang="zh-TW" sz="2400" b="1" dirty="0">
                <a:solidFill>
                  <a:srgbClr val="FF0000"/>
                </a:solidFill>
                <a:latin typeface="Microsoft JhengHei"/>
                <a:ea typeface="Microsoft JhengHei"/>
                <a:cs typeface="Microsoft JhengHei"/>
                <a:sym typeface="Microsoft JhengHei"/>
              </a:rPr>
              <a:t>第一階段學程</a:t>
            </a:r>
            <a:r>
              <a:rPr lang="zh-TW" sz="2400" dirty="0">
                <a:solidFill>
                  <a:schemeClr val="dk1"/>
                </a:solidFill>
                <a:latin typeface="Microsoft JhengHei"/>
                <a:ea typeface="Microsoft JhengHei"/>
                <a:cs typeface="Microsoft JhengHei"/>
                <a:sym typeface="Microsoft JhengHei"/>
              </a:rPr>
              <a:t>(高一及高二)學生應修讀普通高級中學基礎科學相關科目與人文及社會相關領域學分，</a:t>
            </a:r>
            <a:r>
              <a:rPr lang="zh-TW" sz="2400" dirty="0">
                <a:solidFill>
                  <a:schemeClr val="dk1"/>
                </a:solidFill>
                <a:highlight>
                  <a:srgbClr val="FFFF00"/>
                </a:highlight>
                <a:latin typeface="Microsoft JhengHei"/>
                <a:ea typeface="Microsoft JhengHei"/>
                <a:cs typeface="Microsoft JhengHei"/>
                <a:sym typeface="Microsoft JhengHei"/>
              </a:rPr>
              <a:t>並得於就讀期間依資賦優異降低入學年齡縮短就業年限相關規定，參加學科免修考試</a:t>
            </a:r>
            <a:r>
              <a:rPr lang="zh-TW" sz="2400" dirty="0">
                <a:solidFill>
                  <a:schemeClr val="dk1"/>
                </a:solidFill>
                <a:latin typeface="Microsoft JhengHei"/>
                <a:ea typeface="Microsoft JhengHei"/>
                <a:cs typeface="Microsoft JhengHei"/>
                <a:sym typeface="Microsoft JhengHei"/>
              </a:rPr>
              <a:t>；</a:t>
            </a:r>
            <a:br>
              <a:rPr lang="zh-TW" sz="2400" dirty="0">
                <a:solidFill>
                  <a:schemeClr val="dk1"/>
                </a:solidFill>
                <a:latin typeface="Microsoft JhengHei"/>
                <a:ea typeface="Microsoft JhengHei"/>
                <a:cs typeface="Microsoft JhengHei"/>
                <a:sym typeface="Microsoft JhengHei"/>
              </a:rPr>
            </a:br>
            <a:r>
              <a:rPr lang="zh-TW" sz="2400" b="1" dirty="0">
                <a:solidFill>
                  <a:srgbClr val="FF0000"/>
                </a:solidFill>
                <a:latin typeface="Microsoft JhengHei"/>
                <a:ea typeface="Microsoft JhengHei"/>
                <a:cs typeface="Microsoft JhengHei"/>
                <a:sym typeface="Microsoft JhengHei"/>
              </a:rPr>
              <a:t>第二階段學程</a:t>
            </a:r>
            <a:r>
              <a:rPr lang="zh-TW" sz="2400" dirty="0">
                <a:solidFill>
                  <a:schemeClr val="dk1"/>
                </a:solidFill>
                <a:latin typeface="Microsoft JhengHei"/>
                <a:ea typeface="Microsoft JhengHei"/>
                <a:cs typeface="Microsoft JhengHei"/>
                <a:sym typeface="Microsoft JhengHei"/>
              </a:rPr>
              <a:t>由各高級中學設計科學專業領域科目，邀請合作大學教授至高級中學講授，或直接選修大學開設之相關科目學分。</a:t>
            </a:r>
            <a:endParaRPr sz="2400" dirty="0">
              <a:solidFill>
                <a:schemeClr val="dk1"/>
              </a:solidFill>
              <a:latin typeface="Microsoft JhengHei"/>
              <a:ea typeface="Microsoft JhengHei"/>
              <a:cs typeface="Microsoft JhengHei"/>
              <a:sym typeface="Microsoft JhengHei"/>
            </a:endParaRPr>
          </a:p>
          <a:p>
            <a:pPr marL="457200" marR="0" lvl="0" indent="-457200" algn="l" rtl="0">
              <a:lnSpc>
                <a:spcPct val="100000"/>
              </a:lnSpc>
              <a:spcBef>
                <a:spcPts val="480"/>
              </a:spcBef>
              <a:spcAft>
                <a:spcPts val="0"/>
              </a:spcAft>
              <a:buClr>
                <a:schemeClr val="dk1"/>
              </a:buClr>
              <a:buSzPts val="2400"/>
              <a:buFont typeface="Noto Sans Symbols"/>
              <a:buChar char="●"/>
            </a:pPr>
            <a:r>
              <a:rPr lang="zh-TW" sz="2400" dirty="0">
                <a:solidFill>
                  <a:schemeClr val="dk1"/>
                </a:solidFill>
                <a:latin typeface="Microsoft JhengHei"/>
                <a:ea typeface="Microsoft JhengHei"/>
                <a:cs typeface="Microsoft JhengHei"/>
                <a:sym typeface="Microsoft JhengHei"/>
              </a:rPr>
              <a:t>科學班學生於修讀第二階段學程期間，在大學</a:t>
            </a:r>
            <a:r>
              <a:rPr lang="zh-TW" altLang="en-US" sz="2400" dirty="0">
                <a:solidFill>
                  <a:schemeClr val="dk1"/>
                </a:solidFill>
                <a:latin typeface="Microsoft JhengHei"/>
                <a:ea typeface="Microsoft JhengHei"/>
                <a:cs typeface="Microsoft JhengHei"/>
                <a:sym typeface="Microsoft JhengHei"/>
              </a:rPr>
              <a:t>教授</a:t>
            </a:r>
            <a:r>
              <a:rPr lang="zh-TW" sz="2400" dirty="0">
                <a:solidFill>
                  <a:schemeClr val="dk1"/>
                </a:solidFill>
                <a:latin typeface="Microsoft JhengHei"/>
                <a:ea typeface="Microsoft JhengHei"/>
                <a:cs typeface="Microsoft JhengHei"/>
                <a:sym typeface="Microsoft JhengHei"/>
              </a:rPr>
              <a:t>之指導下，進行</a:t>
            </a:r>
            <a:r>
              <a:rPr lang="zh-TW" sz="2400" b="1" dirty="0">
                <a:solidFill>
                  <a:srgbClr val="FF0000"/>
                </a:solidFill>
                <a:latin typeface="Microsoft JhengHei"/>
                <a:ea typeface="Microsoft JhengHei"/>
                <a:cs typeface="Microsoft JhengHei"/>
                <a:sym typeface="Microsoft JhengHei"/>
              </a:rPr>
              <a:t>個別科學研究</a:t>
            </a:r>
            <a:r>
              <a:rPr lang="zh-TW" sz="2400" dirty="0">
                <a:solidFill>
                  <a:schemeClr val="dk1"/>
                </a:solidFill>
                <a:latin typeface="Microsoft JhengHei"/>
                <a:ea typeface="Microsoft JhengHei"/>
                <a:cs typeface="Microsoft JhengHei"/>
                <a:sym typeface="Microsoft JhengHei"/>
              </a:rPr>
              <a:t>計畫。</a:t>
            </a:r>
            <a:endParaRPr dirty="0"/>
          </a:p>
        </p:txBody>
      </p:sp>
      <p:sp>
        <p:nvSpPr>
          <p:cNvPr id="951" name="Google Shape;951;p68"/>
          <p:cNvSpPr txBox="1"/>
          <p:nvPr/>
        </p:nvSpPr>
        <p:spPr>
          <a:xfrm>
            <a:off x="5797912" y="6281299"/>
            <a:ext cx="56886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資料來源：</a:t>
            </a:r>
            <a:r>
              <a:rPr lang="zh-TW" sz="2000">
                <a:solidFill>
                  <a:srgbClr val="002060"/>
                </a:solidFill>
                <a:latin typeface="Microsoft JhengHei"/>
                <a:ea typeface="Microsoft JhengHei"/>
                <a:cs typeface="Microsoft JhengHei"/>
                <a:sym typeface="Microsoft JhengHei"/>
              </a:rPr>
              <a:t>普通型高級中等學校科學班實施計畫</a:t>
            </a:r>
            <a:endParaRPr sz="200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69"/>
          <p:cNvSpPr txBox="1">
            <a:spLocks noGrp="1"/>
          </p:cNvSpPr>
          <p:nvPr>
            <p:ph type="title"/>
          </p:nvPr>
        </p:nvSpPr>
        <p:spPr>
          <a:xfrm>
            <a:off x="1066800" y="135239"/>
            <a:ext cx="10058400" cy="11358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科學班課程規劃</a:t>
            </a:r>
            <a:endParaRPr/>
          </a:p>
        </p:txBody>
      </p:sp>
      <p:sp>
        <p:nvSpPr>
          <p:cNvPr id="958" name="Google Shape;958;p69"/>
          <p:cNvSpPr txBox="1"/>
          <p:nvPr/>
        </p:nvSpPr>
        <p:spPr>
          <a:xfrm>
            <a:off x="1372822" y="1412776"/>
            <a:ext cx="9749330" cy="512692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Noto Sans Symbols"/>
              <a:buChar char="●"/>
            </a:pPr>
            <a:r>
              <a:rPr lang="zh-TW" sz="2800" dirty="0">
                <a:solidFill>
                  <a:schemeClr val="dk1"/>
                </a:solidFill>
                <a:latin typeface="Microsoft JhengHei"/>
                <a:ea typeface="Microsoft JhengHei"/>
                <a:cs typeface="Microsoft JhengHei"/>
                <a:sym typeface="Microsoft JhengHei"/>
              </a:rPr>
              <a:t>科學班學生於修讀第一階段學程期間，必修科目均及格或表現特殊優異，經學校審查核准者，得報考全國科學班聯合學科資格考試；通過後，始得修讀第二階段學程。</a:t>
            </a:r>
            <a:endParaRPr dirty="0"/>
          </a:p>
          <a:p>
            <a:pPr marL="457200" marR="0" lvl="0" indent="-342900" algn="l" rtl="0">
              <a:lnSpc>
                <a:spcPct val="100000"/>
              </a:lnSpc>
              <a:spcBef>
                <a:spcPts val="360"/>
              </a:spcBef>
              <a:spcAft>
                <a:spcPts val="0"/>
              </a:spcAft>
              <a:buClr>
                <a:schemeClr val="dk1"/>
              </a:buClr>
              <a:buSzPts val="1800"/>
              <a:buFont typeface="Noto Sans Symbols"/>
              <a:buNone/>
            </a:pPr>
            <a:endParaRPr sz="1800" dirty="0">
              <a:solidFill>
                <a:schemeClr val="dk1"/>
              </a:solidFill>
              <a:latin typeface="Microsoft JhengHei"/>
              <a:ea typeface="Microsoft JhengHei"/>
              <a:cs typeface="Microsoft JhengHei"/>
              <a:sym typeface="Microsoft JhengHei"/>
            </a:endParaRPr>
          </a:p>
          <a:p>
            <a:pPr marL="457200" marR="0" lvl="0" indent="-457200" algn="l" rtl="0">
              <a:lnSpc>
                <a:spcPct val="100000"/>
              </a:lnSpc>
              <a:spcBef>
                <a:spcPts val="560"/>
              </a:spcBef>
              <a:spcAft>
                <a:spcPts val="0"/>
              </a:spcAft>
              <a:buClr>
                <a:schemeClr val="dk1"/>
              </a:buClr>
              <a:buSzPts val="2800"/>
              <a:buFont typeface="Noto Sans Symbols"/>
              <a:buChar char="●"/>
            </a:pPr>
            <a:r>
              <a:rPr lang="zh-TW" sz="2800" dirty="0">
                <a:solidFill>
                  <a:schemeClr val="dk1"/>
                </a:solidFill>
                <a:latin typeface="Microsoft JhengHei"/>
                <a:ea typeface="Microsoft JhengHei"/>
                <a:cs typeface="Microsoft JhengHei"/>
                <a:sym typeface="Microsoft JhengHei"/>
              </a:rPr>
              <a:t>學生參加全國科學班聯合學科資格考試，所通過之數理科目</a:t>
            </a:r>
            <a:r>
              <a:rPr lang="zh-TW" sz="2800" dirty="0">
                <a:solidFill>
                  <a:schemeClr val="dk1"/>
                </a:solidFill>
                <a:highlight>
                  <a:srgbClr val="FFFF00"/>
                </a:highlight>
                <a:latin typeface="Microsoft JhengHei"/>
                <a:ea typeface="Microsoft JhengHei"/>
                <a:cs typeface="Microsoft JhengHei"/>
                <a:sym typeface="Microsoft JhengHei"/>
              </a:rPr>
              <a:t>得申請准予免修</a:t>
            </a:r>
            <a:r>
              <a:rPr lang="zh-TW" sz="2800" dirty="0">
                <a:solidFill>
                  <a:schemeClr val="dk1"/>
                </a:solidFill>
                <a:latin typeface="Microsoft JhengHei"/>
                <a:ea typeface="Microsoft JhengHei"/>
                <a:cs typeface="Microsoft JhengHei"/>
                <a:sym typeface="Microsoft JhengHei"/>
              </a:rPr>
              <a:t>。</a:t>
            </a:r>
            <a:endParaRPr dirty="0"/>
          </a:p>
          <a:p>
            <a:pPr marL="457200" marR="0" lvl="0" indent="-342900" algn="l" rtl="0">
              <a:lnSpc>
                <a:spcPct val="100000"/>
              </a:lnSpc>
              <a:spcBef>
                <a:spcPts val="360"/>
              </a:spcBef>
              <a:spcAft>
                <a:spcPts val="0"/>
              </a:spcAft>
              <a:buClr>
                <a:schemeClr val="dk1"/>
              </a:buClr>
              <a:buSzPts val="1800"/>
              <a:buFont typeface="Noto Sans Symbols"/>
              <a:buNone/>
            </a:pPr>
            <a:endParaRPr sz="1800" dirty="0">
              <a:solidFill>
                <a:schemeClr val="dk1"/>
              </a:solidFill>
              <a:latin typeface="Microsoft JhengHei"/>
              <a:ea typeface="Microsoft JhengHei"/>
              <a:cs typeface="Microsoft JhengHei"/>
              <a:sym typeface="Microsoft JhengHei"/>
            </a:endParaRPr>
          </a:p>
          <a:p>
            <a:pPr marL="457200" marR="0" lvl="0" indent="-457200" algn="l" rtl="0">
              <a:lnSpc>
                <a:spcPct val="100000"/>
              </a:lnSpc>
              <a:spcBef>
                <a:spcPts val="560"/>
              </a:spcBef>
              <a:spcAft>
                <a:spcPts val="0"/>
              </a:spcAft>
              <a:buClr>
                <a:schemeClr val="dk1"/>
              </a:buClr>
              <a:buSzPts val="2800"/>
              <a:buFont typeface="Noto Sans Symbols"/>
              <a:buChar char="●"/>
            </a:pPr>
            <a:r>
              <a:rPr lang="zh-TW" sz="2800" dirty="0">
                <a:solidFill>
                  <a:schemeClr val="dk1"/>
                </a:solidFill>
                <a:latin typeface="Microsoft JhengHei"/>
                <a:ea typeface="Microsoft JhengHei"/>
                <a:cs typeface="Microsoft JhengHei"/>
                <a:sym typeface="Microsoft JhengHei"/>
              </a:rPr>
              <a:t>學生修讀第二階段學程期間，應在合作大學教師之指導下，完成個別科學研究。</a:t>
            </a:r>
            <a:endParaRPr dirty="0"/>
          </a:p>
        </p:txBody>
      </p:sp>
      <p:sp>
        <p:nvSpPr>
          <p:cNvPr id="959" name="Google Shape;959;p69"/>
          <p:cNvSpPr txBox="1"/>
          <p:nvPr/>
        </p:nvSpPr>
        <p:spPr>
          <a:xfrm>
            <a:off x="5797912" y="6281299"/>
            <a:ext cx="56886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資料來源：</a:t>
            </a:r>
            <a:r>
              <a:rPr lang="zh-TW" sz="2000">
                <a:solidFill>
                  <a:srgbClr val="002060"/>
                </a:solidFill>
                <a:latin typeface="Microsoft JhengHei"/>
                <a:ea typeface="Microsoft JhengHei"/>
                <a:cs typeface="Microsoft JhengHei"/>
                <a:sym typeface="Microsoft JhengHei"/>
              </a:rPr>
              <a:t>普通型高級中等學校科學班實施計畫</a:t>
            </a:r>
            <a:endParaRPr sz="2000">
              <a:solidFill>
                <a:schemeClr val="dk1"/>
              </a:solidFill>
              <a:latin typeface="Microsoft JhengHei"/>
              <a:ea typeface="Microsoft JhengHei"/>
              <a:cs typeface="Microsoft JhengHei"/>
              <a:sym typeface="Microsoft JhengHei"/>
            </a:endParaRPr>
          </a:p>
        </p:txBody>
      </p:sp>
      <p:pic>
        <p:nvPicPr>
          <p:cNvPr id="960" name="Google Shape;960;p69" descr="燒杯"/>
          <p:cNvPicPr preferRelativeResize="0"/>
          <p:nvPr/>
        </p:nvPicPr>
        <p:blipFill rotWithShape="1">
          <a:blip r:embed="rId3">
            <a:alphaModFix/>
          </a:blip>
          <a:srcRect/>
          <a:stretch/>
        </p:blipFill>
        <p:spPr>
          <a:xfrm>
            <a:off x="169054" y="5410256"/>
            <a:ext cx="1312505" cy="13125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72"/>
          <p:cNvSpPr txBox="1">
            <a:spLocks noGrp="1"/>
          </p:cNvSpPr>
          <p:nvPr>
            <p:ph type="title"/>
          </p:nvPr>
        </p:nvSpPr>
        <p:spPr>
          <a:xfrm>
            <a:off x="1174020" y="195265"/>
            <a:ext cx="10058400" cy="12747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113學年度辦理科學班甄選入學學校</a:t>
            </a:r>
            <a:endParaRPr/>
          </a:p>
        </p:txBody>
      </p:sp>
      <p:graphicFrame>
        <p:nvGraphicFramePr>
          <p:cNvPr id="984" name="Google Shape;984;p72"/>
          <p:cNvGraphicFramePr/>
          <p:nvPr/>
        </p:nvGraphicFramePr>
        <p:xfrm>
          <a:off x="998655" y="1469985"/>
          <a:ext cx="10750775" cy="4419710"/>
        </p:xfrm>
        <a:graphic>
          <a:graphicData uri="http://schemas.openxmlformats.org/drawingml/2006/table">
            <a:tbl>
              <a:tblPr firstRow="1" bandRow="1">
                <a:noFill/>
                <a:tableStyleId>{AF0F7EEB-FAF5-4D57-9A00-CF9E036A19B2}</a:tableStyleId>
              </a:tblPr>
              <a:tblGrid>
                <a:gridCol w="949750">
                  <a:extLst>
                    <a:ext uri="{9D8B030D-6E8A-4147-A177-3AD203B41FA5}">
                      <a16:colId xmlns:a16="http://schemas.microsoft.com/office/drawing/2014/main" val="20000"/>
                    </a:ext>
                  </a:extLst>
                </a:gridCol>
                <a:gridCol w="5209850">
                  <a:extLst>
                    <a:ext uri="{9D8B030D-6E8A-4147-A177-3AD203B41FA5}">
                      <a16:colId xmlns:a16="http://schemas.microsoft.com/office/drawing/2014/main" val="20001"/>
                    </a:ext>
                  </a:extLst>
                </a:gridCol>
                <a:gridCol w="459117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zh-TW" sz="2400">
                          <a:latin typeface="Trebuchet MS"/>
                          <a:ea typeface="Trebuchet MS"/>
                          <a:cs typeface="Trebuchet MS"/>
                          <a:sym typeface="Trebuchet MS"/>
                        </a:rPr>
                        <a:t>項次</a:t>
                      </a:r>
                      <a:endParaRPr/>
                    </a:p>
                  </a:txBody>
                  <a:tcPr marL="91450" marR="91450" marT="45725" marB="45725"/>
                </a:tc>
                <a:tc>
                  <a:txBody>
                    <a:bodyPr/>
                    <a:lstStyle/>
                    <a:p>
                      <a:pPr marL="0" marR="0" lvl="0" indent="0" algn="ctr" rtl="0">
                        <a:spcBef>
                          <a:spcPts val="0"/>
                        </a:spcBef>
                        <a:spcAft>
                          <a:spcPts val="0"/>
                        </a:spcAft>
                        <a:buNone/>
                      </a:pPr>
                      <a:r>
                        <a:rPr lang="zh-TW" sz="2400">
                          <a:latin typeface="Trebuchet MS"/>
                          <a:ea typeface="Trebuchet MS"/>
                          <a:cs typeface="Trebuchet MS"/>
                          <a:sym typeface="Trebuchet MS"/>
                        </a:rPr>
                        <a:t>校名</a:t>
                      </a:r>
                      <a:endParaRPr/>
                    </a:p>
                  </a:txBody>
                  <a:tcPr marL="91450" marR="91450" marT="45725" marB="45725"/>
                </a:tc>
                <a:tc>
                  <a:txBody>
                    <a:bodyPr/>
                    <a:lstStyle/>
                    <a:p>
                      <a:pPr marL="0" marR="0" lvl="0" indent="0" algn="ctr" rtl="0">
                        <a:spcBef>
                          <a:spcPts val="0"/>
                        </a:spcBef>
                        <a:spcAft>
                          <a:spcPts val="0"/>
                        </a:spcAft>
                        <a:buNone/>
                      </a:pPr>
                      <a:r>
                        <a:rPr lang="zh-TW" sz="2400">
                          <a:latin typeface="Trebuchet MS"/>
                          <a:ea typeface="Trebuchet MS"/>
                          <a:cs typeface="Trebuchet MS"/>
                          <a:sym typeface="Trebuchet MS"/>
                        </a:rPr>
                        <a:t>合作大學</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1</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臺北市立建國高級中學</a:t>
                      </a:r>
                      <a:endParaRPr/>
                    </a:p>
                  </a:txBody>
                  <a:tcPr marL="91450" marR="91450" marT="45725" marB="45725"/>
                </a:tc>
                <a:tc>
                  <a:txBody>
                    <a:bodyPr/>
                    <a:lstStyle/>
                    <a:p>
                      <a:pPr marL="0" marR="0" lvl="0" indent="0" algn="ctr" rtl="0">
                        <a:spcBef>
                          <a:spcPts val="0"/>
                        </a:spcBef>
                        <a:spcAft>
                          <a:spcPts val="0"/>
                        </a:spcAft>
                        <a:buNone/>
                      </a:pPr>
                      <a:r>
                        <a:rPr lang="zh-TW" sz="2000" b="0" i="0" u="none" strike="noStrike">
                          <a:solidFill>
                            <a:schemeClr val="dk1"/>
                          </a:solidFill>
                          <a:latin typeface="Trebuchet MS"/>
                          <a:ea typeface="Trebuchet MS"/>
                          <a:cs typeface="Trebuchet MS"/>
                          <a:sym typeface="Trebuchet MS"/>
                        </a:rPr>
                        <a:t>國立臺灣大學</a:t>
                      </a:r>
                      <a:endParaRPr sz="2000">
                        <a:latin typeface="Trebuchet MS"/>
                        <a:ea typeface="Trebuchet MS"/>
                        <a:cs typeface="Trebuchet MS"/>
                        <a:sym typeface="Trebuchet MS"/>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2</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b="0" i="0" u="none" strike="noStrike">
                          <a:solidFill>
                            <a:schemeClr val="dk1"/>
                          </a:solidFill>
                          <a:latin typeface="Trebuchet MS"/>
                          <a:ea typeface="Trebuchet MS"/>
                          <a:cs typeface="Trebuchet MS"/>
                          <a:sym typeface="Trebuchet MS"/>
                        </a:rPr>
                        <a:t>臺北市立第一女子高級中學</a:t>
                      </a:r>
                      <a:endParaRPr/>
                    </a:p>
                  </a:txBody>
                  <a:tcPr marL="91450" marR="91450" marT="45725" marB="45725"/>
                </a:tc>
                <a:tc>
                  <a:txBody>
                    <a:bodyPr/>
                    <a:lstStyle/>
                    <a:p>
                      <a:pPr marL="0" marR="0" lvl="0" indent="0" algn="l" rtl="0">
                        <a:spcBef>
                          <a:spcPts val="0"/>
                        </a:spcBef>
                        <a:spcAft>
                          <a:spcPts val="0"/>
                        </a:spcAft>
                        <a:buNone/>
                      </a:pPr>
                      <a:r>
                        <a:rPr lang="zh-TW" sz="2000" b="0" i="0" u="none" strike="noStrike">
                          <a:solidFill>
                            <a:schemeClr val="dk1"/>
                          </a:solidFill>
                          <a:latin typeface="Trebuchet MS"/>
                          <a:ea typeface="Trebuchet MS"/>
                          <a:cs typeface="Trebuchet MS"/>
                          <a:sym typeface="Trebuchet MS"/>
                        </a:rPr>
                        <a:t>國立臺灣大學、國立臺灣師範大學</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3</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國立臺灣師範大學附屬高級中學</a:t>
                      </a:r>
                      <a:endParaRPr/>
                    </a:p>
                  </a:txBody>
                  <a:tcPr marL="91450" marR="91450" marT="45725" marB="45725"/>
                </a:tc>
                <a:tc>
                  <a:txBody>
                    <a:bodyPr/>
                    <a:lstStyle/>
                    <a:p>
                      <a:pPr marL="0" marR="0" lvl="0" indent="0" algn="l" rtl="0">
                        <a:spcBef>
                          <a:spcPts val="0"/>
                        </a:spcBef>
                        <a:spcAft>
                          <a:spcPts val="0"/>
                        </a:spcAft>
                        <a:buNone/>
                      </a:pPr>
                      <a:r>
                        <a:rPr lang="zh-TW" sz="2000" b="0" i="0" u="none" strike="noStrike">
                          <a:solidFill>
                            <a:schemeClr val="dk1"/>
                          </a:solidFill>
                          <a:latin typeface="Trebuchet MS"/>
                          <a:ea typeface="Trebuchet MS"/>
                          <a:cs typeface="Trebuchet MS"/>
                          <a:sym typeface="Trebuchet MS"/>
                        </a:rPr>
                        <a:t>國立臺灣師範大學、國立陽明交通大學</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4</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b="0" i="0" u="none" strike="noStrike">
                          <a:solidFill>
                            <a:schemeClr val="dk1"/>
                          </a:solidFill>
                          <a:latin typeface="Trebuchet MS"/>
                          <a:ea typeface="Trebuchet MS"/>
                          <a:cs typeface="Trebuchet MS"/>
                          <a:sym typeface="Trebuchet MS"/>
                        </a:rPr>
                        <a:t>桃園市立武陵高級中等學校</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國立中央大學</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5</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b="0" i="0" u="none" strike="noStrike">
                          <a:solidFill>
                            <a:schemeClr val="dk1"/>
                          </a:solidFill>
                          <a:latin typeface="Trebuchet MS"/>
                          <a:ea typeface="Trebuchet MS"/>
                          <a:cs typeface="Trebuchet MS"/>
                          <a:sym typeface="Trebuchet MS"/>
                        </a:rPr>
                        <a:t>國立新竹科學園區實驗高級中等學校</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國立清華大學</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6</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b="0" i="0" u="none" strike="noStrike">
                          <a:solidFill>
                            <a:schemeClr val="dk1"/>
                          </a:solidFill>
                          <a:latin typeface="Trebuchet MS"/>
                          <a:ea typeface="Trebuchet MS"/>
                          <a:cs typeface="Trebuchet MS"/>
                          <a:sym typeface="Trebuchet MS"/>
                        </a:rPr>
                        <a:t>臺中市立臺中第一高級中等學校</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國立陽明交通大學</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7</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國立彰化高級中學</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國立中興大學</a:t>
                      </a:r>
                      <a:endParaRPr sz="2000">
                        <a:latin typeface="Trebuchet MS"/>
                        <a:ea typeface="Trebuchet MS"/>
                        <a:cs typeface="Trebuchet MS"/>
                        <a:sym typeface="Trebuchet MS"/>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8</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國立嘉義高級中學</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國立中正大學、國立嘉義大學</a:t>
                      </a:r>
                      <a:endParaRPr/>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9</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國立臺南第一高級中學</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國立成功大學</a:t>
                      </a:r>
                      <a:endParaRPr/>
                    </a:p>
                  </a:txBody>
                  <a:tcPr marL="91450" marR="91450" marT="45725" marB="45725"/>
                </a:tc>
                <a:extLst>
                  <a:ext uri="{0D108BD9-81ED-4DB2-BD59-A6C34878D82A}">
                    <a16:rowId xmlns:a16="http://schemas.microsoft.com/office/drawing/2014/main" val="10009"/>
                  </a:ext>
                </a:extLst>
              </a:tr>
              <a:tr h="370850">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10</a:t>
                      </a:r>
                      <a:endParaRPr sz="2000">
                        <a:latin typeface="Trebuchet MS"/>
                        <a:ea typeface="Trebuchet MS"/>
                        <a:cs typeface="Trebuchet MS"/>
                        <a:sym typeface="Trebuchet MS"/>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高雄市立高雄高級中學</a:t>
                      </a:r>
                      <a:endParaRPr/>
                    </a:p>
                  </a:txBody>
                  <a:tcPr marL="91450" marR="91450" marT="45725" marB="45725"/>
                </a:tc>
                <a:tc>
                  <a:txBody>
                    <a:bodyPr/>
                    <a:lstStyle/>
                    <a:p>
                      <a:pPr marL="0" marR="0" lvl="0" indent="0" algn="ctr" rtl="0">
                        <a:spcBef>
                          <a:spcPts val="0"/>
                        </a:spcBef>
                        <a:spcAft>
                          <a:spcPts val="0"/>
                        </a:spcAft>
                        <a:buNone/>
                      </a:pPr>
                      <a:r>
                        <a:rPr lang="zh-TW" sz="2000">
                          <a:latin typeface="Trebuchet MS"/>
                          <a:ea typeface="Trebuchet MS"/>
                          <a:cs typeface="Trebuchet MS"/>
                          <a:sym typeface="Trebuchet MS"/>
                        </a:rPr>
                        <a:t>國立中山大學</a:t>
                      </a:r>
                      <a:endParaRPr/>
                    </a:p>
                  </a:txBody>
                  <a:tcPr marL="91450" marR="91450" marT="45725" marB="45725"/>
                </a:tc>
                <a:extLst>
                  <a:ext uri="{0D108BD9-81ED-4DB2-BD59-A6C34878D82A}">
                    <a16:rowId xmlns:a16="http://schemas.microsoft.com/office/drawing/2014/main" val="10010"/>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73"/>
          <p:cNvSpPr txBox="1">
            <a:spLocks noGrp="1"/>
          </p:cNvSpPr>
          <p:nvPr>
            <p:ph type="title"/>
          </p:nvPr>
        </p:nvSpPr>
        <p:spPr>
          <a:xfrm>
            <a:off x="1063752" y="289367"/>
            <a:ext cx="10058400" cy="13195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科學班招生對象與名額</a:t>
            </a:r>
            <a:endParaRPr/>
          </a:p>
        </p:txBody>
      </p:sp>
      <p:sp>
        <p:nvSpPr>
          <p:cNvPr id="991" name="Google Shape;991;p73"/>
          <p:cNvSpPr txBox="1"/>
          <p:nvPr/>
        </p:nvSpPr>
        <p:spPr>
          <a:xfrm>
            <a:off x="1063752" y="1847405"/>
            <a:ext cx="10354674" cy="452596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720"/>
              <a:buFont typeface="Noto Sans Symbols"/>
              <a:buChar char="●"/>
            </a:pPr>
            <a:r>
              <a:rPr lang="zh-TW" sz="3200" b="1">
                <a:solidFill>
                  <a:srgbClr val="000000"/>
                </a:solidFill>
                <a:latin typeface="Microsoft JhengHei"/>
                <a:ea typeface="Microsoft JhengHei"/>
                <a:cs typeface="Microsoft JhengHei"/>
                <a:sym typeface="Microsoft JhengHei"/>
              </a:rPr>
              <a:t>招生對象</a:t>
            </a:r>
            <a:br>
              <a:rPr lang="zh-TW" sz="3200">
                <a:solidFill>
                  <a:srgbClr val="000000"/>
                </a:solidFill>
                <a:latin typeface="Microsoft JhengHei"/>
                <a:ea typeface="Microsoft JhengHei"/>
                <a:cs typeface="Microsoft JhengHei"/>
                <a:sym typeface="Microsoft JhengHei"/>
              </a:rPr>
            </a:br>
            <a:r>
              <a:rPr lang="zh-TW" sz="3200">
                <a:solidFill>
                  <a:srgbClr val="000000"/>
                </a:solidFill>
                <a:latin typeface="Microsoft JhengHei"/>
                <a:ea typeface="Microsoft JhengHei"/>
                <a:cs typeface="Microsoft JhengHei"/>
                <a:sym typeface="Microsoft JhengHei"/>
              </a:rPr>
              <a:t>凡國民中學應屆畢業、高級中學國中部應屆畢業或符合「特殊教育學生調整入學年齡及修業年限實施辦法」之國中學生。</a:t>
            </a:r>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000000"/>
                </a:solidFill>
                <a:latin typeface="Microsoft JhengHei"/>
                <a:ea typeface="Microsoft JhengHei"/>
                <a:cs typeface="Microsoft JhengHei"/>
                <a:sym typeface="Microsoft JhengHei"/>
              </a:rPr>
              <a:t>招收人數</a:t>
            </a:r>
            <a:br>
              <a:rPr lang="zh-TW" sz="3200">
                <a:solidFill>
                  <a:srgbClr val="000000"/>
                </a:solidFill>
                <a:latin typeface="Microsoft JhengHei"/>
                <a:ea typeface="Microsoft JhengHei"/>
                <a:cs typeface="Microsoft JhengHei"/>
                <a:sym typeface="Microsoft JhengHei"/>
              </a:rPr>
            </a:br>
            <a:r>
              <a:rPr lang="zh-TW" sz="3200">
                <a:solidFill>
                  <a:srgbClr val="FF0000"/>
                </a:solidFill>
                <a:latin typeface="Microsoft JhengHei"/>
                <a:ea typeface="Microsoft JhengHei"/>
                <a:cs typeface="Microsoft JhengHei"/>
                <a:sym typeface="Microsoft JhengHei"/>
              </a:rPr>
              <a:t>30名</a:t>
            </a:r>
            <a:r>
              <a:rPr lang="zh-TW" sz="3200">
                <a:solidFill>
                  <a:srgbClr val="000000"/>
                </a:solidFill>
                <a:latin typeface="Microsoft JhengHei"/>
                <a:ea typeface="Microsoft JhengHei"/>
                <a:cs typeface="Microsoft JhengHei"/>
                <a:sym typeface="Microsoft JhengHei"/>
              </a:rPr>
              <a:t>為限。</a:t>
            </a:r>
            <a:br>
              <a:rPr lang="zh-TW" sz="3200">
                <a:solidFill>
                  <a:srgbClr val="000000"/>
                </a:solidFill>
                <a:latin typeface="Microsoft JhengHei"/>
                <a:ea typeface="Microsoft JhengHei"/>
                <a:cs typeface="Microsoft JhengHei"/>
                <a:sym typeface="Microsoft JhengHei"/>
              </a:rPr>
            </a:br>
            <a:r>
              <a:rPr lang="zh-TW" sz="2600">
                <a:solidFill>
                  <a:srgbClr val="000000"/>
                </a:solidFill>
                <a:latin typeface="Microsoft JhengHei"/>
                <a:ea typeface="Microsoft JhengHei"/>
                <a:cs typeface="Microsoft JhengHei"/>
                <a:sym typeface="Microsoft JhengHei"/>
              </a:rPr>
              <a:t>(各校實際招生名額與招生性別以各校經核定後公告之簡章為準)</a:t>
            </a:r>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FF0000"/>
                </a:solidFill>
                <a:latin typeface="Microsoft JhengHei"/>
                <a:ea typeface="Microsoft JhengHei"/>
                <a:cs typeface="Microsoft JhengHei"/>
                <a:sym typeface="Microsoft JhengHei"/>
              </a:rPr>
              <a:t>科學班採各校單獨招生，同時考試</a:t>
            </a:r>
            <a:r>
              <a:rPr lang="zh-TW" sz="3200">
                <a:solidFill>
                  <a:srgbClr val="000000"/>
                </a:solidFill>
                <a:latin typeface="Microsoft JhengHei"/>
                <a:ea typeface="Microsoft JhengHei"/>
                <a:cs typeface="Microsoft JhengHei"/>
                <a:sym typeface="Microsoft JhengHei"/>
              </a:rPr>
              <a: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74"/>
          <p:cNvSpPr txBox="1">
            <a:spLocks noGrp="1"/>
          </p:cNvSpPr>
          <p:nvPr>
            <p:ph type="title"/>
          </p:nvPr>
        </p:nvSpPr>
        <p:spPr>
          <a:xfrm>
            <a:off x="1063752" y="222405"/>
            <a:ext cx="10058400" cy="11041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科學班報考資格</a:t>
            </a:r>
            <a:endParaRPr/>
          </a:p>
        </p:txBody>
      </p:sp>
      <p:sp>
        <p:nvSpPr>
          <p:cNvPr id="998" name="Google Shape;998;p74"/>
          <p:cNvSpPr txBox="1"/>
          <p:nvPr/>
        </p:nvSpPr>
        <p:spPr>
          <a:xfrm>
            <a:off x="1063752" y="1338119"/>
            <a:ext cx="10354674" cy="4525963"/>
          </a:xfrm>
          <a:prstGeom prst="rect">
            <a:avLst/>
          </a:prstGeom>
          <a:noFill/>
          <a:ln>
            <a:noFill/>
          </a:ln>
        </p:spPr>
        <p:txBody>
          <a:bodyPr spcFirstLastPara="1" wrap="square" lIns="91425" tIns="45700" rIns="91425" bIns="45700" anchor="t" anchorCtr="0">
            <a:noAutofit/>
          </a:bodyPr>
          <a:lstStyle/>
          <a:p>
            <a:pPr marL="457200" marR="0" lvl="1" indent="-457200" algn="l" rtl="0">
              <a:lnSpc>
                <a:spcPct val="90000"/>
              </a:lnSpc>
              <a:spcBef>
                <a:spcPts val="0"/>
              </a:spcBef>
              <a:spcAft>
                <a:spcPts val="0"/>
              </a:spcAft>
              <a:buClr>
                <a:schemeClr val="dk1"/>
              </a:buClr>
              <a:buSzPts val="2040"/>
              <a:buFont typeface="Noto Sans Symbols"/>
              <a:buChar char="●"/>
            </a:pPr>
            <a:r>
              <a:rPr lang="zh-TW" sz="2400" b="0" i="0" u="none" strike="noStrike" cap="none">
                <a:solidFill>
                  <a:srgbClr val="FF0000"/>
                </a:solidFill>
                <a:latin typeface="Microsoft JhengHei"/>
                <a:ea typeface="Microsoft JhengHei"/>
                <a:cs typeface="Microsoft JhengHei"/>
                <a:sym typeface="Microsoft JhengHei"/>
              </a:rPr>
              <a:t>國民中學（或同等學力）應屆畢業生。</a:t>
            </a:r>
            <a:endParaRPr sz="2400" b="0" i="0" u="none" strike="noStrike" cap="none">
              <a:solidFill>
                <a:srgbClr val="FF0000"/>
              </a:solidFill>
              <a:latin typeface="Microsoft JhengHei"/>
              <a:ea typeface="Microsoft JhengHei"/>
              <a:cs typeface="Microsoft JhengHei"/>
              <a:sym typeface="Microsoft JhengHei"/>
            </a:endParaRPr>
          </a:p>
          <a:p>
            <a:pPr marL="457200" marR="0" lvl="1" indent="-457200" algn="l" rtl="0">
              <a:lnSpc>
                <a:spcPct val="90000"/>
              </a:lnSpc>
              <a:spcBef>
                <a:spcPts val="680"/>
              </a:spcBef>
              <a:spcAft>
                <a:spcPts val="0"/>
              </a:spcAft>
              <a:buClr>
                <a:schemeClr val="dk1"/>
              </a:buClr>
              <a:buSzPts val="2040"/>
              <a:buFont typeface="Noto Sans Symbols"/>
              <a:buChar char="●"/>
            </a:pPr>
            <a:r>
              <a:rPr lang="zh-TW" sz="2400" b="0" i="0" u="none" strike="noStrike" cap="none">
                <a:solidFill>
                  <a:srgbClr val="FF0000"/>
                </a:solidFill>
                <a:latin typeface="Microsoft JhengHei"/>
                <a:ea typeface="Microsoft JhengHei"/>
                <a:cs typeface="Microsoft JhengHei"/>
                <a:sym typeface="Microsoft JhengHei"/>
              </a:rPr>
              <a:t>符合「特殊教育學生調整入學年齡及修業年限實施辦法」規定，並經各該主管機關認定具國民中學畢業資格之學生。</a:t>
            </a:r>
            <a:endParaRPr sz="2400" b="0" i="0" u="none" strike="noStrike" cap="none">
              <a:solidFill>
                <a:srgbClr val="FF0000"/>
              </a:solidFill>
              <a:latin typeface="Microsoft JhengHei"/>
              <a:ea typeface="Microsoft JhengHei"/>
              <a:cs typeface="Microsoft JhengHei"/>
              <a:sym typeface="Microsoft JhengHei"/>
            </a:endParaRPr>
          </a:p>
          <a:p>
            <a:pPr marL="800100" marR="0" lvl="1" indent="-342900" algn="l" rtl="0">
              <a:lnSpc>
                <a:spcPct val="90000"/>
              </a:lnSpc>
              <a:spcBef>
                <a:spcPts val="640"/>
              </a:spcBef>
              <a:spcAft>
                <a:spcPts val="0"/>
              </a:spcAft>
              <a:buClr>
                <a:schemeClr val="dk1"/>
              </a:buClr>
              <a:buSzPts val="1870"/>
              <a:buFont typeface="Noto Sans Symbols"/>
              <a:buChar char="●"/>
            </a:pPr>
            <a:r>
              <a:rPr lang="zh-TW" sz="2200" b="0" i="0" u="none" strike="noStrike" cap="none">
                <a:solidFill>
                  <a:schemeClr val="dk1"/>
                </a:solidFill>
                <a:latin typeface="Microsoft JhengHei"/>
                <a:ea typeface="Microsoft JhengHei"/>
                <a:cs typeface="Microsoft JhengHei"/>
                <a:sym typeface="Microsoft JhengHei"/>
              </a:rPr>
              <a:t>經學校推薦後，始得報考科學班；推薦總人數，以該國民中學應屆畢業生總人數百分之二十為限（各校自行訂定之排名規則依序推薦）。</a:t>
            </a:r>
            <a:endParaRPr sz="2200" b="0" i="0" u="none" strike="noStrike" cap="none">
              <a:solidFill>
                <a:schemeClr val="dk1"/>
              </a:solidFill>
              <a:latin typeface="Microsoft JhengHei"/>
              <a:ea typeface="Microsoft JhengHei"/>
              <a:cs typeface="Microsoft JhengHei"/>
              <a:sym typeface="Microsoft JhengHei"/>
            </a:endParaRPr>
          </a:p>
          <a:p>
            <a:pPr marL="800100" marR="0" lvl="1" indent="-342900" algn="l" rtl="0">
              <a:lnSpc>
                <a:spcPct val="90000"/>
              </a:lnSpc>
              <a:spcBef>
                <a:spcPts val="640"/>
              </a:spcBef>
              <a:spcAft>
                <a:spcPts val="0"/>
              </a:spcAft>
              <a:buClr>
                <a:schemeClr val="dk1"/>
              </a:buClr>
              <a:buSzPts val="1870"/>
              <a:buFont typeface="Noto Sans Symbols"/>
              <a:buChar char="●"/>
            </a:pPr>
            <a:r>
              <a:rPr lang="zh-TW" sz="2200" b="0" i="0" u="none" strike="noStrike" cap="none">
                <a:solidFill>
                  <a:schemeClr val="dk1"/>
                </a:solidFill>
                <a:latin typeface="Microsoft JhengHei"/>
                <a:ea typeface="Microsoft JhengHei"/>
                <a:cs typeface="Microsoft JhengHei"/>
                <a:sym typeface="Microsoft JhengHei"/>
              </a:rPr>
              <a:t>國中期間經各該主管教育行政機關鑑定為數理資賦優異者。</a:t>
            </a:r>
            <a:endParaRPr/>
          </a:p>
          <a:p>
            <a:pPr marL="800100" marR="0" lvl="1" indent="-342900" algn="l" rtl="0">
              <a:lnSpc>
                <a:spcPct val="90000"/>
              </a:lnSpc>
              <a:spcBef>
                <a:spcPts val="640"/>
              </a:spcBef>
              <a:spcAft>
                <a:spcPts val="0"/>
              </a:spcAft>
              <a:buClr>
                <a:schemeClr val="dk1"/>
              </a:buClr>
              <a:buSzPts val="1870"/>
              <a:buFont typeface="Noto Sans Symbols"/>
              <a:buChar char="●"/>
            </a:pPr>
            <a:r>
              <a:rPr lang="zh-TW" sz="2200" b="0" i="0" u="none" strike="noStrike" cap="none">
                <a:solidFill>
                  <a:schemeClr val="dk1"/>
                </a:solidFill>
                <a:latin typeface="Microsoft JhengHei"/>
                <a:ea typeface="Microsoft JhengHei"/>
                <a:cs typeface="Microsoft JhengHei"/>
                <a:sym typeface="Microsoft JhengHei"/>
              </a:rPr>
              <a:t>國中期間通過「國際國中生科學奧林匹亞競賽」或「國際數理奧林匹亞競賽」初選，或具備「亞太數學奧林匹亞競賽國家代表隊決選研習營」報名資格。</a:t>
            </a:r>
            <a:endParaRPr/>
          </a:p>
          <a:p>
            <a:pPr marL="800100" marR="0" lvl="1" indent="-342900" algn="l" rtl="0">
              <a:lnSpc>
                <a:spcPct val="90000"/>
              </a:lnSpc>
              <a:spcBef>
                <a:spcPts val="640"/>
              </a:spcBef>
              <a:spcAft>
                <a:spcPts val="0"/>
              </a:spcAft>
              <a:buClr>
                <a:schemeClr val="dk1"/>
              </a:buClr>
              <a:buSzPts val="1870"/>
              <a:buFont typeface="Noto Sans Symbols"/>
              <a:buChar char="●"/>
            </a:pPr>
            <a:r>
              <a:rPr lang="zh-TW" sz="2200" b="0" i="0" u="none" strike="noStrike" cap="none">
                <a:solidFill>
                  <a:schemeClr val="dk1"/>
                </a:solidFill>
                <a:latin typeface="Microsoft JhengHei"/>
                <a:ea typeface="Microsoft JhengHei"/>
                <a:cs typeface="Microsoft JhengHei"/>
                <a:sym typeface="Microsoft JhengHei"/>
              </a:rPr>
              <a:t>國中期間曾獲教育部或國教署或科技部主辦有關數理科目之全國競賽（例如全國中小學科學展覽會）前三名或佳作。</a:t>
            </a:r>
            <a:endParaRPr sz="2200" b="0" i="0" u="none" strike="noStrike" cap="none">
              <a:solidFill>
                <a:schemeClr val="dk1"/>
              </a:solidFill>
              <a:latin typeface="Microsoft JhengHei"/>
              <a:ea typeface="Microsoft JhengHei"/>
              <a:cs typeface="Microsoft JhengHei"/>
              <a:sym typeface="Microsoft JhengHei"/>
            </a:endParaRPr>
          </a:p>
          <a:p>
            <a:pPr marL="457200" marR="0" lvl="1" indent="-457200" algn="l" rtl="0">
              <a:lnSpc>
                <a:spcPct val="90000"/>
              </a:lnSpc>
              <a:spcBef>
                <a:spcPts val="680"/>
              </a:spcBef>
              <a:spcAft>
                <a:spcPts val="0"/>
              </a:spcAft>
              <a:buClr>
                <a:schemeClr val="dk1"/>
              </a:buClr>
              <a:buSzPts val="2040"/>
              <a:buFont typeface="Noto Sans Symbols"/>
              <a:buChar char="●"/>
            </a:pPr>
            <a:r>
              <a:rPr lang="zh-TW" sz="2400" b="1" i="0" u="none" strike="noStrike" cap="none">
                <a:solidFill>
                  <a:srgbClr val="FF0000"/>
                </a:solidFill>
                <a:latin typeface="Microsoft JhengHei"/>
                <a:ea typeface="Microsoft JhengHei"/>
                <a:cs typeface="Microsoft JhengHei"/>
                <a:sym typeface="Microsoft JhengHei"/>
              </a:rPr>
              <a:t>通過心理素質評估（學生優異表現及科學能力量表，請就讀國中學校老師觀察推薦並經教務處核章）。</a:t>
            </a:r>
            <a:endParaRPr sz="2400" b="1" i="0" u="none" strike="noStrike" cap="none">
              <a:solidFill>
                <a:srgbClr val="FF0000"/>
              </a:solidFill>
              <a:latin typeface="Microsoft JhengHei"/>
              <a:ea typeface="Microsoft JhengHei"/>
              <a:cs typeface="Microsoft JhengHei"/>
              <a:sym typeface="Microsoft JhengHei"/>
            </a:endParaRPr>
          </a:p>
        </p:txBody>
      </p:sp>
      <p:sp>
        <p:nvSpPr>
          <p:cNvPr id="999" name="Google Shape;999;p74"/>
          <p:cNvSpPr/>
          <p:nvPr/>
        </p:nvSpPr>
        <p:spPr>
          <a:xfrm>
            <a:off x="5421930" y="6151584"/>
            <a:ext cx="5053159"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0070C0"/>
                </a:solidFill>
                <a:latin typeface="Microsoft JhengHei"/>
                <a:ea typeface="Microsoft JhengHei"/>
                <a:cs typeface="Microsoft JhengHei"/>
                <a:sym typeface="Microsoft JhengHei"/>
              </a:rPr>
              <a:t>註：科學班採各校單獨招生，同時考試。</a:t>
            </a:r>
            <a:endParaRPr sz="2000">
              <a:solidFill>
                <a:srgbClr val="0070C0"/>
              </a:solidFill>
              <a:latin typeface="Microsoft JhengHei"/>
              <a:ea typeface="Microsoft JhengHei"/>
              <a:cs typeface="Microsoft JhengHei"/>
              <a:sym typeface="Microsoft JhengHe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75"/>
          <p:cNvSpPr txBox="1">
            <a:spLocks noGrp="1"/>
          </p:cNvSpPr>
          <p:nvPr>
            <p:ph type="title"/>
          </p:nvPr>
        </p:nvSpPr>
        <p:spPr>
          <a:xfrm>
            <a:off x="1069848" y="484632"/>
            <a:ext cx="10058400" cy="11126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科學班簡章及報名表下載</a:t>
            </a:r>
            <a:endParaRPr/>
          </a:p>
        </p:txBody>
      </p:sp>
      <p:sp>
        <p:nvSpPr>
          <p:cNvPr id="1006" name="Google Shape;1006;p75"/>
          <p:cNvSpPr txBox="1"/>
          <p:nvPr/>
        </p:nvSpPr>
        <p:spPr>
          <a:xfrm>
            <a:off x="1733326" y="1911712"/>
            <a:ext cx="8741763" cy="3600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Noto Sans Symbols"/>
              <a:buChar char="●"/>
            </a:pPr>
            <a:r>
              <a:rPr lang="zh-TW" sz="2800" b="0">
                <a:solidFill>
                  <a:schemeClr val="dk1"/>
                </a:solidFill>
                <a:latin typeface="Microsoft JhengHei"/>
                <a:ea typeface="Microsoft JhengHei"/>
                <a:cs typeface="Microsoft JhengHei"/>
                <a:sym typeface="Microsoft JhengHei"/>
              </a:rPr>
              <a:t>招生學校多採</a:t>
            </a:r>
            <a:r>
              <a:rPr lang="zh-TW" sz="2800" b="0">
                <a:solidFill>
                  <a:srgbClr val="FF0000"/>
                </a:solidFill>
                <a:latin typeface="Microsoft JhengHei"/>
                <a:ea typeface="Microsoft JhengHei"/>
                <a:cs typeface="Microsoft JhengHei"/>
                <a:sym typeface="Microsoft JhengHei"/>
              </a:rPr>
              <a:t>網路下載自行列印</a:t>
            </a:r>
            <a:r>
              <a:rPr lang="zh-TW" sz="2800" b="0">
                <a:solidFill>
                  <a:schemeClr val="dk1"/>
                </a:solidFill>
                <a:latin typeface="Microsoft JhengHei"/>
                <a:ea typeface="Microsoft JhengHei"/>
                <a:cs typeface="Microsoft JhengHei"/>
                <a:sym typeface="Microsoft JhengHei"/>
              </a:rPr>
              <a:t>方式，不另發售。</a:t>
            </a:r>
            <a:endParaRPr/>
          </a:p>
          <a:p>
            <a:pPr marL="342900" marR="0" lvl="0" indent="-342900" algn="l" rtl="0">
              <a:spcBef>
                <a:spcPts val="560"/>
              </a:spcBef>
              <a:spcAft>
                <a:spcPts val="0"/>
              </a:spcAft>
              <a:buClr>
                <a:schemeClr val="dk1"/>
              </a:buClr>
              <a:buSzPts val="2800"/>
              <a:buFont typeface="Noto Sans Symbols"/>
              <a:buChar char="●"/>
            </a:pPr>
            <a:r>
              <a:rPr lang="zh-TW" sz="2800" b="0">
                <a:solidFill>
                  <a:schemeClr val="dk1"/>
                </a:solidFill>
                <a:latin typeface="Microsoft JhengHei"/>
                <a:ea typeface="Microsoft JhengHei"/>
                <a:cs typeface="Microsoft JhengHei"/>
                <a:sym typeface="Microsoft JhengHei"/>
              </a:rPr>
              <a:t>下載日期：依各校網頁公告。</a:t>
            </a:r>
            <a:endParaRPr/>
          </a:p>
          <a:p>
            <a:pPr marL="342900" marR="0" lvl="0" indent="-342900" algn="l" rtl="0">
              <a:spcBef>
                <a:spcPts val="560"/>
              </a:spcBef>
              <a:spcAft>
                <a:spcPts val="0"/>
              </a:spcAft>
              <a:buClr>
                <a:schemeClr val="dk1"/>
              </a:buClr>
              <a:buSzPts val="2800"/>
              <a:buFont typeface="Noto Sans Symbols"/>
              <a:buChar char="●"/>
            </a:pPr>
            <a:r>
              <a:rPr lang="zh-TW" sz="2800" b="0">
                <a:solidFill>
                  <a:schemeClr val="dk1"/>
                </a:solidFill>
                <a:latin typeface="Microsoft JhengHei"/>
                <a:ea typeface="Microsoft JhengHei"/>
                <a:cs typeface="Microsoft JhengHei"/>
                <a:sym typeface="Microsoft JhengHei"/>
              </a:rPr>
              <a:t>下載網站：各招生學校科學班招生網頁。</a:t>
            </a:r>
            <a:endParaRPr/>
          </a:p>
          <a:p>
            <a:pPr marL="342900" marR="0" lvl="0" indent="-342900" algn="l" rtl="0">
              <a:spcBef>
                <a:spcPts val="560"/>
              </a:spcBef>
              <a:spcAft>
                <a:spcPts val="0"/>
              </a:spcAft>
              <a:buClr>
                <a:schemeClr val="dk1"/>
              </a:buClr>
              <a:buSzPts val="2800"/>
              <a:buFont typeface="Noto Sans Symbols"/>
              <a:buChar char="●"/>
            </a:pPr>
            <a:r>
              <a:rPr lang="zh-TW" sz="2800" b="0">
                <a:solidFill>
                  <a:schemeClr val="dk1"/>
                </a:solidFill>
                <a:latin typeface="Microsoft JhengHei"/>
                <a:ea typeface="Microsoft JhengHei"/>
                <a:cs typeface="Microsoft JhengHei"/>
                <a:sym typeface="Microsoft JhengHei"/>
              </a:rPr>
              <a:t>請</a:t>
            </a:r>
            <a:r>
              <a:rPr lang="zh-TW" sz="2800" b="0">
                <a:solidFill>
                  <a:srgbClr val="FF0000"/>
                </a:solidFill>
                <a:latin typeface="Microsoft JhengHei"/>
                <a:ea typeface="Microsoft JhengHei"/>
                <a:cs typeface="Microsoft JhengHei"/>
                <a:sym typeface="Microsoft JhengHei"/>
              </a:rPr>
              <a:t>家長及各國中老師協助下載各種表格</a:t>
            </a:r>
            <a:r>
              <a:rPr lang="zh-TW" sz="2800" b="0">
                <a:solidFill>
                  <a:schemeClr val="dk1"/>
                </a:solidFill>
                <a:latin typeface="Microsoft JhengHei"/>
                <a:ea typeface="Microsoft JhengHei"/>
                <a:cs typeface="Microsoft JhengHei"/>
                <a:sym typeface="Microsoft JhengHei"/>
              </a:rPr>
              <a:t>，以</a:t>
            </a:r>
            <a:r>
              <a:rPr lang="zh-TW" sz="2800" b="0">
                <a:solidFill>
                  <a:srgbClr val="FF0000"/>
                </a:solidFill>
                <a:latin typeface="Microsoft JhengHei"/>
                <a:ea typeface="Microsoft JhengHei"/>
                <a:cs typeface="Microsoft JhengHei"/>
                <a:sym typeface="Microsoft JhengHei"/>
              </a:rPr>
              <a:t>A4規格</a:t>
            </a:r>
            <a:r>
              <a:rPr lang="zh-TW" sz="2800" b="0">
                <a:solidFill>
                  <a:schemeClr val="dk1"/>
                </a:solidFill>
                <a:latin typeface="Microsoft JhengHei"/>
                <a:ea typeface="Microsoft JhengHei"/>
                <a:cs typeface="Microsoft JhengHei"/>
                <a:sym typeface="Microsoft JhengHei"/>
              </a:rPr>
              <a:t>白色普通影印紙（直式）</a:t>
            </a:r>
            <a:r>
              <a:rPr lang="zh-TW" sz="2800" b="0">
                <a:solidFill>
                  <a:srgbClr val="FF0000"/>
                </a:solidFill>
                <a:latin typeface="Microsoft JhengHei"/>
                <a:ea typeface="Microsoft JhengHei"/>
                <a:cs typeface="Microsoft JhengHei"/>
                <a:sym typeface="Microsoft JhengHei"/>
              </a:rPr>
              <a:t>單面</a:t>
            </a:r>
            <a:r>
              <a:rPr lang="zh-TW" sz="2800" b="0">
                <a:solidFill>
                  <a:schemeClr val="dk1"/>
                </a:solidFill>
                <a:latin typeface="Microsoft JhengHei"/>
                <a:ea typeface="Microsoft JhengHei"/>
                <a:cs typeface="Microsoft JhengHei"/>
                <a:sym typeface="Microsoft JhengHei"/>
              </a:rPr>
              <a:t>列印，提供有意願且符合資格學生使用。</a:t>
            </a:r>
            <a:endParaRPr sz="2800" b="0">
              <a:solidFill>
                <a:srgbClr val="002060"/>
              </a:solidFill>
              <a:latin typeface="Microsoft JhengHei"/>
              <a:ea typeface="Microsoft JhengHei"/>
              <a:cs typeface="Microsoft JhengHei"/>
              <a:sym typeface="Microsoft JhengHei"/>
            </a:endParaRPr>
          </a:p>
        </p:txBody>
      </p:sp>
      <p:sp>
        <p:nvSpPr>
          <p:cNvPr id="1007" name="Google Shape;1007;p75"/>
          <p:cNvSpPr/>
          <p:nvPr/>
        </p:nvSpPr>
        <p:spPr>
          <a:xfrm>
            <a:off x="5421930" y="6151584"/>
            <a:ext cx="5053159"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0070C0"/>
                </a:solidFill>
                <a:latin typeface="Microsoft JhengHei"/>
                <a:ea typeface="Microsoft JhengHei"/>
                <a:cs typeface="Microsoft JhengHei"/>
                <a:sym typeface="Microsoft JhengHei"/>
              </a:rPr>
              <a:t>註：科學班採各校單獨招生，同時考試。</a:t>
            </a:r>
            <a:endParaRPr sz="2000">
              <a:solidFill>
                <a:srgbClr val="0070C0"/>
              </a:solidFill>
              <a:latin typeface="Microsoft JhengHei"/>
              <a:ea typeface="Microsoft JhengHei"/>
              <a:cs typeface="Microsoft JhengHei"/>
              <a:sym typeface="Microsoft JhengHei"/>
            </a:endParaRPr>
          </a:p>
        </p:txBody>
      </p:sp>
      <p:pic>
        <p:nvPicPr>
          <p:cNvPr id="1008" name="Google Shape;1008;p75" descr="顯微鏡"/>
          <p:cNvPicPr preferRelativeResize="0"/>
          <p:nvPr/>
        </p:nvPicPr>
        <p:blipFill rotWithShape="1">
          <a:blip r:embed="rId3">
            <a:alphaModFix/>
          </a:blip>
          <a:srcRect/>
          <a:stretch/>
        </p:blipFill>
        <p:spPr>
          <a:xfrm>
            <a:off x="256571" y="5292287"/>
            <a:ext cx="1259407" cy="125940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76"/>
          <p:cNvSpPr txBox="1">
            <a:spLocks noGrp="1"/>
          </p:cNvSpPr>
          <p:nvPr>
            <p:ph type="title"/>
          </p:nvPr>
        </p:nvSpPr>
        <p:spPr>
          <a:xfrm>
            <a:off x="1241384" y="277329"/>
            <a:ext cx="10058400" cy="11926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科學班招生流程與方式</a:t>
            </a:r>
            <a:endParaRPr/>
          </a:p>
        </p:txBody>
      </p:sp>
      <p:grpSp>
        <p:nvGrpSpPr>
          <p:cNvPr id="1015" name="Google Shape;1015;p76"/>
          <p:cNvGrpSpPr/>
          <p:nvPr/>
        </p:nvGrpSpPr>
        <p:grpSpPr>
          <a:xfrm>
            <a:off x="1463233" y="1469985"/>
            <a:ext cx="9614701" cy="5179670"/>
            <a:chOff x="0" y="0"/>
            <a:chExt cx="9614701" cy="5179670"/>
          </a:xfrm>
        </p:grpSpPr>
        <p:sp>
          <p:nvSpPr>
            <p:cNvPr id="1016" name="Google Shape;1016;p76"/>
            <p:cNvSpPr/>
            <p:nvPr/>
          </p:nvSpPr>
          <p:spPr>
            <a:xfrm>
              <a:off x="0" y="0"/>
              <a:ext cx="7403320" cy="9323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6"/>
            <p:cNvSpPr txBox="1"/>
            <p:nvPr/>
          </p:nvSpPr>
          <p:spPr>
            <a:xfrm>
              <a:off x="27307" y="27307"/>
              <a:ext cx="6288168" cy="877726"/>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報名與資格審查</a:t>
              </a:r>
              <a:endParaRPr/>
            </a:p>
          </p:txBody>
        </p:sp>
        <p:sp>
          <p:nvSpPr>
            <p:cNvPr id="1018" name="Google Shape;1018;p76"/>
            <p:cNvSpPr/>
            <p:nvPr/>
          </p:nvSpPr>
          <p:spPr>
            <a:xfrm>
              <a:off x="552845" y="1061832"/>
              <a:ext cx="7403320" cy="9323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6"/>
            <p:cNvSpPr txBox="1"/>
            <p:nvPr/>
          </p:nvSpPr>
          <p:spPr>
            <a:xfrm>
              <a:off x="580152" y="1089139"/>
              <a:ext cx="6189839" cy="877726"/>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公告資格審查結果</a:t>
              </a:r>
              <a:r>
                <a:rPr lang="zh-TW" sz="2000">
                  <a:solidFill>
                    <a:schemeClr val="lt1"/>
                  </a:solidFill>
                  <a:latin typeface="Microsoft JhengHei"/>
                  <a:ea typeface="Microsoft JhengHei"/>
                  <a:cs typeface="Microsoft JhengHei"/>
                  <a:sym typeface="Microsoft JhengHei"/>
                </a:rPr>
                <a:t>(含直接入班名單公告)</a:t>
              </a:r>
              <a:endParaRPr sz="2800">
                <a:solidFill>
                  <a:schemeClr val="lt1"/>
                </a:solidFill>
                <a:latin typeface="Microsoft JhengHei"/>
                <a:ea typeface="Microsoft JhengHei"/>
                <a:cs typeface="Microsoft JhengHei"/>
                <a:sym typeface="Microsoft JhengHei"/>
              </a:endParaRPr>
            </a:p>
          </p:txBody>
        </p:sp>
        <p:sp>
          <p:nvSpPr>
            <p:cNvPr id="1020" name="Google Shape;1020;p76"/>
            <p:cNvSpPr/>
            <p:nvPr/>
          </p:nvSpPr>
          <p:spPr>
            <a:xfrm>
              <a:off x="1105690" y="2123665"/>
              <a:ext cx="7403320" cy="9323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6"/>
            <p:cNvSpPr txBox="1"/>
            <p:nvPr/>
          </p:nvSpPr>
          <p:spPr>
            <a:xfrm>
              <a:off x="1132997" y="2150972"/>
              <a:ext cx="6189839" cy="877726"/>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科學能力檢定</a:t>
              </a:r>
              <a:endParaRPr/>
            </a:p>
          </p:txBody>
        </p:sp>
        <p:sp>
          <p:nvSpPr>
            <p:cNvPr id="1022" name="Google Shape;1022;p76"/>
            <p:cNvSpPr/>
            <p:nvPr/>
          </p:nvSpPr>
          <p:spPr>
            <a:xfrm>
              <a:off x="1658536" y="3185497"/>
              <a:ext cx="7403320" cy="9323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6"/>
            <p:cNvSpPr txBox="1"/>
            <p:nvPr/>
          </p:nvSpPr>
          <p:spPr>
            <a:xfrm>
              <a:off x="1685843" y="3212804"/>
              <a:ext cx="6189839" cy="877726"/>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實驗實作</a:t>
              </a:r>
              <a:endParaRPr/>
            </a:p>
          </p:txBody>
        </p:sp>
        <p:sp>
          <p:nvSpPr>
            <p:cNvPr id="1024" name="Google Shape;1024;p76"/>
            <p:cNvSpPr/>
            <p:nvPr/>
          </p:nvSpPr>
          <p:spPr>
            <a:xfrm>
              <a:off x="2211381" y="4247330"/>
              <a:ext cx="7403320" cy="932340"/>
            </a:xfrm>
            <a:prstGeom prst="roundRect">
              <a:avLst>
                <a:gd name="adj" fmla="val 10000"/>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6"/>
            <p:cNvSpPr txBox="1"/>
            <p:nvPr/>
          </p:nvSpPr>
          <p:spPr>
            <a:xfrm>
              <a:off x="2238688" y="4274637"/>
              <a:ext cx="6189839" cy="877726"/>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None/>
              </a:pPr>
              <a:r>
                <a:rPr lang="zh-TW" sz="2800">
                  <a:solidFill>
                    <a:schemeClr val="lt1"/>
                  </a:solidFill>
                  <a:latin typeface="Microsoft JhengHei"/>
                  <a:ea typeface="Microsoft JhengHei"/>
                  <a:cs typeface="Microsoft JhengHei"/>
                  <a:sym typeface="Microsoft JhengHei"/>
                </a:rPr>
                <a:t>公告成績與放榜</a:t>
              </a:r>
              <a:endParaRPr/>
            </a:p>
          </p:txBody>
        </p:sp>
        <p:sp>
          <p:nvSpPr>
            <p:cNvPr id="1026" name="Google Shape;1026;p76"/>
            <p:cNvSpPr/>
            <p:nvPr/>
          </p:nvSpPr>
          <p:spPr>
            <a:xfrm>
              <a:off x="6797299" y="681126"/>
              <a:ext cx="606021" cy="606021"/>
            </a:xfrm>
            <a:prstGeom prst="downArrow">
              <a:avLst>
                <a:gd name="adj1" fmla="val 55000"/>
                <a:gd name="adj2" fmla="val 45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6"/>
            <p:cNvSpPr txBox="1"/>
            <p:nvPr/>
          </p:nvSpPr>
          <p:spPr>
            <a:xfrm>
              <a:off x="6933654" y="681126"/>
              <a:ext cx="333311" cy="456031"/>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DFKai-SB"/>
                <a:ea typeface="DFKai-SB"/>
                <a:cs typeface="DFKai-SB"/>
                <a:sym typeface="DFKai-SB"/>
              </a:endParaRPr>
            </a:p>
          </p:txBody>
        </p:sp>
        <p:sp>
          <p:nvSpPr>
            <p:cNvPr id="1028" name="Google Shape;1028;p76"/>
            <p:cNvSpPr/>
            <p:nvPr/>
          </p:nvSpPr>
          <p:spPr>
            <a:xfrm>
              <a:off x="7350144" y="1742959"/>
              <a:ext cx="606021" cy="606021"/>
            </a:xfrm>
            <a:prstGeom prst="downArrow">
              <a:avLst>
                <a:gd name="adj1" fmla="val 55000"/>
                <a:gd name="adj2" fmla="val 45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6"/>
            <p:cNvSpPr txBox="1"/>
            <p:nvPr/>
          </p:nvSpPr>
          <p:spPr>
            <a:xfrm>
              <a:off x="7486499" y="1742959"/>
              <a:ext cx="333311" cy="456031"/>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DFKai-SB"/>
                <a:ea typeface="DFKai-SB"/>
                <a:cs typeface="DFKai-SB"/>
                <a:sym typeface="DFKai-SB"/>
              </a:endParaRPr>
            </a:p>
          </p:txBody>
        </p:sp>
        <p:sp>
          <p:nvSpPr>
            <p:cNvPr id="1030" name="Google Shape;1030;p76"/>
            <p:cNvSpPr/>
            <p:nvPr/>
          </p:nvSpPr>
          <p:spPr>
            <a:xfrm>
              <a:off x="7902989" y="2789252"/>
              <a:ext cx="606021" cy="606021"/>
            </a:xfrm>
            <a:prstGeom prst="downArrow">
              <a:avLst>
                <a:gd name="adj1" fmla="val 55000"/>
                <a:gd name="adj2" fmla="val 45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6"/>
            <p:cNvSpPr txBox="1"/>
            <p:nvPr/>
          </p:nvSpPr>
          <p:spPr>
            <a:xfrm>
              <a:off x="8039344" y="2789252"/>
              <a:ext cx="333311" cy="456031"/>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DFKai-SB"/>
                <a:ea typeface="DFKai-SB"/>
                <a:cs typeface="DFKai-SB"/>
                <a:sym typeface="DFKai-SB"/>
              </a:endParaRPr>
            </a:p>
          </p:txBody>
        </p:sp>
        <p:sp>
          <p:nvSpPr>
            <p:cNvPr id="1032" name="Google Shape;1032;p76"/>
            <p:cNvSpPr/>
            <p:nvPr/>
          </p:nvSpPr>
          <p:spPr>
            <a:xfrm>
              <a:off x="8455835" y="3861444"/>
              <a:ext cx="606021" cy="606021"/>
            </a:xfrm>
            <a:prstGeom prst="downArrow">
              <a:avLst>
                <a:gd name="adj1" fmla="val 55000"/>
                <a:gd name="adj2" fmla="val 45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6"/>
            <p:cNvSpPr txBox="1"/>
            <p:nvPr/>
          </p:nvSpPr>
          <p:spPr>
            <a:xfrm>
              <a:off x="8592190" y="3861444"/>
              <a:ext cx="333311" cy="456031"/>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DFKai-SB"/>
                <a:ea typeface="DFKai-SB"/>
                <a:cs typeface="DFKai-SB"/>
                <a:sym typeface="DFKai-SB"/>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77"/>
          <p:cNvSpPr txBox="1">
            <a:spLocks noGrp="1"/>
          </p:cNvSpPr>
          <p:nvPr>
            <p:ph type="title"/>
          </p:nvPr>
        </p:nvSpPr>
        <p:spPr>
          <a:xfrm>
            <a:off x="1066800" y="253138"/>
            <a:ext cx="10058400" cy="117054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Microsoft JhengHei"/>
              <a:buNone/>
            </a:pPr>
            <a:r>
              <a:rPr lang="zh-TW">
                <a:latin typeface="Microsoft JhengHei"/>
                <a:ea typeface="Microsoft JhengHei"/>
                <a:cs typeface="Microsoft JhengHei"/>
                <a:sym typeface="Microsoft JhengHei"/>
              </a:rPr>
              <a:t>科學班113學年重要日程表</a:t>
            </a:r>
            <a:endParaRPr/>
          </a:p>
        </p:txBody>
      </p:sp>
      <p:graphicFrame>
        <p:nvGraphicFramePr>
          <p:cNvPr id="1040" name="Google Shape;1040;p77"/>
          <p:cNvGraphicFramePr/>
          <p:nvPr/>
        </p:nvGraphicFramePr>
        <p:xfrm>
          <a:off x="2136336" y="1685592"/>
          <a:ext cx="8693075" cy="3243350"/>
        </p:xfrm>
        <a:graphic>
          <a:graphicData uri="http://schemas.openxmlformats.org/drawingml/2006/table">
            <a:tbl>
              <a:tblPr firstRow="1" bandRow="1">
                <a:noFill/>
                <a:tableStyleId>{AF0F7EEB-FAF5-4D57-9A00-CF9E036A19B2}</a:tableStyleId>
              </a:tblPr>
              <a:tblGrid>
                <a:gridCol w="2406125">
                  <a:extLst>
                    <a:ext uri="{9D8B030D-6E8A-4147-A177-3AD203B41FA5}">
                      <a16:colId xmlns:a16="http://schemas.microsoft.com/office/drawing/2014/main" val="20000"/>
                    </a:ext>
                  </a:extLst>
                </a:gridCol>
                <a:gridCol w="3308775">
                  <a:extLst>
                    <a:ext uri="{9D8B030D-6E8A-4147-A177-3AD203B41FA5}">
                      <a16:colId xmlns:a16="http://schemas.microsoft.com/office/drawing/2014/main" val="20001"/>
                    </a:ext>
                  </a:extLst>
                </a:gridCol>
                <a:gridCol w="2978175">
                  <a:extLst>
                    <a:ext uri="{9D8B030D-6E8A-4147-A177-3AD203B41FA5}">
                      <a16:colId xmlns:a16="http://schemas.microsoft.com/office/drawing/2014/main" val="20002"/>
                    </a:ext>
                  </a:extLst>
                </a:gridCol>
              </a:tblGrid>
              <a:tr h="493400">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日期</a:t>
                      </a:r>
                      <a:endParaRPr sz="2400" b="1">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辦理事項</a:t>
                      </a:r>
                      <a:endParaRPr sz="2400" b="1">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備註</a:t>
                      </a:r>
                      <a:endParaRPr sz="2400" b="1">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6610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1月~2月</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簡章公告</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a:latin typeface="Microsoft JhengHei"/>
                          <a:ea typeface="Microsoft JhengHei"/>
                          <a:cs typeface="Microsoft JhengHei"/>
                          <a:sym typeface="Microsoft JhengHei"/>
                        </a:rPr>
                        <a:t>辦理招生說明會</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依各校正式公告為準</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42760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2月22日~3月6日</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報名暨入班資格審查</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各校自行辦理</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427600">
                <a:tc>
                  <a:txBody>
                    <a:bodyPr/>
                    <a:lstStyle/>
                    <a:p>
                      <a:pPr marL="0" marR="0" lvl="0" indent="0" algn="ctr" rtl="0">
                        <a:lnSpc>
                          <a:spcPct val="100000"/>
                        </a:lnSpc>
                        <a:spcBef>
                          <a:spcPts val="0"/>
                        </a:spcBef>
                        <a:spcAft>
                          <a:spcPts val="0"/>
                        </a:spcAft>
                        <a:buClr>
                          <a:srgbClr val="1C6294"/>
                        </a:buClr>
                        <a:buSzPts val="2000"/>
                        <a:buFont typeface="Microsoft JhengHei"/>
                        <a:buNone/>
                      </a:pPr>
                      <a:r>
                        <a:rPr lang="zh-TW" sz="2000" b="1">
                          <a:solidFill>
                            <a:srgbClr val="1C6294"/>
                          </a:solidFill>
                          <a:latin typeface="Microsoft JhengHei"/>
                          <a:ea typeface="Microsoft JhengHei"/>
                          <a:cs typeface="Microsoft JhengHei"/>
                          <a:sym typeface="Microsoft JhengHei"/>
                        </a:rPr>
                        <a:t>3月16日(六)</a:t>
                      </a:r>
                      <a:endParaRPr sz="2000" b="1">
                        <a:solidFill>
                          <a:srgbClr val="1C6294"/>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b="1">
                          <a:solidFill>
                            <a:srgbClr val="1C6294"/>
                          </a:solidFill>
                          <a:latin typeface="Microsoft JhengHei"/>
                          <a:ea typeface="Microsoft JhengHei"/>
                          <a:cs typeface="Microsoft JhengHei"/>
                          <a:sym typeface="Microsoft JhengHei"/>
                        </a:rPr>
                        <a:t>科學能力檢定</a:t>
                      </a:r>
                      <a:endParaRPr sz="2000" b="1">
                        <a:solidFill>
                          <a:srgbClr val="1C6294"/>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b="1">
                          <a:solidFill>
                            <a:srgbClr val="1C6294"/>
                          </a:solidFill>
                          <a:latin typeface="Microsoft JhengHei"/>
                          <a:ea typeface="Microsoft JhengHei"/>
                          <a:cs typeface="Microsoft JhengHei"/>
                          <a:sym typeface="Microsoft JhengHei"/>
                        </a:rPr>
                        <a:t>各校同時辦理</a:t>
                      </a:r>
                      <a:endParaRPr sz="2000" b="1">
                        <a:solidFill>
                          <a:srgbClr val="1C6294"/>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42760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latin typeface="Microsoft JhengHei"/>
                          <a:ea typeface="Microsoft JhengHei"/>
                          <a:cs typeface="Microsoft JhengHei"/>
                          <a:sym typeface="Microsoft JhengHei"/>
                        </a:rPr>
                        <a:t>4月8日</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科學班錄取新生報到</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各校同時辦理</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42760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4月11日</a:t>
                      </a:r>
                      <a:endParaRPr sz="2000" b="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Trebuchet MS"/>
                        <a:buNone/>
                      </a:pP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latin typeface="Microsoft JhengHei"/>
                          <a:ea typeface="Microsoft JhengHei"/>
                          <a:cs typeface="Microsoft JhengHei"/>
                          <a:sym typeface="Microsoft JhengHei"/>
                        </a:rPr>
                        <a:t>科學班已報到正取生聲明放棄錄取資格</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latin typeface="Microsoft JhengHei"/>
                          <a:ea typeface="Microsoft JhengHei"/>
                          <a:cs typeface="Microsoft JhengHei"/>
                          <a:sym typeface="Microsoft JhengHei"/>
                        </a:rPr>
                        <a:t>各校同時辦理</a:t>
                      </a:r>
                      <a:endParaRPr sz="2000" b="0">
                        <a:solidFill>
                          <a:srgbClr val="00C3FF"/>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bl>
          </a:graphicData>
        </a:graphic>
      </p:graphicFrame>
      <p:sp>
        <p:nvSpPr>
          <p:cNvPr id="1041" name="Google Shape;1041;p77"/>
          <p:cNvSpPr/>
          <p:nvPr/>
        </p:nvSpPr>
        <p:spPr>
          <a:xfrm>
            <a:off x="2561716" y="5419562"/>
            <a:ext cx="7653115" cy="1015663"/>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註：</a:t>
            </a:r>
            <a:r>
              <a:rPr lang="zh-TW" sz="2000" b="1">
                <a:solidFill>
                  <a:schemeClr val="dk1"/>
                </a:solidFill>
                <a:latin typeface="Microsoft JhengHei"/>
                <a:ea typeface="Microsoft JhengHei"/>
                <a:cs typeface="Microsoft JhengHei"/>
                <a:sym typeface="Microsoft JhengHei"/>
              </a:rPr>
              <a:t>報到後如欲放棄入學科學班，須以</a:t>
            </a:r>
            <a:r>
              <a:rPr lang="zh-TW" sz="2000" b="1">
                <a:solidFill>
                  <a:srgbClr val="FF0000"/>
                </a:solidFill>
                <a:latin typeface="Microsoft JhengHei"/>
                <a:ea typeface="Microsoft JhengHei"/>
                <a:cs typeface="Microsoft JhengHei"/>
                <a:sym typeface="Microsoft JhengHei"/>
              </a:rPr>
              <a:t>書面</a:t>
            </a:r>
            <a:r>
              <a:rPr lang="zh-TW" sz="2000" b="1">
                <a:solidFill>
                  <a:schemeClr val="dk1"/>
                </a:solidFill>
                <a:latin typeface="Microsoft JhengHei"/>
                <a:ea typeface="Microsoft JhengHei"/>
                <a:cs typeface="Microsoft JhengHei"/>
                <a:sym typeface="Microsoft JhengHei"/>
              </a:rPr>
              <a:t>提出</a:t>
            </a:r>
            <a:r>
              <a:rPr lang="zh-TW" sz="2000" b="1">
                <a:solidFill>
                  <a:srgbClr val="FF0000"/>
                </a:solidFill>
                <a:latin typeface="Microsoft JhengHei"/>
                <a:ea typeface="Microsoft JhengHei"/>
                <a:cs typeface="Microsoft JhengHei"/>
                <a:sym typeface="Microsoft JhengHei"/>
              </a:rPr>
              <a:t>放棄錄取資格聲明</a:t>
            </a:r>
            <a:r>
              <a:rPr lang="zh-TW" sz="2000" b="1">
                <a:solidFill>
                  <a:schemeClr val="dk1"/>
                </a:solidFill>
                <a:latin typeface="Microsoft JhengHei"/>
                <a:ea typeface="Microsoft JhengHei"/>
                <a:cs typeface="Microsoft JhengHei"/>
                <a:sym typeface="Microsoft JhengHei"/>
              </a:rPr>
              <a:t>後，始能透過高中高職其他入學管道就學；重複申請其他入學管道者將取消入班資格。</a:t>
            </a:r>
            <a:endParaRPr/>
          </a:p>
        </p:txBody>
      </p:sp>
      <p:sp>
        <p:nvSpPr>
          <p:cNvPr id="1042" name="Google Shape;1042;p7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78"/>
          <p:cNvSpPr txBox="1">
            <a:spLocks noGrp="1"/>
          </p:cNvSpPr>
          <p:nvPr>
            <p:ph type="title"/>
          </p:nvPr>
        </p:nvSpPr>
        <p:spPr>
          <a:xfrm>
            <a:off x="1066800" y="241564"/>
            <a:ext cx="10058400" cy="12284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科學班常見問答</a:t>
            </a:r>
            <a:endParaRPr/>
          </a:p>
        </p:txBody>
      </p:sp>
      <p:grpSp>
        <p:nvGrpSpPr>
          <p:cNvPr id="1049" name="Google Shape;1049;p78"/>
          <p:cNvGrpSpPr/>
          <p:nvPr/>
        </p:nvGrpSpPr>
        <p:grpSpPr>
          <a:xfrm>
            <a:off x="-4289946" y="175796"/>
            <a:ext cx="14178398" cy="7293488"/>
            <a:chOff x="-6125176" y="-937410"/>
            <a:chExt cx="14178398" cy="7293488"/>
          </a:xfrm>
        </p:grpSpPr>
        <p:sp>
          <p:nvSpPr>
            <p:cNvPr id="1050" name="Google Shape;1050;p78"/>
            <p:cNvSpPr/>
            <p:nvPr/>
          </p:nvSpPr>
          <p:spPr>
            <a:xfrm>
              <a:off x="-6125176" y="-937410"/>
              <a:ext cx="7293488" cy="7293488"/>
            </a:xfrm>
            <a:prstGeom prst="blockArc">
              <a:avLst>
                <a:gd name="adj1" fmla="val 18900000"/>
                <a:gd name="adj2" fmla="val 2700000"/>
                <a:gd name="adj3" fmla="val 296"/>
              </a:avLst>
            </a:prstGeom>
            <a:noFill/>
            <a:ln w="12700" cap="flat" cmpd="sng">
              <a:solidFill>
                <a:srgbClr val="148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8"/>
            <p:cNvSpPr/>
            <p:nvPr/>
          </p:nvSpPr>
          <p:spPr>
            <a:xfrm>
              <a:off x="752110" y="541866"/>
              <a:ext cx="7301111" cy="1083733"/>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8"/>
            <p:cNvSpPr txBox="1"/>
            <p:nvPr/>
          </p:nvSpPr>
          <p:spPr>
            <a:xfrm>
              <a:off x="752110" y="541866"/>
              <a:ext cx="7301111" cy="1083733"/>
            </a:xfrm>
            <a:prstGeom prst="rect">
              <a:avLst/>
            </a:prstGeom>
            <a:noFill/>
            <a:ln>
              <a:noFill/>
            </a:ln>
          </p:spPr>
          <p:txBody>
            <a:bodyPr spcFirstLastPara="1" wrap="square" lIns="860200" tIns="60950" rIns="60950" bIns="60950" anchor="ctr" anchorCtr="0">
              <a:noAutofit/>
            </a:bodyPr>
            <a:lstStyle/>
            <a:p>
              <a:pPr marL="0" marR="0" lvl="0" indent="0" algn="l"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Q：科學班可以跨區報名嗎?</a:t>
              </a:r>
              <a:br>
                <a:rPr lang="zh-TW" sz="2400" b="1">
                  <a:solidFill>
                    <a:schemeClr val="lt1"/>
                  </a:solidFill>
                  <a:latin typeface="Microsoft JhengHei"/>
                  <a:ea typeface="Microsoft JhengHei"/>
                  <a:cs typeface="Microsoft JhengHei"/>
                  <a:sym typeface="Microsoft JhengHei"/>
                </a:rPr>
              </a:br>
              <a:r>
                <a:rPr lang="zh-TW" sz="2400" b="1">
                  <a:solidFill>
                    <a:schemeClr val="lt1"/>
                  </a:solidFill>
                  <a:latin typeface="Microsoft JhengHei"/>
                  <a:ea typeface="Microsoft JhengHei"/>
                  <a:cs typeface="Microsoft JhengHei"/>
                  <a:sym typeface="Microsoft JhengHei"/>
                </a:rPr>
                <a:t>A：可以。</a:t>
              </a:r>
              <a:endParaRPr sz="2400" b="1">
                <a:solidFill>
                  <a:schemeClr val="lt1"/>
                </a:solidFill>
                <a:latin typeface="Trebuchet MS"/>
                <a:ea typeface="Trebuchet MS"/>
                <a:cs typeface="Trebuchet MS"/>
                <a:sym typeface="Trebuchet MS"/>
              </a:endParaRPr>
            </a:p>
          </p:txBody>
        </p:sp>
        <p:sp>
          <p:nvSpPr>
            <p:cNvPr id="1053" name="Google Shape;1053;p78"/>
            <p:cNvSpPr/>
            <p:nvPr/>
          </p:nvSpPr>
          <p:spPr>
            <a:xfrm>
              <a:off x="74777" y="406400"/>
              <a:ext cx="1354666" cy="135466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8"/>
            <p:cNvSpPr/>
            <p:nvPr/>
          </p:nvSpPr>
          <p:spPr>
            <a:xfrm>
              <a:off x="1146048" y="2167466"/>
              <a:ext cx="6907174" cy="1083733"/>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8"/>
            <p:cNvSpPr txBox="1"/>
            <p:nvPr/>
          </p:nvSpPr>
          <p:spPr>
            <a:xfrm>
              <a:off x="1146048" y="2167466"/>
              <a:ext cx="6907174" cy="1083733"/>
            </a:xfrm>
            <a:prstGeom prst="rect">
              <a:avLst/>
            </a:prstGeom>
            <a:noFill/>
            <a:ln>
              <a:noFill/>
            </a:ln>
          </p:spPr>
          <p:txBody>
            <a:bodyPr spcFirstLastPara="1" wrap="square" lIns="860200" tIns="60950" rIns="60950" bIns="60950" anchor="ctr" anchorCtr="0">
              <a:noAutofit/>
            </a:bodyPr>
            <a:lstStyle/>
            <a:p>
              <a:pPr marL="0" marR="0" lvl="0" indent="-152400" algn="l" rtl="0">
                <a:lnSpc>
                  <a:spcPct val="90000"/>
                </a:lnSpc>
                <a:spcBef>
                  <a:spcPts val="0"/>
                </a:spcBef>
                <a:spcAft>
                  <a:spcPts val="0"/>
                </a:spcAft>
                <a:buClr>
                  <a:schemeClr val="lt1"/>
                </a:buClr>
                <a:buSzPts val="2400"/>
                <a:buFont typeface="Arial"/>
                <a:buChar char="•"/>
              </a:pPr>
              <a:r>
                <a:rPr lang="zh-TW" sz="2400" b="1">
                  <a:solidFill>
                    <a:schemeClr val="lt1"/>
                  </a:solidFill>
                  <a:latin typeface="Microsoft JhengHei"/>
                  <a:ea typeface="Microsoft JhengHei"/>
                  <a:cs typeface="Microsoft JhengHei"/>
                  <a:sym typeface="Microsoft JhengHei"/>
                </a:rPr>
                <a:t>Q：國中若曾轉學，是否可報考科學班</a:t>
              </a:r>
              <a:br>
                <a:rPr lang="zh-TW" sz="2400" b="1">
                  <a:solidFill>
                    <a:schemeClr val="lt1"/>
                  </a:solidFill>
                  <a:latin typeface="Microsoft JhengHei"/>
                  <a:ea typeface="Microsoft JhengHei"/>
                  <a:cs typeface="Microsoft JhengHei"/>
                  <a:sym typeface="Microsoft JhengHei"/>
                </a:rPr>
              </a:br>
              <a:r>
                <a:rPr lang="zh-TW" sz="2400" b="1">
                  <a:solidFill>
                    <a:schemeClr val="lt1"/>
                  </a:solidFill>
                  <a:latin typeface="Microsoft JhengHei"/>
                  <a:ea typeface="Microsoft JhengHei"/>
                  <a:cs typeface="Microsoft JhengHei"/>
                  <a:sym typeface="Microsoft JhengHei"/>
                </a:rPr>
                <a:t>A：可以。</a:t>
              </a:r>
              <a:endParaRPr sz="2400" b="1">
                <a:solidFill>
                  <a:schemeClr val="lt1"/>
                </a:solidFill>
                <a:latin typeface="Trebuchet MS"/>
                <a:ea typeface="Trebuchet MS"/>
                <a:cs typeface="Trebuchet MS"/>
                <a:sym typeface="Trebuchet MS"/>
              </a:endParaRPr>
            </a:p>
          </p:txBody>
        </p:sp>
        <p:sp>
          <p:nvSpPr>
            <p:cNvPr id="1056" name="Google Shape;1056;p78"/>
            <p:cNvSpPr/>
            <p:nvPr/>
          </p:nvSpPr>
          <p:spPr>
            <a:xfrm>
              <a:off x="468714" y="2032000"/>
              <a:ext cx="1354666" cy="135466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8"/>
            <p:cNvSpPr/>
            <p:nvPr/>
          </p:nvSpPr>
          <p:spPr>
            <a:xfrm>
              <a:off x="752110" y="3793066"/>
              <a:ext cx="7301111" cy="1083733"/>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8"/>
            <p:cNvSpPr txBox="1"/>
            <p:nvPr/>
          </p:nvSpPr>
          <p:spPr>
            <a:xfrm>
              <a:off x="752110" y="3793066"/>
              <a:ext cx="7301111" cy="1083733"/>
            </a:xfrm>
            <a:prstGeom prst="rect">
              <a:avLst/>
            </a:prstGeom>
            <a:noFill/>
            <a:ln>
              <a:noFill/>
            </a:ln>
          </p:spPr>
          <p:txBody>
            <a:bodyPr spcFirstLastPara="1" wrap="square" lIns="860200" tIns="60950" rIns="60950" bIns="60950" anchor="ctr" anchorCtr="0">
              <a:noAutofit/>
            </a:bodyPr>
            <a:lstStyle/>
            <a:p>
              <a:pPr marL="0" marR="0" lvl="0" indent="-152400" algn="l" rtl="0">
                <a:lnSpc>
                  <a:spcPct val="90000"/>
                </a:lnSpc>
                <a:spcBef>
                  <a:spcPts val="0"/>
                </a:spcBef>
                <a:spcAft>
                  <a:spcPts val="0"/>
                </a:spcAft>
                <a:buClr>
                  <a:schemeClr val="lt1"/>
                </a:buClr>
                <a:buSzPts val="2400"/>
                <a:buFont typeface="Arial"/>
                <a:buChar char="•"/>
              </a:pPr>
              <a:r>
                <a:rPr lang="zh-TW" sz="2400" b="1">
                  <a:solidFill>
                    <a:schemeClr val="lt1"/>
                  </a:solidFill>
                  <a:latin typeface="Microsoft JhengHei"/>
                  <a:ea typeface="Microsoft JhengHei"/>
                  <a:cs typeface="Microsoft JhengHei"/>
                  <a:sym typeface="Microsoft JhengHei"/>
                </a:rPr>
                <a:t>Q：重考生可以報考科學班嗎？</a:t>
              </a:r>
              <a:br>
                <a:rPr lang="zh-TW" sz="2400" b="1">
                  <a:solidFill>
                    <a:schemeClr val="lt1"/>
                  </a:solidFill>
                  <a:latin typeface="Microsoft JhengHei"/>
                  <a:ea typeface="Microsoft JhengHei"/>
                  <a:cs typeface="Microsoft JhengHei"/>
                  <a:sym typeface="Microsoft JhengHei"/>
                </a:rPr>
              </a:br>
              <a:r>
                <a:rPr lang="zh-TW" sz="2400" b="1">
                  <a:solidFill>
                    <a:schemeClr val="lt1"/>
                  </a:solidFill>
                  <a:latin typeface="Microsoft JhengHei"/>
                  <a:ea typeface="Microsoft JhengHei"/>
                  <a:cs typeface="Microsoft JhengHei"/>
                  <a:sym typeface="Microsoft JhengHei"/>
                </a:rPr>
                <a:t>A：不可以。</a:t>
              </a:r>
              <a:endParaRPr sz="2400" b="1">
                <a:solidFill>
                  <a:schemeClr val="lt1"/>
                </a:solidFill>
                <a:latin typeface="Trebuchet MS"/>
                <a:ea typeface="Trebuchet MS"/>
                <a:cs typeface="Trebuchet MS"/>
                <a:sym typeface="Trebuchet MS"/>
              </a:endParaRPr>
            </a:p>
          </p:txBody>
        </p:sp>
        <p:sp>
          <p:nvSpPr>
            <p:cNvPr id="1059" name="Google Shape;1059;p78"/>
            <p:cNvSpPr/>
            <p:nvPr/>
          </p:nvSpPr>
          <p:spPr>
            <a:xfrm>
              <a:off x="74777" y="3657600"/>
              <a:ext cx="1354666" cy="135466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78"/>
          <p:cNvSpPr/>
          <p:nvPr/>
        </p:nvSpPr>
        <p:spPr>
          <a:xfrm>
            <a:off x="5119060" y="2468209"/>
            <a:ext cx="2194211" cy="400110"/>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0070C0"/>
                </a:solidFill>
                <a:latin typeface="Microsoft JhengHei"/>
                <a:ea typeface="Microsoft JhengHei"/>
                <a:cs typeface="Microsoft JhengHei"/>
                <a:sym typeface="Microsoft JhengHei"/>
              </a:rPr>
              <a:t>但只能報名一所。</a:t>
            </a:r>
            <a:endParaRPr sz="2000">
              <a:solidFill>
                <a:srgbClr val="0070C0"/>
              </a:solidFill>
              <a:latin typeface="Microsoft JhengHei"/>
              <a:ea typeface="Microsoft JhengHei"/>
              <a:cs typeface="Microsoft JhengHei"/>
              <a:sym typeface="Microsoft JhengHei"/>
            </a:endParaRPr>
          </a:p>
        </p:txBody>
      </p:sp>
      <p:sp>
        <p:nvSpPr>
          <p:cNvPr id="1061" name="Google Shape;1061;p78"/>
          <p:cNvSpPr/>
          <p:nvPr/>
        </p:nvSpPr>
        <p:spPr>
          <a:xfrm>
            <a:off x="5119060" y="4145040"/>
            <a:ext cx="6199053" cy="369332"/>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成績是否合乎報考資格，以畢業學校出具之成績證明為準。</a:t>
            </a:r>
            <a:endParaRPr/>
          </a:p>
        </p:txBody>
      </p:sp>
      <p:sp>
        <p:nvSpPr>
          <p:cNvPr id="1062" name="Google Shape;1062;p78"/>
          <p:cNvSpPr/>
          <p:nvPr/>
        </p:nvSpPr>
        <p:spPr>
          <a:xfrm>
            <a:off x="5132563" y="5791092"/>
            <a:ext cx="6199052" cy="91747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限國中應屆畢業生或或符合「特殊教育學生調整入學年齡及修業年限實施辦法」，並經各該主管機關認定具國民中學畢業資格之學生。</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79"/>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特色招生考試分發入學</a:t>
            </a:r>
            <a:endParaRPr/>
          </a:p>
        </p:txBody>
      </p:sp>
      <p:sp>
        <p:nvSpPr>
          <p:cNvPr id="1069" name="Google Shape;1069;p79"/>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1152393" y="296740"/>
            <a:ext cx="10058400" cy="1118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108課綱</a:t>
            </a:r>
            <a:endParaRPr/>
          </a:p>
        </p:txBody>
      </p:sp>
      <p:sp>
        <p:nvSpPr>
          <p:cNvPr id="161" name="Google Shape;161;p8"/>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p>
            <a:pPr marL="182880" lvl="0" indent="-74929" algn="l" rtl="0">
              <a:lnSpc>
                <a:spcPct val="90000"/>
              </a:lnSpc>
              <a:spcBef>
                <a:spcPts val="0"/>
              </a:spcBef>
              <a:spcAft>
                <a:spcPts val="0"/>
              </a:spcAft>
              <a:buSzPts val="1700"/>
              <a:buNone/>
            </a:pPr>
            <a:endParaRPr/>
          </a:p>
        </p:txBody>
      </p:sp>
      <p:pic>
        <p:nvPicPr>
          <p:cNvPr id="162" name="Google Shape;162;p8"/>
          <p:cNvPicPr preferRelativeResize="0"/>
          <p:nvPr/>
        </p:nvPicPr>
        <p:blipFill rotWithShape="1">
          <a:blip r:embed="rId3">
            <a:alphaModFix/>
          </a:blip>
          <a:srcRect/>
          <a:stretch/>
        </p:blipFill>
        <p:spPr>
          <a:xfrm>
            <a:off x="2439364" y="1128614"/>
            <a:ext cx="7698549" cy="572938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80"/>
          <p:cNvSpPr txBox="1">
            <a:spLocks noGrp="1"/>
          </p:cNvSpPr>
          <p:nvPr>
            <p:ph type="title"/>
          </p:nvPr>
        </p:nvSpPr>
        <p:spPr>
          <a:xfrm>
            <a:off x="1069848" y="484632"/>
            <a:ext cx="10058400" cy="11437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特色招生考試分發入學管道簡介</a:t>
            </a:r>
            <a:endParaRPr/>
          </a:p>
        </p:txBody>
      </p:sp>
      <p:sp>
        <p:nvSpPr>
          <p:cNvPr id="1076" name="Google Shape;1076;p80"/>
          <p:cNvSpPr txBox="1"/>
          <p:nvPr/>
        </p:nvSpPr>
        <p:spPr>
          <a:xfrm>
            <a:off x="1486839" y="1665963"/>
            <a:ext cx="9641410" cy="432048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特色招生考試分發入學指</a:t>
            </a:r>
            <a:r>
              <a:rPr lang="zh-TW" sz="3200" b="1">
                <a:solidFill>
                  <a:srgbClr val="FF66CC"/>
                </a:solidFill>
                <a:latin typeface="Microsoft JhengHei"/>
                <a:ea typeface="Microsoft JhengHei"/>
                <a:cs typeface="Microsoft JhengHei"/>
                <a:sym typeface="Microsoft JhengHei"/>
              </a:rPr>
              <a:t>普通型高中</a:t>
            </a:r>
            <a:r>
              <a:rPr lang="zh-TW" sz="3200">
                <a:solidFill>
                  <a:srgbClr val="000000"/>
                </a:solidFill>
                <a:latin typeface="Microsoft JhengHei"/>
                <a:ea typeface="Microsoft JhengHei"/>
                <a:cs typeface="Microsoft JhengHei"/>
                <a:sym typeface="Microsoft JhengHei"/>
              </a:rPr>
              <a:t>考量學校歷史、內外部優勢條件、願景目標、學校特色及社會需求後規劃特色班級，並遴選</a:t>
            </a:r>
            <a:r>
              <a:rPr lang="zh-TW" sz="3200" b="1">
                <a:solidFill>
                  <a:srgbClr val="FF0000"/>
                </a:solidFill>
                <a:latin typeface="Microsoft JhengHei"/>
                <a:ea typeface="Microsoft JhengHei"/>
                <a:cs typeface="Microsoft JhengHei"/>
                <a:sym typeface="Microsoft JhengHei"/>
              </a:rPr>
              <a:t>性向</a:t>
            </a:r>
            <a:r>
              <a:rPr lang="zh-TW" sz="3200">
                <a:solidFill>
                  <a:srgbClr val="000000"/>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興趣</a:t>
            </a:r>
            <a:r>
              <a:rPr lang="zh-TW" sz="3200">
                <a:solidFill>
                  <a:srgbClr val="000000"/>
                </a:solidFill>
                <a:latin typeface="Microsoft JhengHei"/>
                <a:ea typeface="Microsoft JhengHei"/>
                <a:cs typeface="Microsoft JhengHei"/>
                <a:sym typeface="Microsoft JhengHei"/>
              </a:rPr>
              <a:t>與</a:t>
            </a:r>
            <a:r>
              <a:rPr lang="zh-TW" sz="3200" b="1">
                <a:solidFill>
                  <a:srgbClr val="FF0000"/>
                </a:solidFill>
                <a:latin typeface="Microsoft JhengHei"/>
                <a:ea typeface="Microsoft JhengHei"/>
                <a:cs typeface="Microsoft JhengHei"/>
                <a:sym typeface="Microsoft JhengHei"/>
              </a:rPr>
              <a:t>能力符合</a:t>
            </a:r>
            <a:r>
              <a:rPr lang="zh-TW" sz="3200">
                <a:solidFill>
                  <a:srgbClr val="000000"/>
                </a:solidFill>
                <a:latin typeface="Microsoft JhengHei"/>
                <a:ea typeface="Microsoft JhengHei"/>
                <a:cs typeface="Microsoft JhengHei"/>
                <a:sym typeface="Microsoft JhengHei"/>
              </a:rPr>
              <a:t>的學生。</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由於這些特色班級多是以</a:t>
            </a:r>
            <a:r>
              <a:rPr lang="zh-TW" sz="3200" b="1">
                <a:solidFill>
                  <a:srgbClr val="FF0000"/>
                </a:solidFill>
                <a:latin typeface="Microsoft JhengHei"/>
                <a:ea typeface="Microsoft JhengHei"/>
                <a:cs typeface="Microsoft JhengHei"/>
                <a:sym typeface="Microsoft JhengHei"/>
              </a:rPr>
              <a:t>學科發展</a:t>
            </a:r>
            <a:r>
              <a:rPr lang="zh-TW" sz="3200">
                <a:solidFill>
                  <a:srgbClr val="000000"/>
                </a:solidFill>
                <a:latin typeface="Microsoft JhengHei"/>
                <a:ea typeface="Microsoft JhengHei"/>
                <a:cs typeface="Microsoft JhengHei"/>
                <a:sym typeface="Microsoft JhengHei"/>
              </a:rPr>
              <a:t>為主軸，遴選方式也以</a:t>
            </a:r>
            <a:r>
              <a:rPr lang="zh-TW" sz="3200" b="1">
                <a:solidFill>
                  <a:srgbClr val="FF0000"/>
                </a:solidFill>
                <a:latin typeface="Microsoft JhengHei"/>
                <a:ea typeface="Microsoft JhengHei"/>
                <a:cs typeface="Microsoft JhengHei"/>
                <a:sym typeface="Microsoft JhengHei"/>
              </a:rPr>
              <a:t>學科測驗</a:t>
            </a:r>
            <a:r>
              <a:rPr lang="zh-TW" sz="3200">
                <a:solidFill>
                  <a:srgbClr val="000000"/>
                </a:solidFill>
                <a:latin typeface="Microsoft JhengHei"/>
                <a:ea typeface="Microsoft JhengHei"/>
                <a:cs typeface="Microsoft JhengHei"/>
                <a:sym typeface="Microsoft JhengHei"/>
              </a:rPr>
              <a:t>為主。</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FF0000"/>
                </a:solidFill>
                <a:latin typeface="Microsoft JhengHei"/>
                <a:ea typeface="Microsoft JhengHei"/>
                <a:cs typeface="Microsoft JhengHei"/>
                <a:sym typeface="Microsoft JhengHei"/>
              </a:rPr>
              <a:t>會考成績</a:t>
            </a:r>
            <a:r>
              <a:rPr lang="zh-TW" sz="3200">
                <a:solidFill>
                  <a:srgbClr val="000000"/>
                </a:solidFill>
                <a:latin typeface="Microsoft JhengHei"/>
                <a:ea typeface="Microsoft JhengHei"/>
                <a:cs typeface="Microsoft JhengHei"/>
                <a:sym typeface="Microsoft JhengHei"/>
              </a:rPr>
              <a:t>為入學門檻。</a:t>
            </a:r>
            <a:br>
              <a:rPr lang="zh-TW" sz="3200">
                <a:solidFill>
                  <a:srgbClr val="000000"/>
                </a:solidFill>
                <a:latin typeface="Microsoft JhengHei"/>
                <a:ea typeface="Microsoft JhengHei"/>
                <a:cs typeface="Microsoft JhengHei"/>
                <a:sym typeface="Microsoft JhengHei"/>
              </a:rPr>
            </a:br>
            <a:r>
              <a:rPr lang="zh-TW" sz="2800" b="1">
                <a:solidFill>
                  <a:srgbClr val="0070C0"/>
                </a:solidFill>
                <a:latin typeface="Microsoft JhengHei"/>
                <a:ea typeface="Microsoft JhengHei"/>
                <a:cs typeface="Microsoft JhengHei"/>
                <a:sym typeface="Microsoft JhengHei"/>
              </a:rPr>
              <a:t>(詳細請看各校簡章規定)</a:t>
            </a:r>
            <a:endParaRPr sz="2800" b="1">
              <a:solidFill>
                <a:srgbClr val="0070C0"/>
              </a:solidFill>
              <a:latin typeface="Microsoft JhengHei"/>
              <a:ea typeface="Microsoft JhengHei"/>
              <a:cs typeface="Microsoft JhengHei"/>
              <a:sym typeface="Microsoft JhengHe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81"/>
          <p:cNvSpPr txBox="1">
            <a:spLocks noGrp="1"/>
          </p:cNvSpPr>
          <p:nvPr>
            <p:ph type="title"/>
          </p:nvPr>
        </p:nvSpPr>
        <p:spPr>
          <a:xfrm>
            <a:off x="1094900" y="234111"/>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基北區113學年度</a:t>
            </a:r>
            <a:br>
              <a:rPr lang="zh-TW">
                <a:latin typeface="Georgia"/>
                <a:ea typeface="Georgia"/>
                <a:cs typeface="Georgia"/>
                <a:sym typeface="Georgia"/>
              </a:rPr>
            </a:br>
            <a:r>
              <a:rPr lang="zh-TW">
                <a:latin typeface="Georgia"/>
                <a:ea typeface="Georgia"/>
                <a:cs typeface="Georgia"/>
                <a:sym typeface="Georgia"/>
              </a:rPr>
              <a:t>特色招生考試分發入學學校</a:t>
            </a:r>
            <a:endParaRPr/>
          </a:p>
        </p:txBody>
      </p:sp>
      <p:graphicFrame>
        <p:nvGraphicFramePr>
          <p:cNvPr id="1083" name="Google Shape;1083;p81"/>
          <p:cNvGraphicFramePr/>
          <p:nvPr/>
        </p:nvGraphicFramePr>
        <p:xfrm>
          <a:off x="1228493" y="1843455"/>
          <a:ext cx="9995750" cy="4435477"/>
        </p:xfrm>
        <a:graphic>
          <a:graphicData uri="http://schemas.openxmlformats.org/drawingml/2006/table">
            <a:tbl>
              <a:tblPr firstRow="1" firstCol="1" bandRow="1">
                <a:noFill/>
                <a:tableStyleId>{AF0F7EEB-FAF5-4D57-9A00-CF9E036A19B2}</a:tableStyleId>
              </a:tblPr>
              <a:tblGrid>
                <a:gridCol w="887175">
                  <a:extLst>
                    <a:ext uri="{9D8B030D-6E8A-4147-A177-3AD203B41FA5}">
                      <a16:colId xmlns:a16="http://schemas.microsoft.com/office/drawing/2014/main" val="20000"/>
                    </a:ext>
                  </a:extLst>
                </a:gridCol>
                <a:gridCol w="1289675">
                  <a:extLst>
                    <a:ext uri="{9D8B030D-6E8A-4147-A177-3AD203B41FA5}">
                      <a16:colId xmlns:a16="http://schemas.microsoft.com/office/drawing/2014/main" val="20001"/>
                    </a:ext>
                  </a:extLst>
                </a:gridCol>
                <a:gridCol w="3200200">
                  <a:extLst>
                    <a:ext uri="{9D8B030D-6E8A-4147-A177-3AD203B41FA5}">
                      <a16:colId xmlns:a16="http://schemas.microsoft.com/office/drawing/2014/main" val="20002"/>
                    </a:ext>
                  </a:extLst>
                </a:gridCol>
                <a:gridCol w="2977800">
                  <a:extLst>
                    <a:ext uri="{9D8B030D-6E8A-4147-A177-3AD203B41FA5}">
                      <a16:colId xmlns:a16="http://schemas.microsoft.com/office/drawing/2014/main" val="20003"/>
                    </a:ext>
                  </a:extLst>
                </a:gridCol>
                <a:gridCol w="688925">
                  <a:extLst>
                    <a:ext uri="{9D8B030D-6E8A-4147-A177-3AD203B41FA5}">
                      <a16:colId xmlns:a16="http://schemas.microsoft.com/office/drawing/2014/main" val="20004"/>
                    </a:ext>
                  </a:extLst>
                </a:gridCol>
                <a:gridCol w="951975">
                  <a:extLst>
                    <a:ext uri="{9D8B030D-6E8A-4147-A177-3AD203B41FA5}">
                      <a16:colId xmlns:a16="http://schemas.microsoft.com/office/drawing/2014/main" val="20005"/>
                    </a:ext>
                  </a:extLst>
                </a:gridCol>
              </a:tblGrid>
              <a:tr h="668525">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項次</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就學區別（校數）</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辦理學校校名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招生班名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招生班數</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2000" b="1">
                          <a:latin typeface="Microsoft JhengHei"/>
                          <a:ea typeface="Microsoft JhengHei"/>
                          <a:cs typeface="Microsoft JhengHei"/>
                          <a:sym typeface="Microsoft JhengHei"/>
                        </a:rPr>
                        <a:t>招生</a:t>
                      </a:r>
                      <a:br>
                        <a:rPr lang="zh-TW" sz="2000" b="1">
                          <a:latin typeface="Microsoft JhengHei"/>
                          <a:ea typeface="Microsoft JhengHei"/>
                          <a:cs typeface="Microsoft JhengHei"/>
                          <a:sym typeface="Microsoft JhengHei"/>
                        </a:rPr>
                      </a:br>
                      <a:r>
                        <a:rPr lang="zh-TW" sz="2000" b="1">
                          <a:latin typeface="Microsoft JhengHei"/>
                          <a:ea typeface="Microsoft JhengHei"/>
                          <a:cs typeface="Microsoft JhengHei"/>
                          <a:sym typeface="Microsoft JhengHei"/>
                        </a:rPr>
                        <a:t>名額</a:t>
                      </a:r>
                      <a:endParaRPr sz="2000" b="1">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09525">
                <a:tc>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1</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6">
                  <a:txBody>
                    <a:bodyPr/>
                    <a:lstStyle/>
                    <a:p>
                      <a:pPr marL="0" marR="0" lvl="0" indent="0" algn="ctr" rtl="0">
                        <a:lnSpc>
                          <a:spcPct val="83333"/>
                        </a:lnSpc>
                        <a:spcBef>
                          <a:spcPts val="0"/>
                        </a:spcBef>
                        <a:spcAft>
                          <a:spcPts val="0"/>
                        </a:spcAft>
                        <a:buNone/>
                      </a:pPr>
                      <a:r>
                        <a:rPr lang="zh-TW" sz="2400" b="0">
                          <a:latin typeface="Georgia"/>
                          <a:ea typeface="Georgia"/>
                          <a:cs typeface="Georgia"/>
                          <a:sym typeface="Georgia"/>
                        </a:rPr>
                        <a:t>基北區</a:t>
                      </a:r>
                      <a:endParaRPr sz="2400" b="0">
                        <a:latin typeface="Georgia"/>
                        <a:ea typeface="Georgia"/>
                        <a:cs typeface="Georgia"/>
                        <a:sym typeface="Georgia"/>
                      </a:endParaRPr>
                    </a:p>
                    <a:p>
                      <a:pPr marL="0" marR="0" lvl="0" indent="0" algn="ctr" rtl="0">
                        <a:lnSpc>
                          <a:spcPct val="100000"/>
                        </a:lnSpc>
                        <a:spcBef>
                          <a:spcPts val="0"/>
                        </a:spcBef>
                        <a:spcAft>
                          <a:spcPts val="0"/>
                        </a:spcAft>
                        <a:buNone/>
                      </a:pPr>
                      <a:r>
                        <a:rPr lang="zh-TW" sz="2000" b="0">
                          <a:latin typeface="Georgia"/>
                          <a:ea typeface="Georgia"/>
                          <a:cs typeface="Georgia"/>
                          <a:sym typeface="Georgia"/>
                        </a:rPr>
                        <a:t>(4校)</a:t>
                      </a:r>
                      <a:endParaRPr sz="2000" b="0">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臺北市立西松高級中學</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國際文憑IBDP</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雙語實驗班</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1</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rowSpan="2">
                  <a:txBody>
                    <a:bodyPr/>
                    <a:lstStyle/>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25</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136475">
                <a:tc rowSpan="2">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2</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57305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400"/>
                        <a:t>臺北市立育成高級中學</a:t>
                      </a:r>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zh-TW" sz="1800" b="0">
                          <a:solidFill>
                            <a:schemeClr val="dk1"/>
                          </a:solidFill>
                          <a:latin typeface="Georgia"/>
                          <a:ea typeface="Georgia"/>
                          <a:cs typeface="Georgia"/>
                          <a:sym typeface="Georgia"/>
                        </a:rPr>
                        <a:t>國際文憑課程</a:t>
                      </a:r>
                      <a:endParaRPr sz="1800" b="0">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800"/>
                        <a:buFont typeface="Georgia"/>
                        <a:buNone/>
                      </a:pPr>
                      <a:r>
                        <a:rPr lang="zh-TW" sz="1800" b="0">
                          <a:solidFill>
                            <a:schemeClr val="dk1"/>
                          </a:solidFill>
                          <a:latin typeface="Georgia"/>
                          <a:ea typeface="Georgia"/>
                          <a:cs typeface="Georgia"/>
                          <a:sym typeface="Georgia"/>
                        </a:rPr>
                        <a:t>IBDP實驗專班</a:t>
                      </a:r>
                      <a:endParaRPr sz="18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None/>
                      </a:pPr>
                      <a:endParaRPr sz="2200" b="0">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1</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None/>
                      </a:pPr>
                      <a:endParaRPr sz="2200" b="0">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None/>
                      </a:pPr>
                      <a:r>
                        <a:rPr lang="zh-TW" sz="2200" b="0">
                          <a:latin typeface="Microsoft JhengHei"/>
                          <a:ea typeface="Microsoft JhengHei"/>
                          <a:cs typeface="Microsoft JhengHei"/>
                          <a:sym typeface="Microsoft JhengHei"/>
                        </a:rPr>
                        <a:t>25</a:t>
                      </a:r>
                      <a:endParaRPr sz="22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709525">
                <a:tc rowSpan="2">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3</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rowSpan="2">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臺北市中正高級中學</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大學預科(IB-DP)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Trebuchet MS"/>
                        <a:buNone/>
                      </a:pPr>
                      <a:endParaRPr sz="2200" b="0">
                        <a:solidFill>
                          <a:schemeClr val="dk1"/>
                        </a:solidFill>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Trebuchet MS"/>
                        <a:buNone/>
                      </a:pPr>
                      <a:endParaRPr sz="2200" b="0">
                        <a:solidFill>
                          <a:schemeClr val="dk1"/>
                        </a:solidFill>
                        <a:latin typeface="Microsoft JhengHei"/>
                        <a:ea typeface="Microsoft JhengHei"/>
                        <a:cs typeface="Microsoft JhengHei"/>
                        <a:sym typeface="Microsoft JhengHei"/>
                      </a:endParaRPr>
                    </a:p>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20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709525">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國際移動力課程實驗班-</a:t>
                      </a:r>
                      <a:endParaRPr/>
                    </a:p>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生涯發展路向(IB-CP)</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20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821400">
                <a:tc>
                  <a:txBody>
                    <a:bodyPr/>
                    <a:lstStyle/>
                    <a:p>
                      <a:pPr marL="0" marR="0" lvl="0" indent="0" algn="ctr" rtl="0">
                        <a:lnSpc>
                          <a:spcPct val="83333"/>
                        </a:lnSpc>
                        <a:spcBef>
                          <a:spcPts val="0"/>
                        </a:spcBef>
                        <a:spcAft>
                          <a:spcPts val="0"/>
                        </a:spcAft>
                        <a:buNone/>
                      </a:pPr>
                      <a:r>
                        <a:rPr lang="zh-TW" sz="2400" b="0">
                          <a:latin typeface="Microsoft JhengHei"/>
                          <a:ea typeface="Microsoft JhengHei"/>
                          <a:cs typeface="Microsoft JhengHei"/>
                          <a:sym typeface="Microsoft JhengHei"/>
                        </a:rPr>
                        <a:t>4</a:t>
                      </a:r>
                      <a:endParaRPr sz="2400" b="0">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tc>
                  <a:txBody>
                    <a:bodyPr/>
                    <a:lstStyle/>
                    <a:p>
                      <a:pPr marL="0" marR="0" lvl="0" indent="0" algn="ctr" rtl="0">
                        <a:lnSpc>
                          <a:spcPct val="111111"/>
                        </a:lnSpc>
                        <a:spcBef>
                          <a:spcPts val="0"/>
                        </a:spcBef>
                        <a:spcAft>
                          <a:spcPts val="0"/>
                        </a:spcAft>
                        <a:buNone/>
                      </a:pPr>
                      <a:r>
                        <a:rPr lang="zh-TW" sz="1800" b="0">
                          <a:solidFill>
                            <a:schemeClr val="dk1"/>
                          </a:solidFill>
                          <a:latin typeface="Georgia"/>
                          <a:ea typeface="Georgia"/>
                          <a:cs typeface="Georgia"/>
                          <a:sym typeface="Georgia"/>
                        </a:rPr>
                        <a:t>國立臺灣海洋大學</a:t>
                      </a:r>
                      <a:br>
                        <a:rPr lang="zh-TW" sz="1800" b="0">
                          <a:solidFill>
                            <a:schemeClr val="dk1"/>
                          </a:solidFill>
                          <a:latin typeface="Georgia"/>
                          <a:ea typeface="Georgia"/>
                          <a:cs typeface="Georgia"/>
                          <a:sym typeface="Georgia"/>
                        </a:rPr>
                      </a:br>
                      <a:r>
                        <a:rPr lang="zh-TW" sz="1800" b="0">
                          <a:solidFill>
                            <a:schemeClr val="dk1"/>
                          </a:solidFill>
                          <a:latin typeface="Georgia"/>
                          <a:ea typeface="Georgia"/>
                          <a:cs typeface="Georgia"/>
                          <a:sym typeface="Georgia"/>
                        </a:rPr>
                        <a:t>附屬基隆海事高級中等學校</a:t>
                      </a:r>
                      <a:br>
                        <a:rPr lang="zh-TW" sz="1800" b="0">
                          <a:solidFill>
                            <a:schemeClr val="dk1"/>
                          </a:solidFill>
                          <a:latin typeface="Georgia"/>
                          <a:ea typeface="Georgia"/>
                          <a:cs typeface="Georgia"/>
                          <a:sym typeface="Georgia"/>
                        </a:rPr>
                      </a:br>
                      <a:r>
                        <a:rPr lang="zh-TW" sz="1800" b="0">
                          <a:solidFill>
                            <a:schemeClr val="dk1"/>
                          </a:solidFill>
                          <a:latin typeface="Georgia"/>
                          <a:ea typeface="Georgia"/>
                          <a:cs typeface="Georgia"/>
                          <a:sym typeface="Georgia"/>
                        </a:rPr>
                        <a:t>(海大附中)</a:t>
                      </a:r>
                      <a:endParaRPr sz="18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100000"/>
                        </a:lnSpc>
                        <a:spcBef>
                          <a:spcPts val="0"/>
                        </a:spcBef>
                        <a:spcAft>
                          <a:spcPts val="0"/>
                        </a:spcAft>
                        <a:buClr>
                          <a:schemeClr val="dk1"/>
                        </a:buClr>
                        <a:buSzPts val="2000"/>
                        <a:buFont typeface="Georgia"/>
                        <a:buNone/>
                      </a:pPr>
                      <a:r>
                        <a:rPr lang="zh-TW" sz="2000" b="0">
                          <a:solidFill>
                            <a:schemeClr val="dk1"/>
                          </a:solidFill>
                          <a:latin typeface="Georgia"/>
                          <a:ea typeface="Georgia"/>
                          <a:cs typeface="Georgia"/>
                          <a:sym typeface="Georgia"/>
                        </a:rPr>
                        <a:t>海洋科技人才培育</a:t>
                      </a:r>
                      <a:br>
                        <a:rPr lang="zh-TW" sz="2000" b="0">
                          <a:solidFill>
                            <a:schemeClr val="dk1"/>
                          </a:solidFill>
                          <a:latin typeface="Georgia"/>
                          <a:ea typeface="Georgia"/>
                          <a:cs typeface="Georgia"/>
                          <a:sym typeface="Georgia"/>
                        </a:rPr>
                      </a:br>
                      <a:r>
                        <a:rPr lang="zh-TW" sz="2000" b="0">
                          <a:solidFill>
                            <a:schemeClr val="dk1"/>
                          </a:solidFill>
                          <a:latin typeface="Georgia"/>
                          <a:ea typeface="Georgia"/>
                          <a:cs typeface="Georgia"/>
                          <a:sym typeface="Georgia"/>
                        </a:rPr>
                        <a:t>實驗班</a:t>
                      </a:r>
                      <a:endParaRPr sz="20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1</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lnSpc>
                          <a:spcPct val="90909"/>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30</a:t>
                      </a:r>
                      <a:endParaRPr sz="2200" b="0">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2"/>
          <p:cNvSpPr txBox="1">
            <a:spLocks noGrp="1"/>
          </p:cNvSpPr>
          <p:nvPr>
            <p:ph type="title"/>
          </p:nvPr>
        </p:nvSpPr>
        <p:spPr>
          <a:xfrm>
            <a:off x="1094900" y="234111"/>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基北區113學年度</a:t>
            </a:r>
            <a:br>
              <a:rPr lang="zh-TW">
                <a:latin typeface="Georgia"/>
                <a:ea typeface="Georgia"/>
                <a:cs typeface="Georgia"/>
                <a:sym typeface="Georgia"/>
              </a:rPr>
            </a:br>
            <a:r>
              <a:rPr lang="zh-TW">
                <a:latin typeface="Georgia"/>
                <a:ea typeface="Georgia"/>
                <a:cs typeface="Georgia"/>
                <a:sym typeface="Georgia"/>
              </a:rPr>
              <a:t>特色招生考試分發入學學校</a:t>
            </a:r>
            <a:endParaRPr/>
          </a:p>
        </p:txBody>
      </p:sp>
      <p:graphicFrame>
        <p:nvGraphicFramePr>
          <p:cNvPr id="1090" name="Google Shape;1090;p82"/>
          <p:cNvGraphicFramePr/>
          <p:nvPr/>
        </p:nvGraphicFramePr>
        <p:xfrm>
          <a:off x="721686" y="2687310"/>
          <a:ext cx="10804825" cy="4043090"/>
        </p:xfrm>
        <a:graphic>
          <a:graphicData uri="http://schemas.openxmlformats.org/drawingml/2006/table">
            <a:tbl>
              <a:tblPr>
                <a:noFill/>
                <a:tableStyleId>{AF0F7EEB-FAF5-4D57-9A00-CF9E036A19B2}</a:tableStyleId>
              </a:tblPr>
              <a:tblGrid>
                <a:gridCol w="1889725">
                  <a:extLst>
                    <a:ext uri="{9D8B030D-6E8A-4147-A177-3AD203B41FA5}">
                      <a16:colId xmlns:a16="http://schemas.microsoft.com/office/drawing/2014/main" val="20000"/>
                    </a:ext>
                  </a:extLst>
                </a:gridCol>
                <a:gridCol w="4105100">
                  <a:extLst>
                    <a:ext uri="{9D8B030D-6E8A-4147-A177-3AD203B41FA5}">
                      <a16:colId xmlns:a16="http://schemas.microsoft.com/office/drawing/2014/main" val="20001"/>
                    </a:ext>
                  </a:extLst>
                </a:gridCol>
                <a:gridCol w="4810000">
                  <a:extLst>
                    <a:ext uri="{9D8B030D-6E8A-4147-A177-3AD203B41FA5}">
                      <a16:colId xmlns:a16="http://schemas.microsoft.com/office/drawing/2014/main" val="20002"/>
                    </a:ext>
                  </a:extLst>
                </a:gridCol>
              </a:tblGrid>
              <a:tr h="362500">
                <a:tc>
                  <a:txBody>
                    <a:bodyPr/>
                    <a:lstStyle/>
                    <a:p>
                      <a:pPr marL="0" marR="0" lvl="0" indent="0" algn="ctr" rtl="0">
                        <a:spcBef>
                          <a:spcPts val="0"/>
                        </a:spcBef>
                        <a:spcAft>
                          <a:spcPts val="0"/>
                        </a:spcAft>
                        <a:buNone/>
                      </a:pPr>
                      <a:r>
                        <a:rPr lang="zh-TW" sz="2800" u="none" strike="noStrike">
                          <a:solidFill>
                            <a:schemeClr val="lt1"/>
                          </a:solidFill>
                          <a:latin typeface="Microsoft JhengHei"/>
                          <a:ea typeface="Microsoft JhengHei"/>
                          <a:cs typeface="Microsoft JhengHei"/>
                          <a:sym typeface="Microsoft JhengHei"/>
                        </a:rPr>
                        <a:t>學校</a:t>
                      </a:r>
                      <a:endParaRPr sz="28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800" u="none" strike="noStrike">
                          <a:solidFill>
                            <a:schemeClr val="lt1"/>
                          </a:solidFill>
                          <a:latin typeface="Microsoft JhengHei"/>
                          <a:ea typeface="Microsoft JhengHei"/>
                          <a:cs typeface="Microsoft JhengHei"/>
                          <a:sym typeface="Microsoft JhengHei"/>
                        </a:rPr>
                        <a:t>特色班別名稱</a:t>
                      </a:r>
                      <a:endParaRPr sz="28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2800" u="none" strike="noStrike">
                          <a:solidFill>
                            <a:schemeClr val="lt1"/>
                          </a:solidFill>
                          <a:latin typeface="Microsoft JhengHei"/>
                          <a:ea typeface="Microsoft JhengHei"/>
                          <a:cs typeface="Microsoft JhengHei"/>
                          <a:sym typeface="Microsoft JhengHei"/>
                        </a:rPr>
                        <a:t>學科測驗科目</a:t>
                      </a:r>
                      <a:endParaRPr sz="2800" b="1" i="0" u="none" strike="noStrike">
                        <a:solidFill>
                          <a:schemeClr val="lt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extLst>
                  <a:ext uri="{0D108BD9-81ED-4DB2-BD59-A6C34878D82A}">
                    <a16:rowId xmlns:a16="http://schemas.microsoft.com/office/drawing/2014/main" val="10000"/>
                  </a:ext>
                </a:extLst>
              </a:tr>
              <a:tr h="717175">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u="none" strike="noStrike">
                          <a:solidFill>
                            <a:schemeClr val="dk1"/>
                          </a:solidFill>
                          <a:latin typeface="Microsoft JhengHei"/>
                          <a:ea typeface="Microsoft JhengHei"/>
                          <a:cs typeface="Microsoft JhengHei"/>
                          <a:sym typeface="Microsoft JhengHei"/>
                        </a:rPr>
                        <a:t>西松高中</a:t>
                      </a:r>
                      <a:endParaRPr sz="24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u="none" strike="noStrike">
                          <a:solidFill>
                            <a:schemeClr val="dk1"/>
                          </a:solidFill>
                          <a:latin typeface="Microsoft JhengHei"/>
                          <a:ea typeface="Microsoft JhengHei"/>
                          <a:cs typeface="Microsoft JhengHei"/>
                          <a:sym typeface="Microsoft JhengHei"/>
                        </a:rPr>
                        <a:t>國際文憑IBDP雙語實驗班</a:t>
                      </a:r>
                      <a:endParaRPr sz="24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2400" u="none" strike="noStrike">
                          <a:solidFill>
                            <a:schemeClr val="dk1"/>
                          </a:solidFill>
                          <a:latin typeface="Microsoft JhengHei"/>
                          <a:ea typeface="Microsoft JhengHei"/>
                          <a:cs typeface="Microsoft JhengHei"/>
                          <a:sym typeface="Microsoft JhengHei"/>
                        </a:rPr>
                        <a:t>文本分析測驗、資料判讀測驗</a:t>
                      </a:r>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17175">
                <a:tc>
                  <a:txBody>
                    <a:bodyPr/>
                    <a:lstStyle/>
                    <a:p>
                      <a:pPr marL="0" marR="0" lvl="0" indent="0" algn="ctr" rtl="0">
                        <a:lnSpc>
                          <a:spcPct val="83333"/>
                        </a:lnSpc>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育成高中</a:t>
                      </a:r>
                      <a:endParaRPr sz="24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國際文憑課程IBDP實驗專班</a:t>
                      </a:r>
                      <a:endParaRPr sz="24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數學素養能力測驗</a:t>
                      </a:r>
                      <a:endParaRPr sz="2400" u="none" strike="noStrik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語文素養能力測驗</a:t>
                      </a:r>
                      <a:endParaRPr sz="24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17175">
                <a:tc rowSpan="2">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中正高中</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國際移動力課程實驗班-</a:t>
                      </a:r>
                      <a:endParaRPr/>
                    </a:p>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大學預科(IB-DP)</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句意解析測驗</a:t>
                      </a:r>
                      <a:endParaRPr/>
                    </a:p>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訊息判別測驗</a:t>
                      </a:r>
                      <a:endParaRPr/>
                    </a:p>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創意思考測驗</a:t>
                      </a:r>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17175">
                <a:tc vMerge="1">
                  <a:txBody>
                    <a:bodyPr/>
                    <a:lstStyle/>
                    <a:p>
                      <a:endParaRPr lang="zh-TW"/>
                    </a:p>
                  </a:txBody>
                  <a:tcPr/>
                </a:tc>
                <a:tc>
                  <a:txBody>
                    <a:bodyPr/>
                    <a:lstStyle/>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國際移動力課程實驗班-</a:t>
                      </a:r>
                      <a:endParaRPr/>
                    </a:p>
                    <a:p>
                      <a:pPr marL="0" marR="0" lvl="0" indent="0" algn="ctr" rtl="0">
                        <a:lnSpc>
                          <a:spcPct val="83333"/>
                        </a:lnSpc>
                        <a:spcBef>
                          <a:spcPts val="0"/>
                        </a:spcBef>
                        <a:spcAft>
                          <a:spcPts val="0"/>
                        </a:spcAft>
                        <a:buClr>
                          <a:schemeClr val="dk1"/>
                        </a:buClr>
                        <a:buSzPts val="2400"/>
                        <a:buFont typeface="Georgia"/>
                        <a:buNone/>
                      </a:pPr>
                      <a:r>
                        <a:rPr lang="zh-TW" sz="2400" b="0">
                          <a:solidFill>
                            <a:schemeClr val="dk1"/>
                          </a:solidFill>
                          <a:latin typeface="Georgia"/>
                          <a:ea typeface="Georgia"/>
                          <a:cs typeface="Georgia"/>
                          <a:sym typeface="Georgia"/>
                        </a:rPr>
                        <a:t>生涯發展路向(IB-CP)</a:t>
                      </a:r>
                      <a:endParaRPr sz="2400" b="0">
                        <a:solidFill>
                          <a:schemeClr val="dk1"/>
                        </a:solidFill>
                        <a:latin typeface="Georgia"/>
                        <a:ea typeface="Georgia"/>
                        <a:cs typeface="Georgia"/>
                        <a:sym typeface="Georgia"/>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extLst>
                  <a:ext uri="{0D108BD9-81ED-4DB2-BD59-A6C34878D82A}">
                    <a16:rowId xmlns:a16="http://schemas.microsoft.com/office/drawing/2014/main" val="10004"/>
                  </a:ext>
                </a:extLst>
              </a:tr>
              <a:tr h="717175">
                <a:tc>
                  <a:txBody>
                    <a:bodyPr/>
                    <a:lstStyle/>
                    <a:p>
                      <a:pPr marL="0" marR="0" lvl="0" indent="0" algn="ctr" rtl="0">
                        <a:lnSpc>
                          <a:spcPct val="83333"/>
                        </a:lnSpc>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海大附中</a:t>
                      </a:r>
                      <a:endParaRPr sz="24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83333"/>
                        </a:lnSpc>
                        <a:spcBef>
                          <a:spcPts val="0"/>
                        </a:spcBef>
                        <a:spcAft>
                          <a:spcPts val="0"/>
                        </a:spcAft>
                        <a:buClr>
                          <a:schemeClr val="dk1"/>
                        </a:buClr>
                        <a:buSzPts val="2400"/>
                        <a:buFont typeface="Microsoft JhengHei"/>
                        <a:buNone/>
                      </a:pPr>
                      <a:r>
                        <a:rPr lang="zh-TW" sz="2400" u="none" strike="noStrike">
                          <a:solidFill>
                            <a:schemeClr val="dk1"/>
                          </a:solidFill>
                          <a:latin typeface="Microsoft JhengHei"/>
                          <a:ea typeface="Microsoft JhengHei"/>
                          <a:cs typeface="Microsoft JhengHei"/>
                          <a:sym typeface="Microsoft JhengHei"/>
                        </a:rPr>
                        <a:t>海洋科技人才培育實驗班</a:t>
                      </a:r>
                      <a:endParaRPr sz="2400" u="none" strike="noStrike">
                        <a:solidFill>
                          <a:schemeClr val="dk1"/>
                        </a:solidFill>
                        <a:latin typeface="Microsoft JhengHei"/>
                        <a:ea typeface="Microsoft JhengHei"/>
                        <a:cs typeface="Microsoft JhengHei"/>
                        <a:sym typeface="Microsoft JhengHei"/>
                      </a:endParaRPr>
                    </a:p>
                  </a:txBody>
                  <a:tcPr marL="16700" marR="167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u="none" strike="noStrike">
                          <a:solidFill>
                            <a:schemeClr val="dk1"/>
                          </a:solidFill>
                          <a:latin typeface="Microsoft JhengHei"/>
                          <a:ea typeface="Microsoft JhengHei"/>
                          <a:cs typeface="Microsoft JhengHei"/>
                          <a:sym typeface="Microsoft JhengHei"/>
                        </a:rPr>
                        <a:t>自然能力測驗、數學能力測驗</a:t>
                      </a:r>
                      <a:endParaRPr sz="2400" u="none" strike="noStrike">
                        <a:solidFill>
                          <a:schemeClr val="dk1"/>
                        </a:solidFill>
                        <a:latin typeface="Microsoft JhengHei"/>
                        <a:ea typeface="Microsoft JhengHei"/>
                        <a:cs typeface="Microsoft JhengHei"/>
                        <a:sym typeface="Microsoft JhengHei"/>
                      </a:endParaRPr>
                    </a:p>
                  </a:txBody>
                  <a:tcPr marL="8075" marR="8075" marT="80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091" name="Google Shape;1091;p82"/>
          <p:cNvSpPr txBox="1"/>
          <p:nvPr/>
        </p:nvSpPr>
        <p:spPr>
          <a:xfrm>
            <a:off x="2044438" y="1600893"/>
            <a:ext cx="8229600" cy="93610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SzPts val="4400"/>
              <a:buFont typeface="Georgia"/>
              <a:buNone/>
            </a:pPr>
            <a:r>
              <a:rPr lang="zh-TW" sz="4400" b="1">
                <a:latin typeface="Georgia"/>
                <a:ea typeface="Georgia"/>
                <a:cs typeface="Georgia"/>
                <a:sym typeface="Georgia"/>
              </a:rPr>
              <a:t>測驗科目</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83"/>
          <p:cNvSpPr txBox="1">
            <a:spLocks noGrp="1"/>
          </p:cNvSpPr>
          <p:nvPr>
            <p:ph type="title"/>
          </p:nvPr>
        </p:nvSpPr>
        <p:spPr>
          <a:xfrm>
            <a:off x="1069848" y="484632"/>
            <a:ext cx="10058400" cy="10435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考試準備方向</a:t>
            </a:r>
            <a:endParaRPr/>
          </a:p>
        </p:txBody>
      </p:sp>
      <p:sp>
        <p:nvSpPr>
          <p:cNvPr id="1098" name="Google Shape;1098;p83"/>
          <p:cNvSpPr txBox="1"/>
          <p:nvPr/>
        </p:nvSpPr>
        <p:spPr>
          <a:xfrm>
            <a:off x="1539782" y="1675889"/>
            <a:ext cx="9118532" cy="5006183"/>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「十二年國民基本教育課程綱要」相關學習領域之第四階段能力指標及其延伸應用。 </a:t>
            </a:r>
            <a:endParaRPr/>
          </a:p>
          <a:p>
            <a:pPr marL="457200" marR="0" lvl="0" indent="-457200" algn="l" rtl="0">
              <a:lnSpc>
                <a:spcPct val="100000"/>
              </a:lnSpc>
              <a:spcBef>
                <a:spcPts val="640"/>
              </a:spcBef>
              <a:spcAft>
                <a:spcPts val="0"/>
              </a:spcAft>
              <a:buClr>
                <a:srgbClr val="000000"/>
              </a:buClr>
              <a:buSzPts val="2560"/>
              <a:buFont typeface="Noto Sans Symbols"/>
              <a:buChar char="●"/>
            </a:pPr>
            <a:r>
              <a:rPr lang="zh-TW" sz="3200">
                <a:solidFill>
                  <a:srgbClr val="000000"/>
                </a:solidFill>
                <a:latin typeface="Microsoft JhengHei"/>
                <a:ea typeface="Microsoft JhengHei"/>
                <a:cs typeface="Microsoft JhengHei"/>
                <a:sym typeface="Microsoft JhengHei"/>
              </a:rPr>
              <a:t>各校所規劃特色課程應具之先備知識與能力。</a:t>
            </a:r>
            <a:r>
              <a:rPr lang="zh-TW" sz="2800" b="1">
                <a:solidFill>
                  <a:srgbClr val="0070C0"/>
                </a:solidFill>
                <a:latin typeface="Microsoft JhengHei"/>
                <a:ea typeface="Microsoft JhengHei"/>
                <a:cs typeface="Microsoft JhengHei"/>
                <a:sym typeface="Microsoft JhengHei"/>
              </a:rPr>
              <a:t>(詳細請看各校簡章規定)</a:t>
            </a:r>
            <a:endParaRPr sz="2800" b="1">
              <a:solidFill>
                <a:srgbClr val="0070C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採電腦測驗單一選擇題型之科目，試題相較於國中會考，屬中間偏難。</a:t>
            </a:r>
            <a:endParaRPr/>
          </a:p>
          <a:p>
            <a:pPr marL="457200" marR="0" lvl="0" indent="-457200" algn="l" rtl="0">
              <a:lnSpc>
                <a:spcPct val="90000"/>
              </a:lnSpc>
              <a:spcBef>
                <a:spcPts val="640"/>
              </a:spcBef>
              <a:spcAft>
                <a:spcPts val="0"/>
              </a:spcAft>
              <a:buClr>
                <a:srgbClr val="000000"/>
              </a:buClr>
              <a:buSzPts val="2720"/>
              <a:buFont typeface="Noto Sans Symbols"/>
              <a:buChar char="●"/>
            </a:pPr>
            <a:r>
              <a:rPr lang="zh-TW" sz="3200">
                <a:solidFill>
                  <a:srgbClr val="000000"/>
                </a:solidFill>
                <a:latin typeface="Microsoft JhengHei"/>
                <a:ea typeface="Microsoft JhengHei"/>
                <a:cs typeface="Microsoft JhengHei"/>
                <a:sym typeface="Microsoft JhengHei"/>
              </a:rPr>
              <a:t>考生可參考各校簡章之試題範例與去年之考古題。 </a:t>
            </a:r>
            <a:endParaRPr/>
          </a:p>
        </p:txBody>
      </p:sp>
      <p:pic>
        <p:nvPicPr>
          <p:cNvPr id="1099" name="Google Shape;1099;p83" descr="打開的書本"/>
          <p:cNvPicPr preferRelativeResize="0"/>
          <p:nvPr/>
        </p:nvPicPr>
        <p:blipFill rotWithShape="1">
          <a:blip r:embed="rId3">
            <a:alphaModFix/>
          </a:blip>
          <a:srcRect/>
          <a:stretch/>
        </p:blipFill>
        <p:spPr>
          <a:xfrm>
            <a:off x="952110" y="5654442"/>
            <a:ext cx="1175344" cy="11753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84"/>
          <p:cNvSpPr txBox="1">
            <a:spLocks noGrp="1"/>
          </p:cNvSpPr>
          <p:nvPr>
            <p:ph type="title"/>
          </p:nvPr>
        </p:nvSpPr>
        <p:spPr>
          <a:xfrm>
            <a:off x="1044795" y="246637"/>
            <a:ext cx="10441571" cy="11437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Font typeface="Microsoft JhengHei"/>
              <a:buNone/>
            </a:pPr>
            <a:r>
              <a:rPr lang="zh-TW" sz="4000">
                <a:latin typeface="Microsoft JhengHei"/>
                <a:ea typeface="Microsoft JhengHei"/>
                <a:cs typeface="Microsoft JhengHei"/>
                <a:sym typeface="Microsoft JhengHei"/>
              </a:rPr>
              <a:t>113學年度特色招生考試分發入學重要日程表</a:t>
            </a:r>
            <a:endParaRPr/>
          </a:p>
        </p:txBody>
      </p:sp>
      <p:graphicFrame>
        <p:nvGraphicFramePr>
          <p:cNvPr id="1106" name="Google Shape;1106;p84"/>
          <p:cNvGraphicFramePr/>
          <p:nvPr/>
        </p:nvGraphicFramePr>
        <p:xfrm>
          <a:off x="876821" y="1866378"/>
          <a:ext cx="10446725" cy="3836070"/>
        </p:xfrm>
        <a:graphic>
          <a:graphicData uri="http://schemas.openxmlformats.org/drawingml/2006/table">
            <a:tbl>
              <a:tblPr firstRow="1" bandRow="1">
                <a:noFill/>
                <a:tableStyleId>{AF0F7EEB-FAF5-4D57-9A00-CF9E036A19B2}</a:tableStyleId>
              </a:tblPr>
              <a:tblGrid>
                <a:gridCol w="2329850">
                  <a:extLst>
                    <a:ext uri="{9D8B030D-6E8A-4147-A177-3AD203B41FA5}">
                      <a16:colId xmlns:a16="http://schemas.microsoft.com/office/drawing/2014/main" val="20000"/>
                    </a:ext>
                  </a:extLst>
                </a:gridCol>
                <a:gridCol w="5742625">
                  <a:extLst>
                    <a:ext uri="{9D8B030D-6E8A-4147-A177-3AD203B41FA5}">
                      <a16:colId xmlns:a16="http://schemas.microsoft.com/office/drawing/2014/main" val="20001"/>
                    </a:ext>
                  </a:extLst>
                </a:gridCol>
                <a:gridCol w="2374250">
                  <a:extLst>
                    <a:ext uri="{9D8B030D-6E8A-4147-A177-3AD203B41FA5}">
                      <a16:colId xmlns:a16="http://schemas.microsoft.com/office/drawing/2014/main" val="20002"/>
                    </a:ext>
                  </a:extLst>
                </a:gridCol>
              </a:tblGrid>
              <a:tr h="612275">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時間</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辦理事項</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a:latin typeface="Microsoft JhengHei"/>
                          <a:ea typeface="Microsoft JhengHei"/>
                          <a:cs typeface="Microsoft JhengHei"/>
                          <a:sym typeface="Microsoft JhengHei"/>
                        </a:rPr>
                        <a:t>備註</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1月15日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簡章公告</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6月19日~21日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特色招生考試分發入學報名</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800"/>
                        <a:buFont typeface="Microsoft JhengHei"/>
                        <a:buNone/>
                      </a:pPr>
                      <a:r>
                        <a:rPr lang="zh-TW" sz="1800">
                          <a:latin typeface="Microsoft JhengHei"/>
                          <a:ea typeface="Microsoft JhengHei"/>
                          <a:cs typeface="Microsoft JhengHei"/>
                          <a:sym typeface="Microsoft JhengHei"/>
                        </a:rPr>
                        <a:t>依各區(校)正式公告</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1C6294"/>
                        </a:buClr>
                        <a:buSzPts val="2200"/>
                        <a:buFont typeface="Microsoft JhengHei"/>
                        <a:buNone/>
                      </a:pPr>
                      <a:r>
                        <a:rPr lang="zh-TW" sz="2200" b="1">
                          <a:solidFill>
                            <a:srgbClr val="1C6294"/>
                          </a:solidFill>
                          <a:latin typeface="Microsoft JhengHei"/>
                          <a:ea typeface="Microsoft JhengHei"/>
                          <a:cs typeface="Microsoft JhengHei"/>
                          <a:sym typeface="Microsoft JhengHei"/>
                        </a:rPr>
                        <a:t>6月23日(日)</a:t>
                      </a:r>
                      <a:endParaRPr sz="2200" b="1">
                        <a:solidFill>
                          <a:srgbClr val="1C6294"/>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solidFill>
                            <a:srgbClr val="1C6294"/>
                          </a:solidFill>
                          <a:latin typeface="Microsoft JhengHei"/>
                          <a:ea typeface="Microsoft JhengHei"/>
                          <a:cs typeface="Microsoft JhengHei"/>
                          <a:sym typeface="Microsoft JhengHei"/>
                        </a:rPr>
                        <a:t>特色招生考試分發入學學科測驗</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各區(校)同時辦理</a:t>
                      </a:r>
                      <a:endParaRPr sz="1800" b="1">
                        <a:solidFill>
                          <a:srgbClr val="FF0000"/>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5408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6月24日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網路查詢學科測驗分數</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800"/>
                        <a:buFont typeface="Microsoft JhengHei"/>
                        <a:buNone/>
                      </a:pPr>
                      <a:r>
                        <a:rPr lang="zh-TW" sz="1800">
                          <a:latin typeface="Microsoft JhengHei"/>
                          <a:ea typeface="Microsoft JhengHei"/>
                          <a:cs typeface="Microsoft JhengHei"/>
                          <a:sym typeface="Microsoft JhengHei"/>
                        </a:rPr>
                        <a:t>依各區(校)簡章規定</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6月25日~27日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開放志願選填</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依各區(校)簡章規定</a:t>
                      </a:r>
                      <a:endParaRPr sz="18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4720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a:latin typeface="Microsoft JhengHei"/>
                          <a:ea typeface="Microsoft JhengHei"/>
                          <a:cs typeface="Microsoft JhengHei"/>
                          <a:sym typeface="Microsoft JhengHei"/>
                        </a:rPr>
                        <a:t>7月9日</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免試入學與特色招生考試入學分發公告</a:t>
                      </a:r>
                      <a:endParaRPr sz="2200" b="0">
                        <a:solidFill>
                          <a:schemeClr val="lt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各區</a:t>
                      </a:r>
                      <a:r>
                        <a:rPr lang="zh-TW" sz="1800">
                          <a:solidFill>
                            <a:srgbClr val="FF0000"/>
                          </a:solidFill>
                          <a:latin typeface="Microsoft JhengHei"/>
                          <a:ea typeface="Microsoft JhengHei"/>
                          <a:cs typeface="Microsoft JhengHei"/>
                          <a:sym typeface="Microsoft JhengHei"/>
                        </a:rPr>
                        <a:t>同時辦理</a:t>
                      </a:r>
                      <a:endParaRPr sz="1800" b="0">
                        <a:solidFill>
                          <a:srgbClr val="FF0000"/>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50405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a:solidFill>
                            <a:schemeClr val="dk1"/>
                          </a:solidFill>
                          <a:latin typeface="Microsoft JhengHei"/>
                          <a:ea typeface="Microsoft JhengHei"/>
                          <a:cs typeface="Microsoft JhengHei"/>
                          <a:sym typeface="Microsoft JhengHei"/>
                        </a:rPr>
                        <a:t>7月11日</a:t>
                      </a:r>
                      <a:endParaRPr sz="2200" b="0">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solidFill>
                            <a:srgbClr val="FF0000"/>
                          </a:solidFill>
                          <a:latin typeface="Microsoft JhengHei"/>
                          <a:ea typeface="Microsoft JhengHei"/>
                          <a:cs typeface="Microsoft JhengHei"/>
                          <a:sym typeface="Microsoft JhengHei"/>
                        </a:rPr>
                        <a:t>報到</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800" b="0">
                          <a:solidFill>
                            <a:schemeClr val="dk1"/>
                          </a:solidFill>
                          <a:latin typeface="Microsoft JhengHei"/>
                          <a:ea typeface="Microsoft JhengHei"/>
                          <a:cs typeface="Microsoft JhengHei"/>
                          <a:sym typeface="Microsoft JhengHei"/>
                        </a:rPr>
                        <a:t>各區</a:t>
                      </a:r>
                      <a:r>
                        <a:rPr lang="zh-TW" sz="1800" b="0">
                          <a:solidFill>
                            <a:srgbClr val="FF0000"/>
                          </a:solidFill>
                          <a:latin typeface="Microsoft JhengHei"/>
                          <a:ea typeface="Microsoft JhengHei"/>
                          <a:cs typeface="Microsoft JhengHei"/>
                          <a:sym typeface="Microsoft JhengHei"/>
                        </a:rPr>
                        <a:t>同時辦理</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bl>
          </a:graphicData>
        </a:graphic>
      </p:graphicFrame>
      <p:sp>
        <p:nvSpPr>
          <p:cNvPr id="1107" name="Google Shape;1107;p84"/>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85"/>
          <p:cNvSpPr txBox="1">
            <a:spLocks noGrp="1"/>
          </p:cNvSpPr>
          <p:nvPr>
            <p:ph type="title"/>
          </p:nvPr>
        </p:nvSpPr>
        <p:spPr>
          <a:xfrm>
            <a:off x="1273214" y="148855"/>
            <a:ext cx="10058400" cy="9522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特色招生考試分發入學常見問答</a:t>
            </a:r>
            <a:endParaRPr/>
          </a:p>
        </p:txBody>
      </p:sp>
      <p:grpSp>
        <p:nvGrpSpPr>
          <p:cNvPr id="1114" name="Google Shape;1114;p85"/>
          <p:cNvGrpSpPr/>
          <p:nvPr/>
        </p:nvGrpSpPr>
        <p:grpSpPr>
          <a:xfrm>
            <a:off x="-5493186" y="-218690"/>
            <a:ext cx="16742902" cy="7745868"/>
            <a:chOff x="-6507795" y="-995304"/>
            <a:chExt cx="16742902" cy="7745868"/>
          </a:xfrm>
        </p:grpSpPr>
        <p:sp>
          <p:nvSpPr>
            <p:cNvPr id="1115" name="Google Shape;1115;p85"/>
            <p:cNvSpPr/>
            <p:nvPr/>
          </p:nvSpPr>
          <p:spPr>
            <a:xfrm>
              <a:off x="-6507795" y="-995304"/>
              <a:ext cx="7745868" cy="7745868"/>
            </a:xfrm>
            <a:prstGeom prst="blockArc">
              <a:avLst>
                <a:gd name="adj1" fmla="val 18900000"/>
                <a:gd name="adj2" fmla="val 2700000"/>
                <a:gd name="adj3" fmla="val 279"/>
              </a:avLst>
            </a:prstGeom>
            <a:noFill/>
            <a:ln w="12700" cap="flat" cmpd="sng">
              <a:solidFill>
                <a:srgbClr val="148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5"/>
            <p:cNvSpPr/>
            <p:nvPr/>
          </p:nvSpPr>
          <p:spPr>
            <a:xfrm>
              <a:off x="647868" y="442464"/>
              <a:ext cx="9587239"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5"/>
            <p:cNvSpPr txBox="1"/>
            <p:nvPr/>
          </p:nvSpPr>
          <p:spPr>
            <a:xfrm>
              <a:off x="647868" y="442464"/>
              <a:ext cx="9587239" cy="885389"/>
            </a:xfrm>
            <a:prstGeom prst="rect">
              <a:avLst/>
            </a:prstGeom>
            <a:noFill/>
            <a:ln>
              <a:noFill/>
            </a:ln>
          </p:spPr>
          <p:txBody>
            <a:bodyPr spcFirstLastPara="1" wrap="square" lIns="702775" tIns="50800" rIns="50800" bIns="50800" anchor="ctr" anchorCtr="0">
              <a:noAutofit/>
            </a:bodyPr>
            <a:lstStyle/>
            <a:p>
              <a:pPr marL="0" marR="0" lvl="0" indent="0" algn="l" rtl="0">
                <a:lnSpc>
                  <a:spcPct val="90000"/>
                </a:lnSpc>
                <a:spcBef>
                  <a:spcPts val="0"/>
                </a:spcBef>
                <a:spcAft>
                  <a:spcPts val="0"/>
                </a:spcAft>
                <a:buNone/>
              </a:pPr>
              <a:r>
                <a:rPr lang="zh-TW" sz="2000">
                  <a:solidFill>
                    <a:schemeClr val="lt1"/>
                  </a:solidFill>
                  <a:latin typeface="Microsoft JhengHei"/>
                  <a:ea typeface="Microsoft JhengHei"/>
                  <a:cs typeface="Microsoft JhengHei"/>
                  <a:sym typeface="Microsoft JhengHei"/>
                </a:rPr>
                <a:t>Q：特招考試分發入學與免試入學之學生會分開編班嗎？</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A：不一定。</a:t>
              </a:r>
              <a:endParaRPr sz="2000" b="1">
                <a:solidFill>
                  <a:schemeClr val="lt1"/>
                </a:solidFill>
                <a:latin typeface="Trebuchet MS"/>
                <a:ea typeface="Trebuchet MS"/>
                <a:cs typeface="Trebuchet MS"/>
                <a:sym typeface="Trebuchet MS"/>
              </a:endParaRPr>
            </a:p>
          </p:txBody>
        </p:sp>
        <p:sp>
          <p:nvSpPr>
            <p:cNvPr id="1118" name="Google Shape;1118;p85"/>
            <p:cNvSpPr/>
            <p:nvPr/>
          </p:nvSpPr>
          <p:spPr>
            <a:xfrm>
              <a:off x="94500" y="331790"/>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5"/>
            <p:cNvSpPr/>
            <p:nvPr/>
          </p:nvSpPr>
          <p:spPr>
            <a:xfrm>
              <a:off x="1155482" y="1770778"/>
              <a:ext cx="9079625"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5"/>
            <p:cNvSpPr txBox="1"/>
            <p:nvPr/>
          </p:nvSpPr>
          <p:spPr>
            <a:xfrm>
              <a:off x="1155482" y="1770778"/>
              <a:ext cx="9079625" cy="885389"/>
            </a:xfrm>
            <a:prstGeom prst="rect">
              <a:avLst/>
            </a:prstGeom>
            <a:noFill/>
            <a:ln>
              <a:noFill/>
            </a:ln>
          </p:spPr>
          <p:txBody>
            <a:bodyPr spcFirstLastPara="1" wrap="square" lIns="702775" tIns="50800" rIns="50800" bIns="5080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zh-TW" sz="2000">
                  <a:solidFill>
                    <a:schemeClr val="lt1"/>
                  </a:solidFill>
                  <a:latin typeface="Microsoft JhengHei"/>
                  <a:ea typeface="Microsoft JhengHei"/>
                  <a:cs typeface="Microsoft JhengHei"/>
                  <a:sym typeface="Microsoft JhengHei"/>
                </a:rPr>
                <a:t>Q：特招考試分發入學之後若有適應不良，可以轉入普通班嗎？</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A：不一定。</a:t>
              </a:r>
              <a:endParaRPr sz="2000" b="1">
                <a:solidFill>
                  <a:schemeClr val="lt1"/>
                </a:solidFill>
                <a:latin typeface="Trebuchet MS"/>
                <a:ea typeface="Trebuchet MS"/>
                <a:cs typeface="Trebuchet MS"/>
                <a:sym typeface="Trebuchet MS"/>
              </a:endParaRPr>
            </a:p>
          </p:txBody>
        </p:sp>
        <p:sp>
          <p:nvSpPr>
            <p:cNvPr id="1121" name="Google Shape;1121;p85"/>
            <p:cNvSpPr/>
            <p:nvPr/>
          </p:nvSpPr>
          <p:spPr>
            <a:xfrm>
              <a:off x="602114" y="1660104"/>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5"/>
            <p:cNvSpPr/>
            <p:nvPr/>
          </p:nvSpPr>
          <p:spPr>
            <a:xfrm>
              <a:off x="1155482" y="3099091"/>
              <a:ext cx="9079625" cy="885389"/>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5"/>
            <p:cNvSpPr txBox="1"/>
            <p:nvPr/>
          </p:nvSpPr>
          <p:spPr>
            <a:xfrm>
              <a:off x="1155482" y="3099091"/>
              <a:ext cx="9079625" cy="885389"/>
            </a:xfrm>
            <a:prstGeom prst="rect">
              <a:avLst/>
            </a:prstGeom>
            <a:noFill/>
            <a:ln>
              <a:noFill/>
            </a:ln>
          </p:spPr>
          <p:txBody>
            <a:bodyPr spcFirstLastPara="1" wrap="square" lIns="702775" tIns="45700" rIns="45700" bIns="4570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zh-TW" sz="1800">
                  <a:solidFill>
                    <a:schemeClr val="lt1"/>
                  </a:solidFill>
                  <a:latin typeface="Microsoft JhengHei"/>
                  <a:ea typeface="Microsoft JhengHei"/>
                  <a:cs typeface="Microsoft JhengHei"/>
                  <a:sym typeface="Microsoft JhengHei"/>
                </a:rPr>
                <a:t>Q：跨區參加特招考試分發入學的學生，會不會影響在原區的免試入學分發資格？</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A：不會。</a:t>
              </a:r>
              <a:endParaRPr sz="1800" b="1">
                <a:solidFill>
                  <a:schemeClr val="lt1"/>
                </a:solidFill>
                <a:latin typeface="Microsoft JhengHei"/>
                <a:ea typeface="Microsoft JhengHei"/>
                <a:cs typeface="Microsoft JhengHei"/>
                <a:sym typeface="Microsoft JhengHei"/>
              </a:endParaRPr>
            </a:p>
          </p:txBody>
        </p:sp>
        <p:sp>
          <p:nvSpPr>
            <p:cNvPr id="1124" name="Google Shape;1124;p85"/>
            <p:cNvSpPr/>
            <p:nvPr/>
          </p:nvSpPr>
          <p:spPr>
            <a:xfrm>
              <a:off x="602114" y="2988418"/>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5"/>
            <p:cNvSpPr/>
            <p:nvPr/>
          </p:nvSpPr>
          <p:spPr>
            <a:xfrm>
              <a:off x="647868" y="4303902"/>
              <a:ext cx="9587239" cy="1132394"/>
            </a:xfrm>
            <a:prstGeom prst="rect">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5"/>
            <p:cNvSpPr txBox="1"/>
            <p:nvPr/>
          </p:nvSpPr>
          <p:spPr>
            <a:xfrm>
              <a:off x="647868" y="4303902"/>
              <a:ext cx="9587239" cy="1132394"/>
            </a:xfrm>
            <a:prstGeom prst="rect">
              <a:avLst/>
            </a:prstGeom>
            <a:noFill/>
            <a:ln>
              <a:noFill/>
            </a:ln>
          </p:spPr>
          <p:txBody>
            <a:bodyPr spcFirstLastPara="1" wrap="square" lIns="702775" tIns="45700" rIns="45700" bIns="45700" anchor="ctr" anchorCtr="0">
              <a:noAutofit/>
            </a:bodyPr>
            <a:lstStyle/>
            <a:p>
              <a:pPr marL="0" marR="0" lvl="0" indent="0" algn="l" rtl="0">
                <a:lnSpc>
                  <a:spcPct val="90000"/>
                </a:lnSpc>
                <a:spcBef>
                  <a:spcPts val="0"/>
                </a:spcBef>
                <a:spcAft>
                  <a:spcPts val="0"/>
                </a:spcAft>
                <a:buClr>
                  <a:schemeClr val="lt1"/>
                </a:buClr>
                <a:buSzPts val="1800"/>
                <a:buFont typeface="Microsoft JhengHei"/>
                <a:buNone/>
              </a:pPr>
              <a:r>
                <a:rPr lang="zh-TW" sz="1800">
                  <a:solidFill>
                    <a:schemeClr val="lt1"/>
                  </a:solidFill>
                  <a:latin typeface="Microsoft JhengHei"/>
                  <a:ea typeface="Microsoft JhengHei"/>
                  <a:cs typeface="Microsoft JhengHei"/>
                  <a:sym typeface="Microsoft JhengHei"/>
                </a:rPr>
                <a:t>Q：特招考試分發入學招生學校訂有會考成績門檻，如未達到，是否可參加考試？</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A：如招生簡章無明確規定，原則上可報名考試，但在選填志願時，因未達門檻，無法</a:t>
              </a:r>
              <a:br>
                <a:rPr lang="zh-TW" sz="1800">
                  <a:solidFill>
                    <a:schemeClr val="lt1"/>
                  </a:solidFill>
                  <a:latin typeface="Microsoft JhengHei"/>
                  <a:ea typeface="Microsoft JhengHei"/>
                  <a:cs typeface="Microsoft JhengHei"/>
                  <a:sym typeface="Microsoft JhengHei"/>
                </a:rPr>
              </a:br>
              <a:r>
                <a:rPr lang="zh-TW" sz="1800">
                  <a:solidFill>
                    <a:schemeClr val="lt1"/>
                  </a:solidFill>
                  <a:latin typeface="Microsoft JhengHei"/>
                  <a:ea typeface="Microsoft JhengHei"/>
                  <a:cs typeface="Microsoft JhengHei"/>
                  <a:sym typeface="Microsoft JhengHei"/>
                </a:rPr>
                <a:t>       將有該校列入志願。</a:t>
              </a:r>
              <a:endParaRPr sz="1800" b="1">
                <a:solidFill>
                  <a:schemeClr val="lt1"/>
                </a:solidFill>
                <a:latin typeface="Microsoft JhengHei"/>
                <a:ea typeface="Microsoft JhengHei"/>
                <a:cs typeface="Microsoft JhengHei"/>
                <a:sym typeface="Microsoft JhengHei"/>
              </a:endParaRPr>
            </a:p>
          </p:txBody>
        </p:sp>
        <p:sp>
          <p:nvSpPr>
            <p:cNvPr id="1127" name="Google Shape;1127;p85"/>
            <p:cNvSpPr/>
            <p:nvPr/>
          </p:nvSpPr>
          <p:spPr>
            <a:xfrm>
              <a:off x="94500" y="4316732"/>
              <a:ext cx="1106736" cy="1106736"/>
            </a:xfrm>
            <a:prstGeom prst="ellipse">
              <a:avLst/>
            </a:prstGeom>
            <a:solidFill>
              <a:schemeClr val="lt1"/>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85"/>
          <p:cNvSpPr/>
          <p:nvPr/>
        </p:nvSpPr>
        <p:spPr>
          <a:xfrm>
            <a:off x="4165351" y="1978584"/>
            <a:ext cx="6730562" cy="369332"/>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多數學校是獨立成班，亦有混合編班者。詳情依各校簡章之說明。</a:t>
            </a:r>
            <a:endParaRPr sz="1800" b="1">
              <a:solidFill>
                <a:srgbClr val="0070C0"/>
              </a:solidFill>
              <a:latin typeface="Microsoft JhengHei"/>
              <a:ea typeface="Microsoft JhengHei"/>
              <a:cs typeface="Microsoft JhengHei"/>
              <a:sym typeface="Microsoft JhengHei"/>
            </a:endParaRPr>
          </a:p>
        </p:txBody>
      </p:sp>
      <p:sp>
        <p:nvSpPr>
          <p:cNvPr id="1129" name="Google Shape;1129;p85"/>
          <p:cNvSpPr/>
          <p:nvPr/>
        </p:nvSpPr>
        <p:spPr>
          <a:xfrm>
            <a:off x="4165351" y="3284911"/>
            <a:ext cx="6943504" cy="369332"/>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70C0"/>
                </a:solidFill>
                <a:latin typeface="Microsoft JhengHei"/>
                <a:ea typeface="Microsoft JhengHei"/>
                <a:cs typeface="Microsoft JhengHei"/>
                <a:sym typeface="Microsoft JhengHei"/>
              </a:rPr>
              <a:t>各校之實施計畫或簡章具有轉出轉入辦法者，依其計畫或簡章辦理。</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86"/>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適合</a:t>
            </a:r>
            <a:r>
              <a:rPr lang="zh-TW" sz="6600">
                <a:solidFill>
                  <a:srgbClr val="FF0000"/>
                </a:solidFill>
                <a:latin typeface="Georgia"/>
                <a:ea typeface="Georgia"/>
                <a:cs typeface="Georgia"/>
                <a:sym typeface="Georgia"/>
              </a:rPr>
              <a:t>職業傾向</a:t>
            </a:r>
            <a:br>
              <a:rPr lang="zh-TW" sz="6600">
                <a:latin typeface="Georgia"/>
                <a:ea typeface="Georgia"/>
                <a:cs typeface="Georgia"/>
                <a:sym typeface="Georgia"/>
              </a:rPr>
            </a:br>
            <a:r>
              <a:rPr lang="zh-TW" sz="6600">
                <a:latin typeface="Georgia"/>
                <a:ea typeface="Georgia"/>
                <a:cs typeface="Georgia"/>
                <a:sym typeface="Georgia"/>
              </a:rPr>
              <a:t>學生的入學管道</a:t>
            </a:r>
            <a:endParaRPr/>
          </a:p>
        </p:txBody>
      </p:sp>
      <p:sp>
        <p:nvSpPr>
          <p:cNvPr id="1136" name="Google Shape;1136;p86"/>
          <p:cNvSpPr txBox="1">
            <a:spLocks noGrp="1"/>
          </p:cNvSpPr>
          <p:nvPr>
            <p:ph type="body" idx="1"/>
          </p:nvPr>
        </p:nvSpPr>
        <p:spPr>
          <a:xfrm>
            <a:off x="1752415" y="4146114"/>
            <a:ext cx="9182807" cy="298745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1530"/>
              <a:buFont typeface="Noto Sans Symbols"/>
              <a:buChar char="●"/>
            </a:pPr>
            <a:r>
              <a:rPr lang="zh-TW" sz="1800" b="1">
                <a:latin typeface="Microsoft JhengHei"/>
                <a:ea typeface="Microsoft JhengHei"/>
                <a:cs typeface="Microsoft JhengHei"/>
                <a:sym typeface="Microsoft JhengHei"/>
              </a:rPr>
              <a:t>技優甄審入學</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特色招生專業群科甄選入學</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產業特殊需求類科</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實用技能學程</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產學攜手合作計畫</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建教合作班</a:t>
            </a:r>
            <a:endParaRPr sz="1800" b="1">
              <a:latin typeface="Microsoft JhengHei"/>
              <a:ea typeface="Microsoft JhengHei"/>
              <a:cs typeface="Microsoft JhengHei"/>
              <a:sym typeface="Microsoft JhengHei"/>
            </a:endParaRPr>
          </a:p>
          <a:p>
            <a:pPr marL="457200" lvl="0" indent="-457200" algn="l" rtl="0">
              <a:lnSpc>
                <a:spcPct val="90000"/>
              </a:lnSpc>
              <a:spcBef>
                <a:spcPts val="1200"/>
              </a:spcBef>
              <a:spcAft>
                <a:spcPts val="0"/>
              </a:spcAft>
              <a:buSzPts val="1530"/>
              <a:buFont typeface="Noto Sans Symbols"/>
              <a:buChar char="●"/>
            </a:pPr>
            <a:r>
              <a:rPr lang="zh-TW" sz="1800" b="1">
                <a:latin typeface="Microsoft JhengHei"/>
                <a:ea typeface="Microsoft JhengHei"/>
                <a:cs typeface="Microsoft JhengHei"/>
                <a:sym typeface="Microsoft JhengHei"/>
              </a:rPr>
              <a:t>五專免試入學</a:t>
            </a:r>
            <a:endParaRPr sz="1800" b="1">
              <a:latin typeface="Microsoft JhengHei"/>
              <a:ea typeface="Microsoft JhengHei"/>
              <a:cs typeface="Microsoft JhengHei"/>
              <a:sym typeface="Microsoft JhengHe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7"/>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600"/>
              <a:buFont typeface="Georgia"/>
              <a:buNone/>
            </a:pPr>
            <a:r>
              <a:rPr lang="zh-TW" sz="6600">
                <a:latin typeface="Georgia"/>
                <a:ea typeface="Georgia"/>
                <a:cs typeface="Georgia"/>
                <a:sym typeface="Georgia"/>
              </a:rPr>
              <a:t>技優甄審入學</a:t>
            </a:r>
            <a:endParaRPr/>
          </a:p>
        </p:txBody>
      </p:sp>
      <p:sp>
        <p:nvSpPr>
          <p:cNvPr id="1143" name="Google Shape;1143;p87"/>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88"/>
          <p:cNvSpPr txBox="1">
            <a:spLocks noGrp="1"/>
          </p:cNvSpPr>
          <p:nvPr>
            <p:ph type="title"/>
          </p:nvPr>
        </p:nvSpPr>
        <p:spPr>
          <a:xfrm>
            <a:off x="1069847" y="236438"/>
            <a:ext cx="10058400" cy="9809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技優甄審入學介紹</a:t>
            </a:r>
            <a:endParaRPr/>
          </a:p>
        </p:txBody>
      </p:sp>
      <p:sp>
        <p:nvSpPr>
          <p:cNvPr id="1150" name="Google Shape;1150;p88"/>
          <p:cNvSpPr txBox="1"/>
          <p:nvPr/>
        </p:nvSpPr>
        <p:spPr>
          <a:xfrm>
            <a:off x="1372778" y="1217351"/>
            <a:ext cx="10579736" cy="5261826"/>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720"/>
              <a:buFont typeface="Noto Sans Symbols"/>
              <a:buChar char="●"/>
            </a:pPr>
            <a:r>
              <a:rPr lang="zh-TW" sz="3200">
                <a:solidFill>
                  <a:srgbClr val="000000"/>
                </a:solidFill>
                <a:latin typeface="Microsoft JhengHei"/>
                <a:ea typeface="Microsoft JhengHei"/>
                <a:cs typeface="Microsoft JhengHei"/>
                <a:sym typeface="Microsoft JhengHei"/>
              </a:rPr>
              <a:t>法源依據：</a:t>
            </a:r>
            <a:br>
              <a:rPr lang="zh-TW" sz="3200">
                <a:solidFill>
                  <a:srgbClr val="000000"/>
                </a:solidFill>
                <a:latin typeface="Microsoft JhengHei"/>
                <a:ea typeface="Microsoft JhengHei"/>
                <a:cs typeface="Microsoft JhengHei"/>
                <a:sym typeface="Microsoft JhengHei"/>
              </a:rPr>
            </a:br>
            <a:r>
              <a:rPr lang="zh-TW" sz="3000" b="1">
                <a:solidFill>
                  <a:srgbClr val="0070C0"/>
                </a:solidFill>
                <a:latin typeface="Microsoft JhengHei"/>
                <a:ea typeface="Microsoft JhengHei"/>
                <a:cs typeface="Microsoft JhengHei"/>
                <a:sym typeface="Microsoft JhengHei"/>
              </a:rPr>
              <a:t>高級中等學校辦理國民中學技藝技能優良學生甄審入學實施要點</a:t>
            </a:r>
            <a:r>
              <a:rPr lang="zh-TW" sz="3200">
                <a:solidFill>
                  <a:srgbClr val="000000"/>
                </a:solidFill>
                <a:latin typeface="Microsoft JhengHei"/>
                <a:ea typeface="Microsoft JhengHei"/>
                <a:cs typeface="Microsoft JhengHei"/>
                <a:sym typeface="Microsoft JhengHei"/>
              </a:rPr>
              <a:t>。</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a:solidFill>
                  <a:srgbClr val="FF0000"/>
                </a:solidFill>
                <a:latin typeface="Microsoft JhengHei"/>
                <a:ea typeface="Microsoft JhengHei"/>
                <a:cs typeface="Microsoft JhengHei"/>
                <a:sym typeface="Microsoft JhengHei"/>
              </a:rPr>
              <a:t>志願選填</a:t>
            </a:r>
            <a:r>
              <a:rPr lang="zh-TW" sz="3200">
                <a:solidFill>
                  <a:srgbClr val="000000"/>
                </a:solidFill>
                <a:latin typeface="Microsoft JhengHei"/>
                <a:ea typeface="Microsoft JhengHei"/>
                <a:cs typeface="Microsoft JhengHei"/>
                <a:sym typeface="Microsoft JhengHei"/>
              </a:rPr>
              <a:t>：技優甄審入學學生選填志願，以</a:t>
            </a:r>
            <a:r>
              <a:rPr lang="zh-TW" sz="3200" b="1">
                <a:solidFill>
                  <a:srgbClr val="000000"/>
                </a:solidFill>
                <a:latin typeface="Microsoft JhengHei"/>
                <a:ea typeface="Microsoft JhengHei"/>
                <a:cs typeface="Microsoft JhengHei"/>
                <a:sym typeface="Microsoft JhengHei"/>
              </a:rPr>
              <a:t>一校</a:t>
            </a:r>
            <a:r>
              <a:rPr lang="zh-TW" sz="3200">
                <a:solidFill>
                  <a:srgbClr val="000000"/>
                </a:solidFill>
                <a:latin typeface="Microsoft JhengHei"/>
                <a:ea typeface="Microsoft JhengHei"/>
                <a:cs typeface="Microsoft JhengHei"/>
                <a:sym typeface="Microsoft JhengHei"/>
              </a:rPr>
              <a:t>或</a:t>
            </a:r>
            <a:r>
              <a:rPr lang="zh-TW" sz="3200" b="1">
                <a:solidFill>
                  <a:srgbClr val="000000"/>
                </a:solidFill>
                <a:latin typeface="Microsoft JhengHei"/>
                <a:ea typeface="Microsoft JhengHei"/>
                <a:cs typeface="Microsoft JhengHei"/>
                <a:sym typeface="Microsoft JhengHei"/>
              </a:rPr>
              <a:t>多校</a:t>
            </a:r>
            <a:r>
              <a:rPr lang="zh-TW" sz="3200">
                <a:solidFill>
                  <a:srgbClr val="000000"/>
                </a:solidFill>
                <a:latin typeface="Microsoft JhengHei"/>
                <a:ea typeface="Microsoft JhengHei"/>
                <a:cs typeface="Microsoft JhengHei"/>
                <a:sym typeface="Microsoft JhengHei"/>
              </a:rPr>
              <a:t>，每校均為</a:t>
            </a:r>
            <a:r>
              <a:rPr lang="zh-TW" sz="3200" b="1">
                <a:solidFill>
                  <a:srgbClr val="000000"/>
                </a:solidFill>
                <a:latin typeface="Microsoft JhengHei"/>
                <a:ea typeface="Microsoft JhengHei"/>
                <a:cs typeface="Microsoft JhengHei"/>
                <a:sym typeface="Microsoft JhengHei"/>
              </a:rPr>
              <a:t>同一科別</a:t>
            </a:r>
            <a:r>
              <a:rPr lang="zh-TW" sz="3200">
                <a:solidFill>
                  <a:srgbClr val="000000"/>
                </a:solidFill>
                <a:latin typeface="Microsoft JhengHei"/>
                <a:ea typeface="Microsoft JhengHei"/>
                <a:cs typeface="Microsoft JhengHei"/>
                <a:sym typeface="Microsoft JhengHei"/>
              </a:rPr>
              <a:t>之方式為之。</a:t>
            </a:r>
            <a:br>
              <a:rPr lang="zh-TW" sz="3200">
                <a:solidFill>
                  <a:srgbClr val="000000"/>
                </a:solidFill>
                <a:latin typeface="Microsoft JhengHei"/>
                <a:ea typeface="Microsoft JhengHei"/>
                <a:cs typeface="Microsoft JhengHei"/>
                <a:sym typeface="Microsoft JhengHei"/>
              </a:rPr>
            </a:br>
            <a:r>
              <a:rPr lang="zh-TW" sz="3000">
                <a:solidFill>
                  <a:srgbClr val="000000"/>
                </a:solidFill>
                <a:latin typeface="Microsoft JhengHei"/>
                <a:ea typeface="Microsoft JhengHei"/>
                <a:cs typeface="Microsoft JhengHei"/>
                <a:sym typeface="Microsoft JhengHei"/>
              </a:rPr>
              <a:t>但就學區內高級中等學校數在二所以下者，得選填同群多科，或二群以下且科別總數不超過三科。</a:t>
            </a:r>
            <a:endParaRPr sz="30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000000"/>
                </a:solidFill>
                <a:latin typeface="Microsoft JhengHei"/>
                <a:ea typeface="Microsoft JhengHei"/>
                <a:cs typeface="Microsoft JhengHei"/>
                <a:sym typeface="Microsoft JhengHei"/>
              </a:rPr>
              <a:t>基北區技優甄審入學：</a:t>
            </a:r>
            <a:br>
              <a:rPr lang="zh-TW" sz="3200">
                <a:solidFill>
                  <a:srgbClr val="000000"/>
                </a:solidFill>
                <a:latin typeface="Microsoft JhengHei"/>
                <a:ea typeface="Microsoft JhengHei"/>
                <a:cs typeface="Microsoft JhengHei"/>
                <a:sym typeface="Microsoft JhengHei"/>
              </a:rPr>
            </a:br>
            <a:r>
              <a:rPr lang="zh-TW" sz="3200">
                <a:solidFill>
                  <a:srgbClr val="000000"/>
                </a:solidFill>
                <a:latin typeface="Microsoft JhengHei"/>
                <a:ea typeface="Microsoft JhengHei"/>
                <a:cs typeface="Microsoft JhengHei"/>
                <a:sym typeface="Microsoft JhengHei"/>
              </a:rPr>
              <a:t>學生限報名一所</a:t>
            </a:r>
            <a:r>
              <a:rPr lang="zh-TW" sz="3200" b="1">
                <a:solidFill>
                  <a:srgbClr val="00B050"/>
                </a:solidFill>
                <a:latin typeface="Microsoft JhengHei"/>
                <a:ea typeface="Microsoft JhengHei"/>
                <a:cs typeface="Microsoft JhengHei"/>
                <a:sym typeface="Microsoft JhengHei"/>
              </a:rPr>
              <a:t>技術型高中</a:t>
            </a:r>
            <a:r>
              <a:rPr lang="zh-TW" sz="3200">
                <a:solidFill>
                  <a:srgbClr val="000000"/>
                </a:solidFill>
                <a:latin typeface="Microsoft JhengHei"/>
                <a:ea typeface="Microsoft JhengHei"/>
                <a:cs typeface="Microsoft JhengHei"/>
                <a:sym typeface="Microsoft JhengHei"/>
              </a:rPr>
              <a:t>或</a:t>
            </a:r>
            <a:r>
              <a:rPr lang="zh-TW" sz="3200" b="1">
                <a:solidFill>
                  <a:srgbClr val="00B050"/>
                </a:solidFill>
                <a:latin typeface="Microsoft JhengHei"/>
                <a:ea typeface="Microsoft JhengHei"/>
                <a:cs typeface="Microsoft JhengHei"/>
                <a:sym typeface="Microsoft JhengHei"/>
              </a:rPr>
              <a:t>高中附設專業群科</a:t>
            </a:r>
            <a:r>
              <a:rPr lang="zh-TW" sz="3200">
                <a:solidFill>
                  <a:srgbClr val="000000"/>
                </a:solidFill>
                <a:latin typeface="Microsoft JhengHei"/>
                <a:ea typeface="Microsoft JhengHei"/>
                <a:cs typeface="Microsoft JhengHei"/>
                <a:sym typeface="Microsoft JhengHei"/>
              </a:rPr>
              <a:t>，並依對應</a:t>
            </a:r>
            <a:r>
              <a:rPr lang="zh-TW" sz="3200" b="1">
                <a:solidFill>
                  <a:srgbClr val="FF0000"/>
                </a:solidFill>
                <a:latin typeface="Microsoft JhengHei"/>
                <a:ea typeface="Microsoft JhengHei"/>
                <a:cs typeface="Microsoft JhengHei"/>
                <a:sym typeface="Microsoft JhengHei"/>
              </a:rPr>
              <a:t>擇一職群報名</a:t>
            </a:r>
            <a:r>
              <a:rPr lang="zh-TW" sz="3200">
                <a:solidFill>
                  <a:srgbClr val="000000"/>
                </a:solidFill>
                <a:latin typeface="Microsoft JhengHei"/>
                <a:ea typeface="Microsoft JhengHei"/>
                <a:cs typeface="Microsoft JhengHei"/>
                <a:sym typeface="Microsoft JhengHei"/>
              </a:rPr>
              <a:t>及</a:t>
            </a:r>
            <a:r>
              <a:rPr lang="zh-TW" sz="3200" b="1">
                <a:solidFill>
                  <a:srgbClr val="FF0000"/>
                </a:solidFill>
                <a:latin typeface="Microsoft JhengHei"/>
                <a:ea typeface="Microsoft JhengHei"/>
                <a:cs typeface="Microsoft JhengHei"/>
                <a:sym typeface="Microsoft JhengHei"/>
              </a:rPr>
              <a:t>選填志願</a:t>
            </a:r>
            <a:r>
              <a:rPr lang="zh-TW" sz="3200">
                <a:solidFill>
                  <a:srgbClr val="000000"/>
                </a:solidFill>
                <a:latin typeface="Microsoft JhengHei"/>
                <a:ea typeface="Microsoft JhengHei"/>
                <a:cs typeface="Microsoft JhengHei"/>
                <a:sym typeface="Microsoft JhengHei"/>
              </a:rPr>
              <a:t>。</a:t>
            </a:r>
            <a:endParaRPr sz="3200">
              <a:solidFill>
                <a:srgbClr val="000000"/>
              </a:solidFill>
              <a:latin typeface="Microsoft JhengHei"/>
              <a:ea typeface="Microsoft JhengHei"/>
              <a:cs typeface="Microsoft JhengHei"/>
              <a:sym typeface="Microsoft JhengHei"/>
            </a:endParaRPr>
          </a:p>
          <a:p>
            <a:pPr marL="457200" marR="0" lvl="0" indent="-457200" algn="l" rtl="0">
              <a:lnSpc>
                <a:spcPct val="90000"/>
              </a:lnSpc>
              <a:spcBef>
                <a:spcPts val="640"/>
              </a:spcBef>
              <a:spcAft>
                <a:spcPts val="0"/>
              </a:spcAft>
              <a:buClr>
                <a:schemeClr val="dk1"/>
              </a:buClr>
              <a:buSzPts val="2720"/>
              <a:buFont typeface="Noto Sans Symbols"/>
              <a:buChar char="●"/>
            </a:pPr>
            <a:r>
              <a:rPr lang="zh-TW" sz="3200" b="1">
                <a:solidFill>
                  <a:srgbClr val="000000"/>
                </a:solidFill>
                <a:latin typeface="Microsoft JhengHei"/>
                <a:ea typeface="Microsoft JhengHei"/>
                <a:cs typeface="Microsoft JhengHei"/>
                <a:sym typeface="Microsoft JhengHei"/>
              </a:rPr>
              <a:t>基北區技優甄審入學承辦學校：新北市立樟樹國際實中</a:t>
            </a:r>
            <a:endParaRPr sz="3200" b="1">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89"/>
          <p:cNvSpPr txBox="1">
            <a:spLocks noGrp="1"/>
          </p:cNvSpPr>
          <p:nvPr>
            <p:ph type="title"/>
          </p:nvPr>
        </p:nvSpPr>
        <p:spPr>
          <a:xfrm>
            <a:off x="1069847" y="236438"/>
            <a:ext cx="10058400" cy="9809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技優甄審入學辦理方式</a:t>
            </a:r>
            <a:endParaRPr/>
          </a:p>
        </p:txBody>
      </p:sp>
      <p:grpSp>
        <p:nvGrpSpPr>
          <p:cNvPr id="1157" name="Google Shape;1157;p89"/>
          <p:cNvGrpSpPr/>
          <p:nvPr/>
        </p:nvGrpSpPr>
        <p:grpSpPr>
          <a:xfrm>
            <a:off x="1408175" y="1270332"/>
            <a:ext cx="9720072" cy="5343840"/>
            <a:chOff x="0" y="37413"/>
            <a:chExt cx="9720072" cy="5343840"/>
          </a:xfrm>
        </p:grpSpPr>
        <p:sp>
          <p:nvSpPr>
            <p:cNvPr id="1158" name="Google Shape;1158;p89"/>
            <p:cNvSpPr/>
            <p:nvPr/>
          </p:nvSpPr>
          <p:spPr>
            <a:xfrm>
              <a:off x="0" y="391653"/>
              <a:ext cx="9720072" cy="4989600"/>
            </a:xfrm>
            <a:prstGeom prst="rect">
              <a:avLst/>
            </a:prstGeom>
            <a:solidFill>
              <a:schemeClr val="lt1">
                <a:alpha val="89803"/>
              </a:schemeClr>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9"/>
            <p:cNvSpPr txBox="1"/>
            <p:nvPr/>
          </p:nvSpPr>
          <p:spPr>
            <a:xfrm>
              <a:off x="0" y="391653"/>
              <a:ext cx="9720072" cy="4989600"/>
            </a:xfrm>
            <a:prstGeom prst="rect">
              <a:avLst/>
            </a:prstGeom>
            <a:noFill/>
            <a:ln>
              <a:noFill/>
            </a:ln>
          </p:spPr>
          <p:txBody>
            <a:bodyPr spcFirstLastPara="1" wrap="square" lIns="754375" tIns="499850" rIns="754375" bIns="170675" anchor="t" anchorCtr="0">
              <a:noAutofit/>
            </a:bodyPr>
            <a:lstStyle/>
            <a:p>
              <a:pPr marL="228600" marR="0" lvl="1" indent="-228600" algn="l" rtl="0">
                <a:lnSpc>
                  <a:spcPct val="90000"/>
                </a:lnSpc>
                <a:spcBef>
                  <a:spcPts val="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參加國際技能競賽各職類或國際科技展覽成績優異，分別獲勞動部勞動力發展署或國立臺灣科學教育館推薦並持有證明。</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全國技藝技能競賽，獲得優勝獲佳作以上名次</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全國中小學科學展覽，獲得優勝以上名次</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其他參加國際特殊技藝技能競賽，獲得優勝以上名次</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各縣市技藝技能競賽、科學展覽，獲得優勝以上名次</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領有丙級以上技術士證</a:t>
              </a:r>
              <a:endParaRPr sz="2400" b="0" i="0" u="none" strike="noStrike" cap="none">
                <a:solidFill>
                  <a:schemeClr val="dk1"/>
                </a:solidFill>
                <a:latin typeface="Microsoft JhengHei"/>
                <a:ea typeface="Microsoft JhengHei"/>
                <a:cs typeface="Microsoft JhengHei"/>
                <a:sym typeface="Microsoft JhengHei"/>
              </a:endParaRPr>
            </a:p>
            <a:p>
              <a:pPr marL="228600" marR="0" lvl="1" indent="-228600" algn="l" rtl="0">
                <a:lnSpc>
                  <a:spcPct val="90000"/>
                </a:lnSpc>
                <a:spcBef>
                  <a:spcPts val="360"/>
                </a:spcBef>
                <a:spcAft>
                  <a:spcPts val="0"/>
                </a:spcAft>
                <a:buClr>
                  <a:schemeClr val="dk1"/>
                </a:buClr>
                <a:buSzPts val="2400"/>
                <a:buFont typeface="Microsoft JhengHei"/>
                <a:buChar char="•"/>
              </a:pPr>
              <a:r>
                <a:rPr lang="zh-TW" sz="2400" b="0" i="0" u="none" strike="noStrike" cap="none">
                  <a:solidFill>
                    <a:schemeClr val="dk1"/>
                  </a:solidFill>
                  <a:latin typeface="Microsoft JhengHei"/>
                  <a:ea typeface="Microsoft JhengHei"/>
                  <a:cs typeface="Microsoft JhengHei"/>
                  <a:sym typeface="Microsoft JhengHei"/>
                </a:rPr>
                <a:t>應屆畢(結)業生技藝教育課程成績優良</a:t>
              </a:r>
              <a:endParaRPr sz="2400" b="0" i="0" u="none" strike="noStrike" cap="none">
                <a:solidFill>
                  <a:schemeClr val="dk1"/>
                </a:solidFill>
                <a:latin typeface="Microsoft JhengHei"/>
                <a:ea typeface="Microsoft JhengHei"/>
                <a:cs typeface="Microsoft JhengHei"/>
                <a:sym typeface="Microsoft JhengHei"/>
              </a:endParaRPr>
            </a:p>
          </p:txBody>
        </p:sp>
        <p:sp>
          <p:nvSpPr>
            <p:cNvPr id="1160" name="Google Shape;1160;p89"/>
            <p:cNvSpPr/>
            <p:nvPr/>
          </p:nvSpPr>
          <p:spPr>
            <a:xfrm>
              <a:off x="486003" y="37413"/>
              <a:ext cx="6804050" cy="708480"/>
            </a:xfrm>
            <a:prstGeom prst="roundRect">
              <a:avLst>
                <a:gd name="adj" fmla="val 16667"/>
              </a:avLst>
            </a:prstGeom>
            <a:solidFill>
              <a:srgbClr val="19ACE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9"/>
            <p:cNvSpPr txBox="1"/>
            <p:nvPr/>
          </p:nvSpPr>
          <p:spPr>
            <a:xfrm>
              <a:off x="520588" y="71998"/>
              <a:ext cx="6734880" cy="639310"/>
            </a:xfrm>
            <a:prstGeom prst="rect">
              <a:avLst/>
            </a:prstGeom>
            <a:noFill/>
            <a:ln>
              <a:noFill/>
            </a:ln>
          </p:spPr>
          <p:txBody>
            <a:bodyPr spcFirstLastPara="1" wrap="square" lIns="257175" tIns="0" rIns="257175" bIns="0" anchor="ctr" anchorCtr="0">
              <a:noAutofit/>
            </a:bodyPr>
            <a:lstStyle/>
            <a:p>
              <a:pPr marL="0" marR="0" lvl="0" indent="0" algn="l" rtl="0">
                <a:lnSpc>
                  <a:spcPct val="90000"/>
                </a:lnSpc>
                <a:spcBef>
                  <a:spcPts val="0"/>
                </a:spcBef>
                <a:spcAft>
                  <a:spcPts val="0"/>
                </a:spcAft>
                <a:buNone/>
              </a:pPr>
              <a:r>
                <a:rPr lang="zh-TW" sz="3200" b="0">
                  <a:solidFill>
                    <a:schemeClr val="lt1"/>
                  </a:solidFill>
                  <a:latin typeface="Microsoft JhengHei"/>
                  <a:ea typeface="Microsoft JhengHei"/>
                  <a:cs typeface="Microsoft JhengHei"/>
                  <a:sym typeface="Microsoft JhengHei"/>
                </a:rPr>
                <a:t>申請資格</a:t>
              </a:r>
              <a:endParaRPr/>
            </a:p>
          </p:txBody>
        </p:sp>
      </p:grpSp>
      <p:pic>
        <p:nvPicPr>
          <p:cNvPr id="1162" name="Google Shape;1162;p89" descr="機器人"/>
          <p:cNvPicPr preferRelativeResize="0"/>
          <p:nvPr/>
        </p:nvPicPr>
        <p:blipFill rotWithShape="1">
          <a:blip r:embed="rId3">
            <a:alphaModFix/>
          </a:blip>
          <a:srcRect/>
          <a:stretch/>
        </p:blipFill>
        <p:spPr>
          <a:xfrm>
            <a:off x="9467922" y="1232919"/>
            <a:ext cx="1119867" cy="1119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1069848" y="153328"/>
            <a:ext cx="10058400" cy="113213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108課綱</a:t>
            </a:r>
            <a:endParaRPr/>
          </a:p>
        </p:txBody>
      </p:sp>
      <p:sp>
        <p:nvSpPr>
          <p:cNvPr id="169" name="Google Shape;169;p9"/>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p>
            <a:pPr marL="182880" lvl="0" indent="-74929" algn="l" rtl="0">
              <a:lnSpc>
                <a:spcPct val="90000"/>
              </a:lnSpc>
              <a:spcBef>
                <a:spcPts val="0"/>
              </a:spcBef>
              <a:spcAft>
                <a:spcPts val="0"/>
              </a:spcAft>
              <a:buSzPts val="1700"/>
              <a:buNone/>
            </a:pPr>
            <a:endParaRPr/>
          </a:p>
        </p:txBody>
      </p:sp>
      <p:pic>
        <p:nvPicPr>
          <p:cNvPr id="170" name="Google Shape;170;p9"/>
          <p:cNvPicPr preferRelativeResize="0"/>
          <p:nvPr/>
        </p:nvPicPr>
        <p:blipFill rotWithShape="1">
          <a:blip r:embed="rId3">
            <a:alphaModFix/>
          </a:blip>
          <a:srcRect/>
          <a:stretch/>
        </p:blipFill>
        <p:spPr>
          <a:xfrm>
            <a:off x="2128587" y="1285461"/>
            <a:ext cx="7638265" cy="538029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90"/>
          <p:cNvSpPr txBox="1">
            <a:spLocks noGrp="1"/>
          </p:cNvSpPr>
          <p:nvPr>
            <p:ph type="title"/>
          </p:nvPr>
        </p:nvSpPr>
        <p:spPr>
          <a:xfrm>
            <a:off x="1109037" y="197250"/>
            <a:ext cx="10058400" cy="8608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技優甄審入學積分核算基準表</a:t>
            </a:r>
            <a:endParaRPr/>
          </a:p>
        </p:txBody>
      </p:sp>
      <p:graphicFrame>
        <p:nvGraphicFramePr>
          <p:cNvPr id="1169" name="Google Shape;1169;p90"/>
          <p:cNvGraphicFramePr/>
          <p:nvPr/>
        </p:nvGraphicFramePr>
        <p:xfrm>
          <a:off x="352698" y="1188424"/>
          <a:ext cx="3000000" cy="3000000"/>
        </p:xfrm>
        <a:graphic>
          <a:graphicData uri="http://schemas.openxmlformats.org/drawingml/2006/table">
            <a:tbl>
              <a:tblPr firstRow="1" firstCol="1" bandRow="1">
                <a:noFill/>
                <a:tableStyleId>{AF0F7EEB-FAF5-4D57-9A00-CF9E036A19B2}</a:tableStyleId>
              </a:tblPr>
              <a:tblGrid>
                <a:gridCol w="6168475">
                  <a:extLst>
                    <a:ext uri="{9D8B030D-6E8A-4147-A177-3AD203B41FA5}">
                      <a16:colId xmlns:a16="http://schemas.microsoft.com/office/drawing/2014/main" val="20000"/>
                    </a:ext>
                  </a:extLst>
                </a:gridCol>
                <a:gridCol w="3931675">
                  <a:extLst>
                    <a:ext uri="{9D8B030D-6E8A-4147-A177-3AD203B41FA5}">
                      <a16:colId xmlns:a16="http://schemas.microsoft.com/office/drawing/2014/main" val="20001"/>
                    </a:ext>
                  </a:extLst>
                </a:gridCol>
                <a:gridCol w="1199225">
                  <a:extLst>
                    <a:ext uri="{9D8B030D-6E8A-4147-A177-3AD203B41FA5}">
                      <a16:colId xmlns:a16="http://schemas.microsoft.com/office/drawing/2014/main" val="20002"/>
                    </a:ext>
                  </a:extLst>
                </a:gridCol>
              </a:tblGrid>
              <a:tr h="507575">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項目</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得獎名次</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積分</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69675">
                <a:tc rowSpan="2">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國際技能競賽（包括科技展覽）</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優勝以上</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100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469675">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未得獎</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95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851950">
                <a:tc rowSpan="2">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全國性技藝技能競賽</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第一名、第二名、第三名</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主辦95</a:t>
                      </a:r>
                      <a:br>
                        <a:rPr lang="zh-TW" sz="1800" b="0">
                          <a:latin typeface="Microsoft JhengHei"/>
                          <a:ea typeface="Microsoft JhengHei"/>
                          <a:cs typeface="Microsoft JhengHei"/>
                          <a:sym typeface="Microsoft JhengHei"/>
                        </a:rPr>
                      </a:br>
                      <a:r>
                        <a:rPr lang="zh-TW" sz="1800" b="0">
                          <a:latin typeface="Microsoft JhengHei"/>
                          <a:ea typeface="Microsoft JhengHei"/>
                          <a:cs typeface="Microsoft JhengHei"/>
                          <a:sym typeface="Microsoft JhengHei"/>
                        </a:rPr>
                        <a:t>協辦80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851950">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第四名至優勝或佳作</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主辦80</a:t>
                      </a:r>
                      <a:br>
                        <a:rPr lang="zh-TW" sz="1800" b="0">
                          <a:latin typeface="Microsoft JhengHei"/>
                          <a:ea typeface="Microsoft JhengHei"/>
                          <a:cs typeface="Microsoft JhengHei"/>
                          <a:sym typeface="Microsoft JhengHei"/>
                        </a:rPr>
                      </a:br>
                      <a:r>
                        <a:rPr lang="zh-TW" sz="1800" b="0">
                          <a:latin typeface="Microsoft JhengHei"/>
                          <a:ea typeface="Microsoft JhengHei"/>
                          <a:cs typeface="Microsoft JhengHei"/>
                          <a:sym typeface="Microsoft JhengHei"/>
                        </a:rPr>
                        <a:t>協辦65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469675">
                <a:tc rowSpan="2">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全國中小學科學展覽會、臺灣國際科學展覽會</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第一名、第二名、第三名</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95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469675">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第四名至優勝或佳作</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80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469675">
                <a:tc rowSpan="2">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其他國際性特殊技藝技能競賽</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第一名、第二名、第三名</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95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r h="469675">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第四名至優勝</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80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91"/>
          <p:cNvSpPr txBox="1">
            <a:spLocks noGrp="1"/>
          </p:cNvSpPr>
          <p:nvPr>
            <p:ph type="title"/>
          </p:nvPr>
        </p:nvSpPr>
        <p:spPr>
          <a:xfrm>
            <a:off x="1109037" y="197250"/>
            <a:ext cx="10058400" cy="8608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技優甄審入學積分核算基準表</a:t>
            </a:r>
            <a:endParaRPr/>
          </a:p>
        </p:txBody>
      </p:sp>
      <p:graphicFrame>
        <p:nvGraphicFramePr>
          <p:cNvPr id="1176" name="Google Shape;1176;p91"/>
          <p:cNvGraphicFramePr/>
          <p:nvPr/>
        </p:nvGraphicFramePr>
        <p:xfrm>
          <a:off x="352696" y="1188424"/>
          <a:ext cx="3000000" cy="3000000"/>
        </p:xfrm>
        <a:graphic>
          <a:graphicData uri="http://schemas.openxmlformats.org/drawingml/2006/table">
            <a:tbl>
              <a:tblPr firstRow="1" firstCol="1" bandRow="1">
                <a:noFill/>
                <a:tableStyleId>{AF0F7EEB-FAF5-4D57-9A00-CF9E036A19B2}</a:tableStyleId>
              </a:tblPr>
              <a:tblGrid>
                <a:gridCol w="6154200">
                  <a:extLst>
                    <a:ext uri="{9D8B030D-6E8A-4147-A177-3AD203B41FA5}">
                      <a16:colId xmlns:a16="http://schemas.microsoft.com/office/drawing/2014/main" val="20000"/>
                    </a:ext>
                  </a:extLst>
                </a:gridCol>
                <a:gridCol w="4034825">
                  <a:extLst>
                    <a:ext uri="{9D8B030D-6E8A-4147-A177-3AD203B41FA5}">
                      <a16:colId xmlns:a16="http://schemas.microsoft.com/office/drawing/2014/main" val="20001"/>
                    </a:ext>
                  </a:extLst>
                </a:gridCol>
                <a:gridCol w="1084225">
                  <a:extLst>
                    <a:ext uri="{9D8B030D-6E8A-4147-A177-3AD203B41FA5}">
                      <a16:colId xmlns:a16="http://schemas.microsoft.com/office/drawing/2014/main" val="20002"/>
                    </a:ext>
                  </a:extLst>
                </a:gridCol>
              </a:tblGrid>
              <a:tr h="530900">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項目</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得獎名次</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積分</a:t>
                      </a:r>
                      <a:endParaRPr sz="2000" b="1">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1250">
                <a:tc rowSpan="3">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各直轄市、縣(市)政府主辦報經教育部備查之技藝技能比賽及科學展覽(不包括成果展)</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第一名、第二名、第三名（特優）</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70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491250">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第四名、第五名、第六名（優等）</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65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491250">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佳作（甲等）</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60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891100">
                <a:tc>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領有技術證士</a:t>
                      </a:r>
                      <a:endParaRPr sz="2000" b="0">
                        <a:solidFill>
                          <a:schemeClr val="lt1"/>
                        </a:solidFill>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領有丙級以上技術士證或相當於丙級以上之單一級技術士證</a:t>
                      </a:r>
                      <a:endParaRPr sz="1800" b="0">
                        <a:solidFill>
                          <a:schemeClr val="dk1"/>
                        </a:solidFill>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50</a:t>
                      </a:r>
                      <a:endParaRPr sz="1800" b="0">
                        <a:solidFill>
                          <a:schemeClr val="dk1"/>
                        </a:solidFill>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491250">
                <a:tc rowSpan="3">
                  <a:txBody>
                    <a:bodyPr/>
                    <a:lstStyle/>
                    <a:p>
                      <a:pPr marL="0" marR="0" lvl="0" indent="0" algn="l" rtl="0">
                        <a:spcBef>
                          <a:spcPts val="0"/>
                        </a:spcBef>
                        <a:spcAft>
                          <a:spcPts val="0"/>
                        </a:spcAft>
                        <a:buNone/>
                      </a:pPr>
                      <a:r>
                        <a:rPr lang="zh-TW" sz="2000" b="0">
                          <a:latin typeface="Microsoft JhengHei"/>
                          <a:ea typeface="Microsoft JhengHei"/>
                          <a:cs typeface="Microsoft JhengHei"/>
                          <a:sym typeface="Microsoft JhengHei"/>
                        </a:rPr>
                        <a:t>應屆畢(結)業生技藝教育課程成績優良，技藝教育課程職群成績(與國中在校學習領域評量成績無涉)達該班PR值七十以上者(得擇優一職群成績採計得分)</a:t>
                      </a:r>
                      <a:endParaRPr sz="20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PR值（百分等級）九十以上</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50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576500">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PR值（百分等級）八十以上未達九十</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45</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491250">
                <a:tc vMerge="1">
                  <a:txBody>
                    <a:bodyPr/>
                    <a:lstStyle/>
                    <a:p>
                      <a:endParaRPr lang="zh-TW"/>
                    </a:p>
                  </a:txBody>
                  <a:tcPr/>
                </a:tc>
                <a:tc>
                  <a:txBody>
                    <a:bodyPr/>
                    <a:lstStyle/>
                    <a:p>
                      <a:pPr marL="0" marR="0" lvl="0" indent="0" algn="l" rtl="0">
                        <a:spcBef>
                          <a:spcPts val="0"/>
                        </a:spcBef>
                        <a:spcAft>
                          <a:spcPts val="0"/>
                        </a:spcAft>
                        <a:buNone/>
                      </a:pPr>
                      <a:r>
                        <a:rPr lang="zh-TW" sz="1800" b="0">
                          <a:latin typeface="Microsoft JhengHei"/>
                          <a:ea typeface="Microsoft JhengHei"/>
                          <a:cs typeface="Microsoft JhengHei"/>
                          <a:sym typeface="Microsoft JhengHei"/>
                        </a:rPr>
                        <a:t>PR值（百分等級）七十以上未達八十</a:t>
                      </a:r>
                      <a:endParaRPr sz="1800" b="0">
                        <a:latin typeface="Microsoft JhengHei"/>
                        <a:ea typeface="Microsoft JhengHei"/>
                        <a:cs typeface="Microsoft JhengHei"/>
                        <a:sym typeface="Microsoft JhengHei"/>
                      </a:endParaRPr>
                    </a:p>
                  </a:txBody>
                  <a:tcPr marL="3600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ctr" rtl="0">
                        <a:spcBef>
                          <a:spcPts val="0"/>
                        </a:spcBef>
                        <a:spcAft>
                          <a:spcPts val="0"/>
                        </a:spcAft>
                        <a:buNone/>
                      </a:pPr>
                      <a:r>
                        <a:rPr lang="zh-TW" sz="1800" b="0">
                          <a:latin typeface="Microsoft JhengHei"/>
                          <a:ea typeface="Microsoft JhengHei"/>
                          <a:cs typeface="Microsoft JhengHei"/>
                          <a:sym typeface="Microsoft JhengHei"/>
                        </a:rPr>
                        <a:t>40</a:t>
                      </a:r>
                      <a:endParaRPr sz="1800" b="0">
                        <a:latin typeface="Microsoft JhengHei"/>
                        <a:ea typeface="Microsoft JhengHei"/>
                        <a:cs typeface="Microsoft JhengHei"/>
                        <a:sym typeface="Microsoft JhengHei"/>
                      </a:endParaRPr>
                    </a:p>
                  </a:txBody>
                  <a:tcPr marL="0" marR="0" marT="24375" marB="24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92"/>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特色招生專業群科甄選入學</a:t>
            </a:r>
            <a:endParaRPr/>
          </a:p>
        </p:txBody>
      </p:sp>
      <p:sp>
        <p:nvSpPr>
          <p:cNvPr id="1183" name="Google Shape;1183;p92"/>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93"/>
          <p:cNvSpPr txBox="1">
            <a:spLocks noGrp="1"/>
          </p:cNvSpPr>
          <p:nvPr>
            <p:ph type="title"/>
          </p:nvPr>
        </p:nvSpPr>
        <p:spPr>
          <a:xfrm>
            <a:off x="1069847" y="249500"/>
            <a:ext cx="10058400" cy="10959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特色招生專業群科甄選入學依據</a:t>
            </a:r>
            <a:endParaRPr/>
          </a:p>
        </p:txBody>
      </p:sp>
      <p:sp>
        <p:nvSpPr>
          <p:cNvPr id="1190" name="Google Shape;1190;p93"/>
          <p:cNvSpPr txBox="1"/>
          <p:nvPr/>
        </p:nvSpPr>
        <p:spPr>
          <a:xfrm>
            <a:off x="1344467" y="1345474"/>
            <a:ext cx="9509159" cy="4824536"/>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rgbClr val="1482AB"/>
              </a:buClr>
              <a:buSzPts val="2720"/>
              <a:buFont typeface="Noto Sans Symbols"/>
              <a:buChar char="●"/>
            </a:pPr>
            <a:r>
              <a:rPr lang="zh-TW" sz="3200">
                <a:solidFill>
                  <a:schemeClr val="dk1"/>
                </a:solidFill>
                <a:latin typeface="Microsoft JhengHei"/>
                <a:ea typeface="Microsoft JhengHei"/>
                <a:cs typeface="Microsoft JhengHei"/>
                <a:sym typeface="Microsoft JhengHei"/>
              </a:rPr>
              <a:t>高級中等學校多元入學招生辦法第十一條</a:t>
            </a:r>
            <a:endParaRPr/>
          </a:p>
          <a:p>
            <a:pPr marL="366713" marR="0" lvl="1" indent="0" algn="l" rtl="0">
              <a:lnSpc>
                <a:spcPct val="90000"/>
              </a:lnSpc>
              <a:spcBef>
                <a:spcPts val="600"/>
              </a:spcBef>
              <a:spcAft>
                <a:spcPts val="0"/>
              </a:spcAft>
              <a:buClr>
                <a:srgbClr val="1482AB"/>
              </a:buClr>
              <a:buSzPts val="2720"/>
              <a:buFont typeface="Noto Sans Symbols"/>
              <a:buNone/>
            </a:pPr>
            <a:r>
              <a:rPr lang="zh-TW" sz="3200" b="0" i="0" u="none" strike="noStrike" cap="none">
                <a:solidFill>
                  <a:schemeClr val="dk1"/>
                </a:solidFill>
                <a:latin typeface="Microsoft JhengHei"/>
                <a:ea typeface="Microsoft JhengHei"/>
                <a:cs typeface="Microsoft JhengHei"/>
                <a:sym typeface="Microsoft JhengHei"/>
              </a:rPr>
              <a:t>特色招生辦理方式如下：</a:t>
            </a:r>
            <a:endParaRPr/>
          </a:p>
          <a:p>
            <a:pPr marL="815213" marR="0" lvl="1" indent="-514350" algn="l" rtl="0">
              <a:lnSpc>
                <a:spcPct val="90000"/>
              </a:lnSpc>
              <a:spcBef>
                <a:spcPts val="800"/>
              </a:spcBef>
              <a:spcAft>
                <a:spcPts val="0"/>
              </a:spcAft>
              <a:buClr>
                <a:schemeClr val="dk1"/>
              </a:buClr>
              <a:buSzPts val="2210"/>
              <a:buFont typeface="Arial"/>
              <a:buAutoNum type="arabicPeriod"/>
            </a:pPr>
            <a:r>
              <a:rPr lang="zh-TW" sz="2600" b="1" i="0" u="none" strike="noStrike" cap="none">
                <a:solidFill>
                  <a:srgbClr val="FF0000"/>
                </a:solidFill>
                <a:latin typeface="Microsoft JhengHei"/>
                <a:ea typeface="Microsoft JhengHei"/>
                <a:cs typeface="Microsoft JhengHei"/>
                <a:sym typeface="Microsoft JhengHei"/>
              </a:rPr>
              <a:t>甄選入學</a:t>
            </a:r>
            <a:r>
              <a:rPr lang="zh-TW" sz="2600" b="1" i="0" u="none" strike="noStrike" cap="none">
                <a:solidFill>
                  <a:schemeClr val="dk1"/>
                </a:solidFill>
                <a:latin typeface="Microsoft JhengHei"/>
                <a:ea typeface="Microsoft JhengHei"/>
                <a:cs typeface="Microsoft JhengHei"/>
                <a:sym typeface="Microsoft JhengHei"/>
              </a:rPr>
              <a:t>：</a:t>
            </a:r>
            <a:br>
              <a:rPr lang="zh-TW" sz="2600" b="1" i="0" u="none" strike="noStrike" cap="none">
                <a:solidFill>
                  <a:schemeClr val="dk1"/>
                </a:solidFill>
                <a:latin typeface="Microsoft JhengHei"/>
                <a:ea typeface="Microsoft JhengHei"/>
                <a:cs typeface="Microsoft JhengHei"/>
                <a:sym typeface="Microsoft JhengHei"/>
              </a:rPr>
            </a:br>
            <a:r>
              <a:rPr lang="zh-TW" sz="2400" b="1" i="0" u="none" strike="noStrike" cap="none">
                <a:solidFill>
                  <a:schemeClr val="dk1"/>
                </a:solidFill>
                <a:latin typeface="Microsoft JhengHei"/>
                <a:ea typeface="Microsoft JhengHei"/>
                <a:cs typeface="Microsoft JhengHei"/>
                <a:sym typeface="Microsoft JhengHei"/>
              </a:rPr>
              <a:t>學校之音樂、美術、舞蹈、戲劇、科學、體育及</a:t>
            </a:r>
            <a:r>
              <a:rPr lang="zh-TW" sz="2400" b="1" i="0" u="none" strike="noStrike" cap="none">
                <a:solidFill>
                  <a:srgbClr val="FF0000"/>
                </a:solidFill>
                <a:latin typeface="Microsoft JhengHei"/>
                <a:ea typeface="Microsoft JhengHei"/>
                <a:cs typeface="Microsoft JhengHei"/>
                <a:sym typeface="Microsoft JhengHei"/>
              </a:rPr>
              <a:t>高級中等學校專業群、科之特殊班、科、組、群</a:t>
            </a:r>
            <a:r>
              <a:rPr lang="zh-TW" sz="2400" b="1" i="0" u="none" strike="noStrike" cap="none">
                <a:solidFill>
                  <a:schemeClr val="dk1"/>
                </a:solidFill>
                <a:latin typeface="Microsoft JhengHei"/>
                <a:ea typeface="Microsoft JhengHei"/>
                <a:cs typeface="Microsoft JhengHei"/>
                <a:sym typeface="Microsoft JhengHei"/>
              </a:rPr>
              <a:t>，</a:t>
            </a:r>
            <a:r>
              <a:rPr lang="zh-TW" sz="2400" b="1" i="0" u="none" strike="noStrike" cap="none">
                <a:solidFill>
                  <a:srgbClr val="0070C0"/>
                </a:solidFill>
                <a:latin typeface="Microsoft JhengHei"/>
                <a:ea typeface="Microsoft JhengHei"/>
                <a:cs typeface="Microsoft JhengHei"/>
                <a:sym typeface="Microsoft JhengHei"/>
              </a:rPr>
              <a:t>得參採國中教育會考成績作為錄取門檻</a:t>
            </a:r>
            <a:r>
              <a:rPr lang="zh-TW" sz="2400" b="1" i="0" u="none" strike="noStrike" cap="none">
                <a:solidFill>
                  <a:schemeClr val="dk1"/>
                </a:solidFill>
                <a:latin typeface="Microsoft JhengHei"/>
                <a:ea typeface="Microsoft JhengHei"/>
                <a:cs typeface="Microsoft JhengHei"/>
                <a:sym typeface="Microsoft JhengHei"/>
              </a:rPr>
              <a:t>，</a:t>
            </a:r>
            <a:r>
              <a:rPr lang="zh-TW" sz="2400" b="1" i="0" u="none" strike="noStrike" cap="none">
                <a:solidFill>
                  <a:srgbClr val="FF0000"/>
                </a:solidFill>
                <a:latin typeface="Microsoft JhengHei"/>
                <a:ea typeface="Microsoft JhengHei"/>
                <a:cs typeface="Microsoft JhengHei"/>
                <a:sym typeface="Microsoft JhengHei"/>
              </a:rPr>
              <a:t>辦理單獨或聯合招生</a:t>
            </a:r>
            <a:r>
              <a:rPr lang="zh-TW" sz="2400" b="1" i="0" u="none" strike="noStrike" cap="none">
                <a:solidFill>
                  <a:schemeClr val="dk1"/>
                </a:solidFill>
                <a:latin typeface="Microsoft JhengHei"/>
                <a:ea typeface="Microsoft JhengHei"/>
                <a:cs typeface="Microsoft JhengHei"/>
                <a:sym typeface="Microsoft JhengHei"/>
              </a:rPr>
              <a:t>，</a:t>
            </a:r>
            <a:r>
              <a:rPr lang="zh-TW" sz="2400" b="1" i="0" u="none" strike="noStrike" cap="none">
                <a:solidFill>
                  <a:srgbClr val="FF0000"/>
                </a:solidFill>
                <a:latin typeface="Microsoft JhengHei"/>
                <a:ea typeface="Microsoft JhengHei"/>
                <a:cs typeface="Microsoft JhengHei"/>
                <a:sym typeface="Microsoft JhengHei"/>
              </a:rPr>
              <a:t>並應依術科測驗分數及學生志願</a:t>
            </a:r>
            <a:r>
              <a:rPr lang="zh-TW" sz="2400" b="1" i="0" u="none" strike="noStrike" cap="none">
                <a:solidFill>
                  <a:schemeClr val="dk1"/>
                </a:solidFill>
                <a:latin typeface="Microsoft JhengHei"/>
                <a:ea typeface="Microsoft JhengHei"/>
                <a:cs typeface="Microsoft JhengHei"/>
                <a:sym typeface="Microsoft JhengHei"/>
              </a:rPr>
              <a:t>，</a:t>
            </a:r>
            <a:r>
              <a:rPr lang="zh-TW" sz="2400" b="1" i="0" u="none" strike="noStrike" cap="none">
                <a:solidFill>
                  <a:srgbClr val="FF0000"/>
                </a:solidFill>
                <a:latin typeface="Microsoft JhengHei"/>
                <a:ea typeface="Microsoft JhengHei"/>
                <a:cs typeface="Microsoft JhengHei"/>
                <a:sym typeface="Microsoft JhengHei"/>
              </a:rPr>
              <a:t>作為錄取依據</a:t>
            </a:r>
            <a:r>
              <a:rPr lang="zh-TW" sz="2400" b="1" i="0" u="none" strike="noStrike" cap="none">
                <a:solidFill>
                  <a:schemeClr val="dk1"/>
                </a:solidFill>
                <a:latin typeface="Microsoft JhengHei"/>
                <a:ea typeface="Microsoft JhengHei"/>
                <a:cs typeface="Microsoft JhengHei"/>
                <a:sym typeface="Microsoft JhengHei"/>
              </a:rPr>
              <a:t>。</a:t>
            </a:r>
            <a:endParaRPr sz="2400" b="1" i="0" u="none" strike="noStrike" cap="none">
              <a:solidFill>
                <a:schemeClr val="dk1"/>
              </a:solidFill>
              <a:latin typeface="Microsoft JhengHei"/>
              <a:ea typeface="Microsoft JhengHei"/>
              <a:cs typeface="Microsoft JhengHei"/>
              <a:sym typeface="Microsoft JhengHei"/>
            </a:endParaRPr>
          </a:p>
          <a:p>
            <a:pPr marL="815213" marR="0" lvl="1" indent="-514350" algn="l" rtl="0">
              <a:lnSpc>
                <a:spcPct val="90000"/>
              </a:lnSpc>
              <a:spcBef>
                <a:spcPts val="800"/>
              </a:spcBef>
              <a:spcAft>
                <a:spcPts val="0"/>
              </a:spcAft>
              <a:buClr>
                <a:schemeClr val="dk1"/>
              </a:buClr>
              <a:buSzPts val="2210"/>
              <a:buFont typeface="Arial"/>
              <a:buAutoNum type="arabicPeriod"/>
            </a:pPr>
            <a:r>
              <a:rPr lang="zh-TW" sz="2600" b="0" i="0" u="none" strike="noStrike" cap="none">
                <a:solidFill>
                  <a:schemeClr val="dk1"/>
                </a:solidFill>
                <a:latin typeface="Microsoft JhengHei"/>
                <a:ea typeface="Microsoft JhengHei"/>
                <a:cs typeface="Microsoft JhengHei"/>
                <a:sym typeface="Microsoft JhengHei"/>
              </a:rPr>
              <a:t>考試分發入學：</a:t>
            </a:r>
            <a:endParaRPr sz="2600" b="0" i="0" u="none" strike="noStrike" cap="none">
              <a:solidFill>
                <a:schemeClr val="dk1"/>
              </a:solidFill>
              <a:latin typeface="Microsoft JhengHei"/>
              <a:ea typeface="Microsoft JhengHei"/>
              <a:cs typeface="Microsoft JhengHei"/>
              <a:sym typeface="Microsoft JhengHei"/>
            </a:endParaRPr>
          </a:p>
          <a:p>
            <a:pPr marL="979488" marR="0" lvl="1" indent="-352425" algn="l" rtl="0">
              <a:lnSpc>
                <a:spcPct val="90000"/>
              </a:lnSpc>
              <a:spcBef>
                <a:spcPts val="800"/>
              </a:spcBef>
              <a:spcAft>
                <a:spcPts val="0"/>
              </a:spcAft>
              <a:buClr>
                <a:schemeClr val="dk1"/>
              </a:buClr>
              <a:buSzPts val="204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學校採國中教育會考成績作為錄取門檻，並以學科測驗成績及學生志願，作為分發入學之依據，按就學區為單位，由各校辦理單獨或聯合考試招生。</a:t>
            </a:r>
            <a:endParaRPr sz="2400" b="0" i="0" u="none" strike="noStrike" cap="none">
              <a:solidFill>
                <a:schemeClr val="dk1"/>
              </a:solidFill>
              <a:latin typeface="Microsoft JhengHei"/>
              <a:ea typeface="Microsoft JhengHei"/>
              <a:cs typeface="Microsoft JhengHei"/>
              <a:sym typeface="Microsoft JhengHei"/>
            </a:endParaRPr>
          </a:p>
          <a:p>
            <a:pPr marL="979488" marR="0" lvl="1" indent="-352425" algn="l" rtl="0">
              <a:lnSpc>
                <a:spcPct val="90000"/>
              </a:lnSpc>
              <a:spcBef>
                <a:spcPts val="800"/>
              </a:spcBef>
              <a:spcAft>
                <a:spcPts val="0"/>
              </a:spcAft>
              <a:buClr>
                <a:schemeClr val="dk1"/>
              </a:buClr>
              <a:buSzPts val="2040"/>
              <a:buFont typeface="Georgia"/>
              <a:buAutoNum type="arabicPeriod"/>
            </a:pPr>
            <a:r>
              <a:rPr lang="zh-TW" sz="2400" b="0" i="0" u="none" strike="noStrike" cap="none">
                <a:solidFill>
                  <a:schemeClr val="dk1"/>
                </a:solidFill>
                <a:latin typeface="Microsoft JhengHei"/>
                <a:ea typeface="Microsoft JhengHei"/>
                <a:cs typeface="Microsoft JhengHei"/>
                <a:sym typeface="Microsoft JhengHei"/>
              </a:rPr>
              <a:t>各學校應依其特色課程規劃前目學科測驗內容或加權採計。</a:t>
            </a:r>
            <a:endParaRPr/>
          </a:p>
        </p:txBody>
      </p:sp>
      <p:pic>
        <p:nvPicPr>
          <p:cNvPr id="1191" name="Google Shape;1191;p93" descr="尺"/>
          <p:cNvPicPr preferRelativeResize="0"/>
          <p:nvPr/>
        </p:nvPicPr>
        <p:blipFill rotWithShape="1">
          <a:blip r:embed="rId3">
            <a:alphaModFix/>
          </a:blip>
          <a:srcRect/>
          <a:stretch/>
        </p:blipFill>
        <p:spPr>
          <a:xfrm>
            <a:off x="9619337" y="1527048"/>
            <a:ext cx="914400" cy="9144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94"/>
          <p:cNvSpPr txBox="1">
            <a:spLocks noGrp="1"/>
          </p:cNvSpPr>
          <p:nvPr>
            <p:ph type="title"/>
          </p:nvPr>
        </p:nvSpPr>
        <p:spPr>
          <a:xfrm>
            <a:off x="1069847" y="249500"/>
            <a:ext cx="10058400" cy="109597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Georgia"/>
              <a:buNone/>
            </a:pPr>
            <a:r>
              <a:rPr lang="zh-TW"/>
              <a:t>臺北市特色招生專業群科甄選入學</a:t>
            </a:r>
            <a:br>
              <a:rPr lang="zh-TW"/>
            </a:br>
            <a:r>
              <a:rPr lang="zh-TW"/>
              <a:t>重要日程表</a:t>
            </a:r>
            <a:endParaRPr/>
          </a:p>
        </p:txBody>
      </p:sp>
      <p:graphicFrame>
        <p:nvGraphicFramePr>
          <p:cNvPr id="1198" name="Google Shape;1198;p94"/>
          <p:cNvGraphicFramePr/>
          <p:nvPr/>
        </p:nvGraphicFramePr>
        <p:xfrm>
          <a:off x="953589" y="1560114"/>
          <a:ext cx="10319675" cy="4405885"/>
        </p:xfrm>
        <a:graphic>
          <a:graphicData uri="http://schemas.openxmlformats.org/drawingml/2006/table">
            <a:tbl>
              <a:tblPr firstRow="1" bandRow="1">
                <a:noFill/>
                <a:tableStyleId>{AF0F7EEB-FAF5-4D57-9A00-CF9E036A19B2}</a:tableStyleId>
              </a:tblPr>
              <a:tblGrid>
                <a:gridCol w="1065075">
                  <a:extLst>
                    <a:ext uri="{9D8B030D-6E8A-4147-A177-3AD203B41FA5}">
                      <a16:colId xmlns:a16="http://schemas.microsoft.com/office/drawing/2014/main" val="20000"/>
                    </a:ext>
                  </a:extLst>
                </a:gridCol>
                <a:gridCol w="899850">
                  <a:extLst>
                    <a:ext uri="{9D8B030D-6E8A-4147-A177-3AD203B41FA5}">
                      <a16:colId xmlns:a16="http://schemas.microsoft.com/office/drawing/2014/main" val="20001"/>
                    </a:ext>
                  </a:extLst>
                </a:gridCol>
                <a:gridCol w="3548700">
                  <a:extLst>
                    <a:ext uri="{9D8B030D-6E8A-4147-A177-3AD203B41FA5}">
                      <a16:colId xmlns:a16="http://schemas.microsoft.com/office/drawing/2014/main" val="20002"/>
                    </a:ext>
                  </a:extLst>
                </a:gridCol>
                <a:gridCol w="4806050">
                  <a:extLst>
                    <a:ext uri="{9D8B030D-6E8A-4147-A177-3AD203B41FA5}">
                      <a16:colId xmlns:a16="http://schemas.microsoft.com/office/drawing/2014/main" val="20003"/>
                    </a:ext>
                  </a:extLst>
                </a:gridCol>
              </a:tblGrid>
              <a:tr h="546600">
                <a:tc gridSpan="3">
                  <a:txBody>
                    <a:bodyPr/>
                    <a:lstStyle/>
                    <a:p>
                      <a:pPr marL="0" marR="0" lvl="0" indent="0" algn="ctr" rtl="0">
                        <a:spcBef>
                          <a:spcPts val="0"/>
                        </a:spcBef>
                        <a:spcAft>
                          <a:spcPts val="0"/>
                        </a:spcAft>
                        <a:buNone/>
                      </a:pPr>
                      <a:r>
                        <a:rPr lang="zh-TW" sz="2800">
                          <a:latin typeface="Microsoft JhengHei"/>
                          <a:ea typeface="Microsoft JhengHei"/>
                          <a:cs typeface="Microsoft JhengHei"/>
                          <a:sym typeface="Microsoft JhengHei"/>
                        </a:rPr>
                        <a:t>項目</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2800">
                          <a:latin typeface="Microsoft JhengHei"/>
                          <a:ea typeface="Microsoft JhengHei"/>
                          <a:cs typeface="Microsoft JhengHei"/>
                          <a:sym typeface="Microsoft JhengHei"/>
                        </a:rPr>
                        <a:t>日期</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19725">
                <a:tc gridSpan="3">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  1.下載/購買簡章、報名表</a:t>
                      </a:r>
                      <a:endParaRPr sz="2200" b="1">
                        <a:latin typeface="Microsoft JhengHei"/>
                        <a:ea typeface="Microsoft JhengHei"/>
                        <a:cs typeface="Microsoft JhengHei"/>
                        <a:sym typeface="Microsoft JhengHei"/>
                      </a:endParaRPr>
                    </a:p>
                  </a:txBody>
                  <a:tcPr marL="6925" marR="69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hMerge="1">
                  <a:txBody>
                    <a:bodyPr/>
                    <a:lstStyle/>
                    <a:p>
                      <a:endParaRPr lang="zh-TW"/>
                    </a:p>
                  </a:txBody>
                  <a:tcPr/>
                </a:tc>
                <a:tc hMerge="1">
                  <a:txBody>
                    <a:bodyPr/>
                    <a:lstStyle/>
                    <a:p>
                      <a:endParaRPr lang="zh-TW"/>
                    </a:p>
                  </a:txBody>
                  <a:tcPr/>
                </a:tc>
                <a:tc>
                  <a:txBody>
                    <a:bodyPr/>
                    <a:lstStyle/>
                    <a:p>
                      <a:pPr marL="0" marR="0" lvl="0" indent="0" algn="l" rtl="0">
                        <a:spcBef>
                          <a:spcPts val="0"/>
                        </a:spcBef>
                        <a:spcAft>
                          <a:spcPts val="0"/>
                        </a:spcAft>
                        <a:buNone/>
                      </a:pPr>
                      <a:r>
                        <a:rPr lang="zh-TW" sz="2000">
                          <a:latin typeface="Microsoft JhengHei"/>
                          <a:ea typeface="Microsoft JhengHei"/>
                          <a:cs typeface="Microsoft JhengHei"/>
                          <a:sym typeface="Microsoft JhengHei"/>
                        </a:rPr>
                        <a:t>  113年1月15日至113年3月15日</a:t>
                      </a:r>
                      <a:endParaRPr sz="2000">
                        <a:latin typeface="Microsoft JhengHei"/>
                        <a:ea typeface="Microsoft JhengHei"/>
                        <a:cs typeface="Microsoft JhengHei"/>
                        <a:sym typeface="Microsoft JhengHei"/>
                      </a:endParaRPr>
                    </a:p>
                  </a:txBody>
                  <a:tcPr marL="6925" marR="69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894450">
                <a:tc rowSpan="3">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2.報名</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gridSpan="2">
                  <a:txBody>
                    <a:bodyPr/>
                    <a:lstStyle/>
                    <a:p>
                      <a:pPr marL="0" marR="0" lvl="0" indent="0" algn="l" rtl="0">
                        <a:lnSpc>
                          <a:spcPct val="100000"/>
                        </a:lnSpc>
                        <a:spcBef>
                          <a:spcPts val="0"/>
                        </a:spcBef>
                        <a:spcAft>
                          <a:spcPts val="0"/>
                        </a:spcAft>
                        <a:buClr>
                          <a:schemeClr val="dk1"/>
                        </a:buClr>
                        <a:buSzPts val="2200"/>
                        <a:buFont typeface="Microsoft JhengHei"/>
                        <a:buNone/>
                      </a:pPr>
                      <a:r>
                        <a:rPr lang="zh-TW" sz="2200" b="1">
                          <a:latin typeface="Microsoft JhengHei"/>
                          <a:ea typeface="Microsoft JhengHei"/>
                          <a:cs typeface="Microsoft JhengHei"/>
                          <a:sym typeface="Microsoft JhengHei"/>
                        </a:rPr>
                        <a:t>第一階段：</a:t>
                      </a:r>
                      <a:r>
                        <a:rPr lang="zh-TW" sz="2200" b="1" u="none" strike="noStrike">
                          <a:latin typeface="Microsoft JhengHei"/>
                          <a:ea typeface="Microsoft JhengHei"/>
                          <a:cs typeface="Microsoft JhengHei"/>
                          <a:sym typeface="Microsoft JhengHei"/>
                        </a:rPr>
                        <a:t>網路填寫報名資料</a:t>
                      </a:r>
                      <a:endParaRPr sz="2200" b="1" i="0" u="none" strike="noStrike">
                        <a:solidFill>
                          <a:schemeClr val="dk1"/>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hMerge="1">
                  <a:txBody>
                    <a:bodyPr/>
                    <a:lstStyle/>
                    <a:p>
                      <a:endParaRPr lang="zh-TW"/>
                    </a:p>
                  </a:txBody>
                  <a:tcPr/>
                </a:tc>
                <a:tc>
                  <a:txBody>
                    <a:bodyPr/>
                    <a:lstStyle/>
                    <a:p>
                      <a:pPr marL="0" marR="0" lvl="0" indent="0" algn="l" rtl="0">
                        <a:spcBef>
                          <a:spcPts val="0"/>
                        </a:spcBef>
                        <a:spcAft>
                          <a:spcPts val="0"/>
                        </a:spcAft>
                        <a:buNone/>
                      </a:pPr>
                      <a:r>
                        <a:rPr lang="zh-TW" sz="2000">
                          <a:latin typeface="Microsoft JhengHei"/>
                          <a:ea typeface="Microsoft JhengHei"/>
                          <a:cs typeface="Microsoft JhengHei"/>
                          <a:sym typeface="Microsoft JhengHei"/>
                        </a:rPr>
                        <a:t>113年3月4日上午9 時至3月12日下午4 時止</a:t>
                      </a:r>
                      <a:br>
                        <a:rPr lang="zh-TW" sz="2000">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(https://113special.slhs.tp.edu.tw)</a:t>
                      </a:r>
                      <a:endParaRPr sz="1800" b="1">
                        <a:solidFill>
                          <a:srgbClr val="FF0000"/>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1366900">
                <a:tc vMerge="1">
                  <a:txBody>
                    <a:bodyPr/>
                    <a:lstStyle/>
                    <a:p>
                      <a:endParaRPr lang="zh-TW"/>
                    </a:p>
                  </a:txBody>
                  <a:tcPr/>
                </a:tc>
                <a:tc rowSpan="2">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第二階段：現場審件</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個別報名：非應屆畢業生及</a:t>
                      </a:r>
                      <a:br>
                        <a:rPr lang="zh-TW" sz="2200" b="1">
                          <a:latin typeface="Microsoft JhengHei"/>
                          <a:ea typeface="Microsoft JhengHei"/>
                          <a:cs typeface="Microsoft JhengHei"/>
                          <a:sym typeface="Microsoft JhengHei"/>
                        </a:rPr>
                      </a:br>
                      <a:r>
                        <a:rPr lang="zh-TW" sz="2200" b="1">
                          <a:latin typeface="Microsoft JhengHei"/>
                          <a:ea typeface="Microsoft JhengHei"/>
                          <a:cs typeface="Microsoft JhengHei"/>
                          <a:sym typeface="Microsoft JhengHei"/>
                        </a:rPr>
                        <a:t>                    非基北區畢業生</a:t>
                      </a:r>
                      <a:endParaRPr/>
                    </a:p>
                    <a:p>
                      <a:pPr marL="0" marR="0" lvl="0" indent="0" algn="l" rtl="0">
                        <a:spcBef>
                          <a:spcPts val="0"/>
                        </a:spcBef>
                        <a:spcAft>
                          <a:spcPts val="0"/>
                        </a:spcAft>
                        <a:buNone/>
                      </a:pPr>
                      <a:r>
                        <a:rPr lang="zh-TW" sz="2200" b="1">
                          <a:solidFill>
                            <a:srgbClr val="7030A0"/>
                          </a:solidFill>
                          <a:latin typeface="Microsoft JhengHei"/>
                          <a:ea typeface="Microsoft JhengHei"/>
                          <a:cs typeface="Microsoft JhengHei"/>
                          <a:sym typeface="Microsoft JhengHei"/>
                        </a:rPr>
                        <a:t>地點：各招生學校</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000">
                          <a:latin typeface="Microsoft JhengHei"/>
                          <a:ea typeface="Microsoft JhengHei"/>
                          <a:cs typeface="Microsoft JhengHei"/>
                          <a:sym typeface="Microsoft JhengHei"/>
                        </a:rPr>
                        <a:t>113年3月11日至3月15日上午9 時至12 時及</a:t>
                      </a:r>
                      <a:br>
                        <a:rPr lang="zh-TW" sz="2000">
                          <a:latin typeface="Microsoft JhengHei"/>
                          <a:ea typeface="Microsoft JhengHei"/>
                          <a:cs typeface="Microsoft JhengHei"/>
                          <a:sym typeface="Microsoft JhengHei"/>
                        </a:rPr>
                      </a:br>
                      <a:r>
                        <a:rPr lang="zh-TW" sz="2000">
                          <a:latin typeface="Microsoft JhengHei"/>
                          <a:ea typeface="Microsoft JhengHei"/>
                          <a:cs typeface="Microsoft JhengHei"/>
                          <a:sym typeface="Microsoft JhengHei"/>
                        </a:rPr>
                        <a:t>下午1時至4時</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97295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集體報名：基北區應屆畢業生</a:t>
                      </a:r>
                      <a:endParaRPr/>
                    </a:p>
                    <a:p>
                      <a:pPr marL="0" marR="0" lvl="0" indent="0" algn="l" rtl="0">
                        <a:spcBef>
                          <a:spcPts val="0"/>
                        </a:spcBef>
                        <a:spcAft>
                          <a:spcPts val="0"/>
                        </a:spcAft>
                        <a:buNone/>
                      </a:pPr>
                      <a:r>
                        <a:rPr lang="zh-TW" sz="2200" b="1">
                          <a:solidFill>
                            <a:srgbClr val="7030A0"/>
                          </a:solidFill>
                          <a:latin typeface="Microsoft JhengHei"/>
                          <a:ea typeface="Microsoft JhengHei"/>
                          <a:cs typeface="Microsoft JhengHei"/>
                          <a:sym typeface="Microsoft JhengHei"/>
                        </a:rPr>
                        <a:t>地點： 士林高商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000">
                          <a:latin typeface="Microsoft JhengHei"/>
                          <a:ea typeface="Microsoft JhengHei"/>
                          <a:cs typeface="Microsoft JhengHei"/>
                          <a:sym typeface="Microsoft JhengHei"/>
                        </a:rPr>
                        <a:t>113年3月13日及3月14日上午9時至12時及 </a:t>
                      </a:r>
                      <a:br>
                        <a:rPr lang="zh-TW" sz="2000">
                          <a:latin typeface="Microsoft JhengHei"/>
                          <a:ea typeface="Microsoft JhengHei"/>
                          <a:cs typeface="Microsoft JhengHei"/>
                          <a:sym typeface="Microsoft JhengHei"/>
                        </a:rPr>
                      </a:br>
                      <a:r>
                        <a:rPr lang="zh-TW" sz="2000">
                          <a:latin typeface="Microsoft JhengHei"/>
                          <a:ea typeface="Microsoft JhengHei"/>
                          <a:cs typeface="Microsoft JhengHei"/>
                          <a:sym typeface="Microsoft JhengHei"/>
                        </a:rPr>
                        <a:t>下午1時至4時</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bl>
          </a:graphicData>
        </a:graphic>
      </p:graphicFrame>
      <p:sp>
        <p:nvSpPr>
          <p:cNvPr id="1199" name="Google Shape;1199;p94"/>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graphicFrame>
        <p:nvGraphicFramePr>
          <p:cNvPr id="1205" name="Google Shape;1205;p95"/>
          <p:cNvGraphicFramePr/>
          <p:nvPr/>
        </p:nvGraphicFramePr>
        <p:xfrm>
          <a:off x="1069847" y="1560709"/>
          <a:ext cx="10164200" cy="4696435"/>
        </p:xfrm>
        <a:graphic>
          <a:graphicData uri="http://schemas.openxmlformats.org/drawingml/2006/table">
            <a:tbl>
              <a:tblPr firstRow="1" bandRow="1">
                <a:noFill/>
                <a:tableStyleId>{AF0F7EEB-FAF5-4D57-9A00-CF9E036A19B2}</a:tableStyleId>
              </a:tblPr>
              <a:tblGrid>
                <a:gridCol w="5259425">
                  <a:extLst>
                    <a:ext uri="{9D8B030D-6E8A-4147-A177-3AD203B41FA5}">
                      <a16:colId xmlns:a16="http://schemas.microsoft.com/office/drawing/2014/main" val="20000"/>
                    </a:ext>
                  </a:extLst>
                </a:gridCol>
                <a:gridCol w="4904775">
                  <a:extLst>
                    <a:ext uri="{9D8B030D-6E8A-4147-A177-3AD203B41FA5}">
                      <a16:colId xmlns:a16="http://schemas.microsoft.com/office/drawing/2014/main" val="20001"/>
                    </a:ext>
                  </a:extLst>
                </a:gridCol>
              </a:tblGrid>
              <a:tr h="457375">
                <a:tc>
                  <a:txBody>
                    <a:bodyPr/>
                    <a:lstStyle/>
                    <a:p>
                      <a:pPr marL="0" marR="0" lvl="0" indent="0" algn="ctr" rtl="0">
                        <a:spcBef>
                          <a:spcPts val="0"/>
                        </a:spcBef>
                        <a:spcAft>
                          <a:spcPts val="0"/>
                        </a:spcAft>
                        <a:buNone/>
                      </a:pPr>
                      <a:r>
                        <a:rPr lang="zh-TW" sz="2800">
                          <a:latin typeface="Microsoft JhengHei"/>
                          <a:ea typeface="Microsoft JhengHei"/>
                          <a:cs typeface="Microsoft JhengHei"/>
                          <a:sym typeface="Microsoft JhengHei"/>
                        </a:rPr>
                        <a:t>項目</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a:latin typeface="Microsoft JhengHei"/>
                          <a:ea typeface="Microsoft JhengHei"/>
                          <a:cs typeface="Microsoft JhengHei"/>
                          <a:sym typeface="Microsoft JhengHei"/>
                        </a:rPr>
                        <a:t>日期</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48425">
                <a:tc>
                  <a:txBody>
                    <a:bodyPr/>
                    <a:lstStyle/>
                    <a:p>
                      <a:pPr marL="0" marR="0" lvl="0" indent="0" algn="l" rtl="0">
                        <a:spcBef>
                          <a:spcPts val="0"/>
                        </a:spcBef>
                        <a:spcAft>
                          <a:spcPts val="0"/>
                        </a:spcAft>
                        <a:buNone/>
                      </a:pPr>
                      <a:r>
                        <a:rPr lang="zh-TW" sz="2200" b="1">
                          <a:solidFill>
                            <a:srgbClr val="1C6294"/>
                          </a:solidFill>
                          <a:latin typeface="Microsoft JhengHei"/>
                          <a:ea typeface="Microsoft JhengHei"/>
                          <a:cs typeface="Microsoft JhengHei"/>
                          <a:sym typeface="Microsoft JhengHei"/>
                        </a:rPr>
                        <a:t>3.術科測驗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b="1">
                          <a:solidFill>
                            <a:srgbClr val="1C6294"/>
                          </a:solidFill>
                          <a:latin typeface="Microsoft JhengHei"/>
                          <a:ea typeface="Microsoft JhengHei"/>
                          <a:cs typeface="Microsoft JhengHei"/>
                          <a:sym typeface="Microsoft JhengHei"/>
                        </a:rPr>
                        <a:t>113年4月14日(日)</a:t>
                      </a:r>
                      <a:br>
                        <a:rPr lang="zh-TW" sz="2200" b="1">
                          <a:solidFill>
                            <a:srgbClr val="1C6294"/>
                          </a:solidFill>
                          <a:latin typeface="Microsoft JhengHei"/>
                          <a:ea typeface="Microsoft JhengHei"/>
                          <a:cs typeface="Microsoft JhengHei"/>
                          <a:sym typeface="Microsoft JhengHei"/>
                        </a:rPr>
                      </a:br>
                      <a:r>
                        <a:rPr lang="zh-TW" sz="2000" b="0">
                          <a:solidFill>
                            <a:srgbClr val="FF0000"/>
                          </a:solidFill>
                          <a:latin typeface="Microsoft JhengHei"/>
                          <a:ea typeface="Microsoft JhengHei"/>
                          <a:cs typeface="Microsoft JhengHei"/>
                          <a:sym typeface="Microsoft JhengHei"/>
                        </a:rPr>
                        <a:t>(時間及地點詳見各招生學校簡章)</a:t>
                      </a:r>
                      <a:endParaRPr sz="2000" b="0">
                        <a:solidFill>
                          <a:srgbClr val="FF0000"/>
                        </a:solidFill>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491150">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4.公布術科成績</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113年5月20日上午9時起</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436575">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5.術科成績複查</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113年5月21日上午9時至下午4時</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468275">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6.公告放榜</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113年6月14日上午9時公告</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468275">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7.報到</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113年6月17日上午9時至12時</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468275">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8.申訴截止</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113年6月17日下午5時前</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468275">
                <a:tc>
                  <a:txBody>
                    <a:bodyPr/>
                    <a:lstStyle/>
                    <a:p>
                      <a:pPr marL="0" marR="0" lvl="0" indent="0" algn="l" rtl="0">
                        <a:spcBef>
                          <a:spcPts val="0"/>
                        </a:spcBef>
                        <a:spcAft>
                          <a:spcPts val="0"/>
                        </a:spcAft>
                        <a:buNone/>
                      </a:pPr>
                      <a:r>
                        <a:rPr lang="zh-TW" sz="2200" b="1">
                          <a:latin typeface="Microsoft JhengHei"/>
                          <a:ea typeface="Microsoft JhengHei"/>
                          <a:cs typeface="Microsoft JhengHei"/>
                          <a:sym typeface="Microsoft JhengHei"/>
                        </a:rPr>
                        <a:t>9.報到後聲明放棄錄取資格及遞補截止</a:t>
                      </a:r>
                      <a:endParaRPr sz="2200" b="1">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113年6月18日</a:t>
                      </a:r>
                      <a:br>
                        <a:rPr lang="zh-TW" sz="2200">
                          <a:latin typeface="Microsoft JhengHei"/>
                          <a:ea typeface="Microsoft JhengHei"/>
                          <a:cs typeface="Microsoft JhengHei"/>
                          <a:sym typeface="Microsoft JhengHei"/>
                        </a:rPr>
                      </a:br>
                      <a:r>
                        <a:rPr lang="zh-TW" sz="2200">
                          <a:latin typeface="Microsoft JhengHei"/>
                          <a:ea typeface="Microsoft JhengHei"/>
                          <a:cs typeface="Microsoft JhengHei"/>
                          <a:sym typeface="Microsoft JhengHei"/>
                        </a:rPr>
                        <a:t>上午11時前報到後聲明放棄錄取資格截止、下午4時前遞補截止</a:t>
                      </a:r>
                      <a:endParaRPr sz="2200">
                        <a:latin typeface="Microsoft JhengHei"/>
                        <a:ea typeface="Microsoft JhengHei"/>
                        <a:cs typeface="Microsoft JhengHei"/>
                        <a:sym typeface="Microsoft JhengHe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bl>
          </a:graphicData>
        </a:graphic>
      </p:graphicFrame>
      <p:sp>
        <p:nvSpPr>
          <p:cNvPr id="1206" name="Google Shape;1206;p95"/>
          <p:cNvSpPr/>
          <p:nvPr/>
        </p:nvSpPr>
        <p:spPr>
          <a:xfrm>
            <a:off x="8076948" y="627796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207" name="Google Shape;1207;p95"/>
          <p:cNvSpPr txBox="1"/>
          <p:nvPr/>
        </p:nvSpPr>
        <p:spPr>
          <a:xfrm>
            <a:off x="1069847" y="228480"/>
            <a:ext cx="10058400" cy="1442666"/>
          </a:xfrm>
          <a:prstGeom prst="rect">
            <a:avLst/>
          </a:prstGeom>
          <a:noFill/>
          <a:ln>
            <a:noFill/>
          </a:ln>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SzPct val="100000"/>
              <a:buFont typeface="Georgia"/>
              <a:buNone/>
            </a:pPr>
            <a:r>
              <a:rPr lang="zh-TW" sz="4300" b="1" cap="none">
                <a:latin typeface="Georgia"/>
                <a:ea typeface="Georgia"/>
                <a:cs typeface="Georgia"/>
                <a:sym typeface="Georgia"/>
              </a:rPr>
              <a:t>臺北市特色招生專業群科甄選入學</a:t>
            </a:r>
            <a:br>
              <a:rPr lang="zh-TW" sz="4300" b="1" cap="none">
                <a:latin typeface="Georgia"/>
                <a:ea typeface="Georgia"/>
                <a:cs typeface="Georgia"/>
                <a:sym typeface="Georgia"/>
              </a:rPr>
            </a:br>
            <a:r>
              <a:rPr lang="zh-TW" sz="4300" b="1" cap="none">
                <a:latin typeface="Georgia"/>
                <a:ea typeface="Georgia"/>
                <a:cs typeface="Georgia"/>
                <a:sym typeface="Georgia"/>
              </a:rPr>
              <a:t>重要日程表</a:t>
            </a:r>
            <a:endParaRPr sz="4300" b="1" cap="none">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96"/>
          <p:cNvSpPr txBox="1">
            <a:spLocks noGrp="1"/>
          </p:cNvSpPr>
          <p:nvPr>
            <p:ph type="title"/>
          </p:nvPr>
        </p:nvSpPr>
        <p:spPr>
          <a:xfrm>
            <a:off x="1082911" y="223375"/>
            <a:ext cx="10360152" cy="10829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Font typeface="Georgia"/>
              <a:buNone/>
            </a:pPr>
            <a:r>
              <a:rPr lang="zh-TW" sz="4000">
                <a:latin typeface="Georgia"/>
                <a:ea typeface="Georgia"/>
                <a:cs typeface="Georgia"/>
                <a:sym typeface="Georgia"/>
              </a:rPr>
              <a:t>臺北市113學年度特色招生專業群科甄選入學</a:t>
            </a:r>
            <a:endParaRPr/>
          </a:p>
        </p:txBody>
      </p:sp>
      <p:grpSp>
        <p:nvGrpSpPr>
          <p:cNvPr id="1214" name="Google Shape;1214;p96"/>
          <p:cNvGrpSpPr/>
          <p:nvPr/>
        </p:nvGrpSpPr>
        <p:grpSpPr>
          <a:xfrm>
            <a:off x="1688085" y="1145472"/>
            <a:ext cx="9278609" cy="5318379"/>
            <a:chOff x="0" y="-160814"/>
            <a:chExt cx="9278609" cy="5318379"/>
          </a:xfrm>
        </p:grpSpPr>
        <p:sp>
          <p:nvSpPr>
            <p:cNvPr id="1215" name="Google Shape;1215;p96"/>
            <p:cNvSpPr/>
            <p:nvPr/>
          </p:nvSpPr>
          <p:spPr>
            <a:xfrm>
              <a:off x="0" y="-160814"/>
              <a:ext cx="9278609" cy="1257688"/>
            </a:xfrm>
            <a:prstGeom prst="rect">
              <a:avLst/>
            </a:prstGeom>
            <a:solidFill>
              <a:srgbClr val="19ACE4"/>
            </a:solidFill>
            <a:ln w="12700" cap="flat" cmpd="sng">
              <a:solidFill>
                <a:srgbClr val="19AC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6"/>
            <p:cNvSpPr txBox="1"/>
            <p:nvPr/>
          </p:nvSpPr>
          <p:spPr>
            <a:xfrm>
              <a:off x="0" y="-160814"/>
              <a:ext cx="9278609" cy="1257688"/>
            </a:xfrm>
            <a:prstGeom prst="rect">
              <a:avLst/>
            </a:prstGeom>
            <a:noFill/>
            <a:ln>
              <a:noFill/>
            </a:ln>
          </p:spPr>
          <p:txBody>
            <a:bodyPr spcFirstLastPara="1" wrap="square" lIns="312925" tIns="178800" rIns="312925" bIns="178800" anchor="ctr" anchorCtr="0">
              <a:noAutofit/>
            </a:bodyPr>
            <a:lstStyle/>
            <a:p>
              <a:pPr marL="0" marR="0" lvl="0" indent="0" algn="ctr" rtl="0">
                <a:lnSpc>
                  <a:spcPct val="90000"/>
                </a:lnSpc>
                <a:spcBef>
                  <a:spcPts val="0"/>
                </a:spcBef>
                <a:spcAft>
                  <a:spcPts val="0"/>
                </a:spcAft>
                <a:buNone/>
              </a:pPr>
              <a:r>
                <a:rPr lang="zh-TW" sz="4400" b="1">
                  <a:solidFill>
                    <a:schemeClr val="lt1"/>
                  </a:solidFill>
                  <a:latin typeface="Trebuchet MS"/>
                  <a:ea typeface="Trebuchet MS"/>
                  <a:cs typeface="Trebuchet MS"/>
                  <a:sym typeface="Trebuchet MS"/>
                </a:rPr>
                <a:t>學校</a:t>
              </a:r>
              <a:endParaRPr/>
            </a:p>
          </p:txBody>
        </p:sp>
        <p:sp>
          <p:nvSpPr>
            <p:cNvPr id="1217" name="Google Shape;1217;p96"/>
            <p:cNvSpPr/>
            <p:nvPr/>
          </p:nvSpPr>
          <p:spPr>
            <a:xfrm>
              <a:off x="0" y="985166"/>
              <a:ext cx="9269534" cy="4172399"/>
            </a:xfrm>
            <a:prstGeom prst="rect">
              <a:avLst/>
            </a:prstGeom>
            <a:solidFill>
              <a:srgbClr val="CBE2F5">
                <a:alpha val="89803"/>
              </a:srgbClr>
            </a:solidFill>
            <a:ln w="12700" cap="flat" cmpd="sng">
              <a:solidFill>
                <a:srgbClr val="CBE2F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6"/>
            <p:cNvSpPr txBox="1"/>
            <p:nvPr/>
          </p:nvSpPr>
          <p:spPr>
            <a:xfrm>
              <a:off x="0" y="985166"/>
              <a:ext cx="9269534" cy="4172399"/>
            </a:xfrm>
            <a:prstGeom prst="rect">
              <a:avLst/>
            </a:prstGeom>
            <a:noFill/>
            <a:ln>
              <a:noFill/>
            </a:ln>
          </p:spPr>
          <p:txBody>
            <a:bodyPr spcFirstLastPara="1" wrap="square" lIns="160000" tIns="160000" rIns="213350" bIns="240025" anchor="t" anchorCtr="0">
              <a:noAutofit/>
            </a:bodyPr>
            <a:lstStyle/>
            <a:p>
              <a:pPr marL="285750" marR="0" lvl="1" indent="-285750" algn="l" rtl="0">
                <a:lnSpc>
                  <a:spcPct val="90000"/>
                </a:lnSpc>
                <a:spcBef>
                  <a:spcPts val="0"/>
                </a:spcBef>
                <a:spcAft>
                  <a:spcPts val="0"/>
                </a:spcAft>
                <a:buClr>
                  <a:schemeClr val="dk1"/>
                </a:buClr>
                <a:buSzPts val="3000"/>
                <a:buFont typeface="Trebuchet MS"/>
                <a:buChar char="•"/>
              </a:pPr>
              <a:r>
                <a:rPr lang="zh-TW" sz="3000" b="0" i="0" u="none" strike="noStrike" cap="none">
                  <a:solidFill>
                    <a:schemeClr val="dk1"/>
                  </a:solidFill>
                  <a:latin typeface="Trebuchet MS"/>
                  <a:ea typeface="Trebuchet MS"/>
                  <a:cs typeface="Trebuchet MS"/>
                  <a:sym typeface="Trebuchet MS"/>
                </a:rPr>
                <a:t>市立士林高商、私立惇敍工商、私立金甌女中</a:t>
              </a:r>
              <a:br>
                <a:rPr lang="zh-TW" sz="3000" b="0" i="0" u="none" strike="noStrike" cap="none">
                  <a:solidFill>
                    <a:schemeClr val="dk1"/>
                  </a:solidFill>
                  <a:latin typeface="Trebuchet MS"/>
                  <a:ea typeface="Trebuchet MS"/>
                  <a:cs typeface="Trebuchet MS"/>
                  <a:sym typeface="Trebuchet MS"/>
                </a:rPr>
              </a:br>
              <a:r>
                <a:rPr lang="zh-TW" sz="3000" b="0" i="0" u="none" strike="noStrike" cap="none">
                  <a:solidFill>
                    <a:schemeClr val="dk1"/>
                  </a:solidFill>
                  <a:latin typeface="Trebuchet MS"/>
                  <a:ea typeface="Trebuchet MS"/>
                  <a:cs typeface="Trebuchet MS"/>
                  <a:sym typeface="Trebuchet MS"/>
                </a:rPr>
                <a:t>私立育達高中、私立景文高中、私立稻江高商</a:t>
              </a:r>
              <a:br>
                <a:rPr lang="zh-TW" sz="3000" b="0" i="0" u="none" strike="noStrike" cap="none">
                  <a:solidFill>
                    <a:schemeClr val="dk1"/>
                  </a:solidFill>
                  <a:latin typeface="Trebuchet MS"/>
                  <a:ea typeface="Trebuchet MS"/>
                  <a:cs typeface="Trebuchet MS"/>
                  <a:sym typeface="Trebuchet MS"/>
                </a:rPr>
              </a:br>
              <a:r>
                <a:rPr lang="zh-TW" sz="3000" b="0" i="0" u="none" strike="noStrike" cap="none">
                  <a:solidFill>
                    <a:schemeClr val="dk1"/>
                  </a:solidFill>
                  <a:latin typeface="Trebuchet MS"/>
                  <a:ea typeface="Trebuchet MS"/>
                  <a:cs typeface="Trebuchet MS"/>
                  <a:sym typeface="Trebuchet MS"/>
                </a:rPr>
                <a:t>私立華岡藝術學校、私立開平餐飲學校、私立協和祐德高中、私立東方工商、私立泰北高中</a:t>
              </a:r>
              <a:endParaRPr sz="2800" b="1" i="0" u="none" strike="noStrike" cap="none">
                <a:solidFill>
                  <a:srgbClr val="FF0000"/>
                </a:solidFill>
                <a:latin typeface="Trebuchet MS"/>
                <a:ea typeface="Trebuchet MS"/>
                <a:cs typeface="Trebuchet MS"/>
                <a:sym typeface="Trebuchet MS"/>
              </a:endParaRPr>
            </a:p>
            <a:p>
              <a:pPr marL="285750" marR="0" lvl="1" indent="-285750" algn="l" rtl="0">
                <a:lnSpc>
                  <a:spcPct val="90000"/>
                </a:lnSpc>
                <a:spcBef>
                  <a:spcPts val="450"/>
                </a:spcBef>
                <a:spcAft>
                  <a:spcPts val="0"/>
                </a:spcAft>
                <a:buClr>
                  <a:schemeClr val="dk1"/>
                </a:buClr>
                <a:buSzPts val="2800"/>
                <a:buFont typeface="Trebuchet MS"/>
                <a:buChar char="•"/>
              </a:pPr>
              <a:r>
                <a:rPr lang="zh-TW" sz="2800" b="1" i="0" u="none" strike="noStrike" cap="none">
                  <a:solidFill>
                    <a:schemeClr val="dk1"/>
                  </a:solidFill>
                  <a:latin typeface="Trebuchet MS"/>
                  <a:ea typeface="Trebuchet MS"/>
                  <a:cs typeface="Trebuchet MS"/>
                  <a:sym typeface="Trebuchet MS"/>
                </a:rPr>
                <a:t>臺北市特招專業群科甄選入學承辦學校：士林高商</a:t>
              </a:r>
              <a:endParaRPr sz="2800" b="1" i="0" u="none" strike="noStrike" cap="none">
                <a:solidFill>
                  <a:srgbClr val="FF0000"/>
                </a:solidFill>
                <a:latin typeface="Trebuchet MS"/>
                <a:ea typeface="Trebuchet MS"/>
                <a:cs typeface="Trebuchet MS"/>
                <a:sym typeface="Trebuchet MS"/>
              </a:endParaRPr>
            </a:p>
            <a:p>
              <a:pPr marL="285750" marR="0" lvl="1" indent="-285750" algn="l" rtl="0">
                <a:lnSpc>
                  <a:spcPct val="90000"/>
                </a:lnSpc>
                <a:spcBef>
                  <a:spcPts val="420"/>
                </a:spcBef>
                <a:spcAft>
                  <a:spcPts val="0"/>
                </a:spcAft>
                <a:buClr>
                  <a:srgbClr val="FF0000"/>
                </a:buClr>
                <a:buSzPts val="2800"/>
                <a:buFont typeface="Trebuchet MS"/>
                <a:buChar char="•"/>
              </a:pPr>
              <a:r>
                <a:rPr lang="zh-TW" sz="2800" b="1" i="0" u="none" strike="noStrike" cap="none">
                  <a:solidFill>
                    <a:srgbClr val="FF0000"/>
                  </a:solidFill>
                  <a:latin typeface="Trebuchet MS"/>
                  <a:ea typeface="Trebuchet MS"/>
                  <a:cs typeface="Trebuchet MS"/>
                  <a:sym typeface="Trebuchet MS"/>
                </a:rPr>
                <a:t>各校招生科別及測驗方式請看簡章</a:t>
              </a:r>
              <a:endParaRPr/>
            </a:p>
          </p:txBody>
        </p:sp>
      </p:grpSp>
      <p:sp>
        <p:nvSpPr>
          <p:cNvPr id="1219" name="Google Shape;1219;p96"/>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97"/>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產業特殊需求類科</a:t>
            </a:r>
            <a:endParaRPr/>
          </a:p>
        </p:txBody>
      </p:sp>
      <p:sp>
        <p:nvSpPr>
          <p:cNvPr id="1226" name="Google Shape;1226;p97"/>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98"/>
          <p:cNvSpPr txBox="1">
            <a:spLocks noGrp="1"/>
          </p:cNvSpPr>
          <p:nvPr>
            <p:ph type="title"/>
          </p:nvPr>
        </p:nvSpPr>
        <p:spPr>
          <a:xfrm>
            <a:off x="1135163" y="158061"/>
            <a:ext cx="10058400" cy="9653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產業特殊需求類科介紹</a:t>
            </a:r>
            <a:endParaRPr/>
          </a:p>
        </p:txBody>
      </p:sp>
      <p:sp>
        <p:nvSpPr>
          <p:cNvPr id="1233" name="Google Shape;1233;p98"/>
          <p:cNvSpPr txBox="1"/>
          <p:nvPr/>
        </p:nvSpPr>
        <p:spPr>
          <a:xfrm>
            <a:off x="1780704" y="1423851"/>
            <a:ext cx="9538605" cy="4898572"/>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90000"/>
              </a:lnSpc>
              <a:spcBef>
                <a:spcPts val="0"/>
              </a:spcBef>
              <a:spcAft>
                <a:spcPts val="0"/>
              </a:spcAft>
              <a:buClr>
                <a:schemeClr val="dk1"/>
              </a:buClr>
              <a:buSzPts val="2380"/>
              <a:buFont typeface="Noto Sans Symbols"/>
              <a:buChar char="●"/>
            </a:pPr>
            <a:r>
              <a:rPr lang="zh-TW" sz="2800" b="1">
                <a:solidFill>
                  <a:schemeClr val="dk1"/>
                </a:solidFill>
                <a:latin typeface="Microsoft JhengHei"/>
                <a:ea typeface="Microsoft JhengHei"/>
                <a:cs typeface="Microsoft JhengHei"/>
                <a:sym typeface="Microsoft JhengHei"/>
              </a:rPr>
              <a:t>產業特殊需求類科，指該類科具有下列</a:t>
            </a:r>
            <a:r>
              <a:rPr lang="zh-TW" sz="2800" b="1">
                <a:solidFill>
                  <a:srgbClr val="FF0000"/>
                </a:solidFill>
                <a:latin typeface="Microsoft JhengHei"/>
                <a:ea typeface="Microsoft JhengHei"/>
                <a:cs typeface="Microsoft JhengHei"/>
                <a:sym typeface="Microsoft JhengHei"/>
              </a:rPr>
              <a:t>二款以上</a:t>
            </a:r>
            <a:r>
              <a:rPr lang="zh-TW" sz="2800" b="1">
                <a:solidFill>
                  <a:schemeClr val="dk1"/>
                </a:solidFill>
                <a:latin typeface="Microsoft JhengHei"/>
                <a:ea typeface="Microsoft JhengHei"/>
                <a:cs typeface="Microsoft JhengHei"/>
                <a:sym typeface="Microsoft JhengHei"/>
              </a:rPr>
              <a:t>情形者：</a:t>
            </a:r>
            <a:endParaRPr/>
          </a:p>
          <a:p>
            <a:pPr marL="809625" marR="0" lvl="0" indent="-454025" algn="l" rtl="0">
              <a:lnSpc>
                <a:spcPct val="90000"/>
              </a:lnSpc>
              <a:spcBef>
                <a:spcPts val="1200"/>
              </a:spcBef>
              <a:spcAft>
                <a:spcPts val="0"/>
              </a:spcAft>
              <a:buClr>
                <a:schemeClr val="dk1"/>
              </a:buClr>
              <a:buSzPts val="2040"/>
              <a:buFont typeface="Arial"/>
              <a:buChar char="•"/>
            </a:pPr>
            <a:r>
              <a:rPr lang="zh-TW" sz="2400">
                <a:solidFill>
                  <a:schemeClr val="dk1"/>
                </a:solidFill>
                <a:latin typeface="Microsoft JhengHei"/>
                <a:ea typeface="Microsoft JhengHei"/>
                <a:cs typeface="Microsoft JhengHei"/>
                <a:sym typeface="Microsoft JhengHei"/>
              </a:rPr>
              <a:t>傳統、重要及基礎之行職業，具有急迫需求或轉型困難。</a:t>
            </a:r>
            <a:endParaRPr sz="2400">
              <a:solidFill>
                <a:schemeClr val="dk1"/>
              </a:solidFill>
              <a:latin typeface="Microsoft JhengHei"/>
              <a:ea typeface="Microsoft JhengHei"/>
              <a:cs typeface="Microsoft JhengHei"/>
              <a:sym typeface="Microsoft JhengHei"/>
            </a:endParaRPr>
          </a:p>
          <a:p>
            <a:pPr marL="809625" marR="0" lvl="0" indent="-454025" algn="l" rtl="0">
              <a:lnSpc>
                <a:spcPct val="90000"/>
              </a:lnSpc>
              <a:spcBef>
                <a:spcPts val="1200"/>
              </a:spcBef>
              <a:spcAft>
                <a:spcPts val="0"/>
              </a:spcAft>
              <a:buClr>
                <a:schemeClr val="dk1"/>
              </a:buClr>
              <a:buSzPts val="2040"/>
              <a:buFont typeface="Arial"/>
              <a:buChar char="•"/>
            </a:pPr>
            <a:r>
              <a:rPr lang="zh-TW" sz="2400">
                <a:solidFill>
                  <a:schemeClr val="dk1"/>
                </a:solidFill>
                <a:latin typeface="Microsoft JhengHei"/>
                <a:ea typeface="Microsoft JhengHei"/>
                <a:cs typeface="Microsoft JhengHei"/>
                <a:sym typeface="Microsoft JhengHei"/>
              </a:rPr>
              <a:t>產業技術傳承困難，有人力斷層之虞。</a:t>
            </a:r>
            <a:endParaRPr sz="2400">
              <a:solidFill>
                <a:schemeClr val="dk1"/>
              </a:solidFill>
              <a:latin typeface="Microsoft JhengHei"/>
              <a:ea typeface="Microsoft JhengHei"/>
              <a:cs typeface="Microsoft JhengHei"/>
              <a:sym typeface="Microsoft JhengHei"/>
            </a:endParaRPr>
          </a:p>
          <a:p>
            <a:pPr marL="809625" marR="0" lvl="0" indent="-454025" algn="l" rtl="0">
              <a:lnSpc>
                <a:spcPct val="90000"/>
              </a:lnSpc>
              <a:spcBef>
                <a:spcPts val="1200"/>
              </a:spcBef>
              <a:spcAft>
                <a:spcPts val="0"/>
              </a:spcAft>
              <a:buClr>
                <a:schemeClr val="dk1"/>
              </a:buClr>
              <a:buSzPts val="2040"/>
              <a:buFont typeface="Arial"/>
              <a:buChar char="•"/>
            </a:pPr>
            <a:r>
              <a:rPr lang="zh-TW" sz="2400">
                <a:solidFill>
                  <a:schemeClr val="dk1"/>
                </a:solidFill>
                <a:latin typeface="Microsoft JhengHei"/>
                <a:ea typeface="Microsoft JhengHei"/>
                <a:cs typeface="Microsoft JhengHei"/>
                <a:sym typeface="Microsoft JhengHei"/>
              </a:rPr>
              <a:t>學生就讀意願或就業意願較低。</a:t>
            </a:r>
            <a:endParaRPr sz="2400">
              <a:solidFill>
                <a:schemeClr val="dk1"/>
              </a:solidFill>
              <a:latin typeface="Microsoft JhengHei"/>
              <a:ea typeface="Microsoft JhengHei"/>
              <a:cs typeface="Microsoft JhengHei"/>
              <a:sym typeface="Microsoft JhengHei"/>
            </a:endParaRPr>
          </a:p>
          <a:p>
            <a:pPr marL="809625" marR="0" lvl="0" indent="-454025" algn="l" rtl="0">
              <a:lnSpc>
                <a:spcPct val="90000"/>
              </a:lnSpc>
              <a:spcBef>
                <a:spcPts val="1200"/>
              </a:spcBef>
              <a:spcAft>
                <a:spcPts val="0"/>
              </a:spcAft>
              <a:buClr>
                <a:schemeClr val="dk1"/>
              </a:buClr>
              <a:buSzPts val="2040"/>
              <a:buFont typeface="Arial"/>
              <a:buChar char="•"/>
            </a:pPr>
            <a:r>
              <a:rPr lang="zh-TW" sz="2400">
                <a:solidFill>
                  <a:schemeClr val="dk1"/>
                </a:solidFill>
                <a:latin typeface="Microsoft JhengHei"/>
                <a:ea typeface="Microsoft JhengHei"/>
                <a:cs typeface="Microsoft JhengHei"/>
                <a:sym typeface="Microsoft JhengHei"/>
              </a:rPr>
              <a:t>設施、設備投資成本高。</a:t>
            </a:r>
            <a:endParaRPr sz="2400">
              <a:solidFill>
                <a:schemeClr val="dk1"/>
              </a:solidFill>
              <a:latin typeface="Microsoft JhengHei"/>
              <a:ea typeface="Microsoft JhengHei"/>
              <a:cs typeface="Microsoft JhengHei"/>
              <a:sym typeface="Microsoft JhengHei"/>
            </a:endParaRPr>
          </a:p>
          <a:p>
            <a:pPr marL="342900" marR="0" lvl="1" indent="-342900" algn="l" rtl="0">
              <a:lnSpc>
                <a:spcPct val="90000"/>
              </a:lnSpc>
              <a:spcBef>
                <a:spcPts val="400"/>
              </a:spcBef>
              <a:spcAft>
                <a:spcPts val="0"/>
              </a:spcAft>
              <a:buClr>
                <a:schemeClr val="dk1"/>
              </a:buClr>
              <a:buSzPts val="2380"/>
              <a:buFont typeface="Noto Sans Symbols"/>
              <a:buChar char="●"/>
            </a:pPr>
            <a:r>
              <a:rPr lang="zh-TW" sz="2800" b="1" i="0" u="none" strike="noStrike" cap="none">
                <a:solidFill>
                  <a:schemeClr val="dk1"/>
                </a:solidFill>
                <a:latin typeface="Microsoft JhengHei"/>
                <a:ea typeface="Microsoft JhengHei"/>
                <a:cs typeface="Microsoft JhengHei"/>
                <a:sym typeface="Microsoft JhengHei"/>
              </a:rPr>
              <a:t>產特就學優待：</a:t>
            </a:r>
            <a:endParaRPr sz="2800" b="1" i="0" u="none" strike="noStrike" cap="none">
              <a:solidFill>
                <a:schemeClr val="dk1"/>
              </a:solidFill>
              <a:latin typeface="Microsoft JhengHei"/>
              <a:ea typeface="Microsoft JhengHei"/>
              <a:cs typeface="Microsoft JhengHei"/>
              <a:sym typeface="Microsoft JhengHei"/>
            </a:endParaRPr>
          </a:p>
          <a:p>
            <a:pPr marL="809625" marR="0" lvl="1" indent="-454025" algn="l" rtl="0">
              <a:lnSpc>
                <a:spcPct val="90000"/>
              </a:lnSpc>
              <a:spcBef>
                <a:spcPts val="600"/>
              </a:spcBef>
              <a:spcAft>
                <a:spcPts val="0"/>
              </a:spcAft>
              <a:buClr>
                <a:schemeClr val="dk1"/>
              </a:buClr>
              <a:buSzPts val="2040"/>
              <a:buFont typeface="Arial"/>
              <a:buChar char="•"/>
            </a:pPr>
            <a:r>
              <a:rPr lang="zh-TW" sz="2400" b="0" i="0" u="none" strike="noStrike" cap="none">
                <a:solidFill>
                  <a:schemeClr val="dk1"/>
                </a:solidFill>
                <a:latin typeface="Microsoft JhengHei"/>
                <a:ea typeface="Microsoft JhengHei"/>
                <a:cs typeface="Microsoft JhengHei"/>
                <a:sym typeface="Microsoft JhengHei"/>
              </a:rPr>
              <a:t>對</a:t>
            </a:r>
            <a:r>
              <a:rPr lang="zh-TW" sz="2400" b="1" i="0" u="none" strike="noStrike" cap="none">
                <a:solidFill>
                  <a:srgbClr val="FF0000"/>
                </a:solidFill>
                <a:latin typeface="Microsoft JhengHei"/>
                <a:ea typeface="Microsoft JhengHei"/>
                <a:cs typeface="Microsoft JhengHei"/>
                <a:sym typeface="Microsoft JhengHei"/>
              </a:rPr>
              <a:t>學生</a:t>
            </a:r>
            <a:r>
              <a:rPr lang="zh-TW" sz="2400" b="0" i="0" u="none" strike="noStrike" cap="none">
                <a:solidFill>
                  <a:schemeClr val="dk1"/>
                </a:solidFill>
                <a:latin typeface="Microsoft JhengHei"/>
                <a:ea typeface="Microsoft JhengHei"/>
                <a:cs typeface="Microsoft JhengHei"/>
                <a:sym typeface="Microsoft JhengHei"/>
              </a:rPr>
              <a:t>之補助：</a:t>
            </a:r>
            <a:br>
              <a:rPr lang="zh-TW" sz="2400" b="0" i="0" u="none" strike="noStrike" cap="none">
                <a:solidFill>
                  <a:schemeClr val="dk1"/>
                </a:solidFill>
                <a:latin typeface="Microsoft JhengHei"/>
                <a:ea typeface="Microsoft JhengHei"/>
                <a:cs typeface="Microsoft JhengHei"/>
                <a:sym typeface="Microsoft JhengHei"/>
              </a:rPr>
            </a:br>
            <a:r>
              <a:rPr lang="zh-TW" sz="2400" b="0" i="0" u="none" strike="noStrike" cap="none">
                <a:solidFill>
                  <a:schemeClr val="dk1"/>
                </a:solidFill>
                <a:latin typeface="Microsoft JhengHei"/>
                <a:ea typeface="Microsoft JhengHei"/>
                <a:cs typeface="Microsoft JhengHei"/>
                <a:sym typeface="Microsoft JhengHei"/>
              </a:rPr>
              <a:t>在校期間3年免學費及雜費(免申請、無門檻)</a:t>
            </a:r>
            <a:endParaRPr/>
          </a:p>
          <a:p>
            <a:pPr marL="809625" marR="0" lvl="1" indent="-454025" algn="l" rtl="0">
              <a:lnSpc>
                <a:spcPct val="90000"/>
              </a:lnSpc>
              <a:spcBef>
                <a:spcPts val="400"/>
              </a:spcBef>
              <a:spcAft>
                <a:spcPts val="0"/>
              </a:spcAft>
              <a:buClr>
                <a:schemeClr val="dk1"/>
              </a:buClr>
              <a:buSzPts val="2040"/>
              <a:buFont typeface="Arial"/>
              <a:buChar char="•"/>
            </a:pPr>
            <a:r>
              <a:rPr lang="zh-TW" sz="2400" b="0" i="0" u="none" strike="noStrike" cap="none">
                <a:solidFill>
                  <a:schemeClr val="dk1"/>
                </a:solidFill>
                <a:latin typeface="Microsoft JhengHei"/>
                <a:ea typeface="Microsoft JhengHei"/>
                <a:cs typeface="Microsoft JhengHei"/>
                <a:sym typeface="Microsoft JhengHei"/>
              </a:rPr>
              <a:t>對</a:t>
            </a:r>
            <a:r>
              <a:rPr lang="zh-TW" sz="2400" b="1" i="0" u="none" strike="noStrike" cap="none">
                <a:solidFill>
                  <a:srgbClr val="FF0000"/>
                </a:solidFill>
                <a:latin typeface="Microsoft JhengHei"/>
                <a:ea typeface="Microsoft JhengHei"/>
                <a:cs typeface="Microsoft JhengHei"/>
                <a:sym typeface="Microsoft JhengHei"/>
              </a:rPr>
              <a:t>學校</a:t>
            </a:r>
            <a:r>
              <a:rPr lang="zh-TW" sz="2400" b="0" i="0" u="none" strike="noStrike" cap="none">
                <a:solidFill>
                  <a:schemeClr val="dk1"/>
                </a:solidFill>
                <a:latin typeface="Microsoft JhengHei"/>
                <a:ea typeface="Microsoft JhengHei"/>
                <a:cs typeface="Microsoft JhengHei"/>
                <a:sym typeface="Microsoft JhengHei"/>
              </a:rPr>
              <a:t>之補助：</a:t>
            </a:r>
            <a:br>
              <a:rPr lang="zh-TW" sz="2400" b="0" i="0" u="none" strike="noStrike" cap="none">
                <a:solidFill>
                  <a:schemeClr val="dk1"/>
                </a:solidFill>
                <a:latin typeface="Microsoft JhengHei"/>
                <a:ea typeface="Microsoft JhengHei"/>
                <a:cs typeface="Microsoft JhengHei"/>
                <a:sym typeface="Microsoft JhengHei"/>
              </a:rPr>
            </a:br>
            <a:r>
              <a:rPr lang="zh-TW" sz="2400" b="0" i="0" u="none" strike="noStrike" cap="none">
                <a:solidFill>
                  <a:schemeClr val="dk1"/>
                </a:solidFill>
                <a:latin typeface="Microsoft JhengHei"/>
                <a:ea typeface="Microsoft JhengHei"/>
                <a:cs typeface="Microsoft JhengHei"/>
                <a:sym typeface="Microsoft JhengHei"/>
              </a:rPr>
              <a:t>業務費、補救教學費、實習實驗費</a:t>
            </a:r>
            <a:endParaRPr sz="2400" b="0" i="0" u="none" strike="noStrike" cap="none">
              <a:solidFill>
                <a:schemeClr val="dk1"/>
              </a:solidFill>
              <a:latin typeface="Microsoft JhengHei"/>
              <a:ea typeface="Microsoft JhengHei"/>
              <a:cs typeface="Microsoft JhengHei"/>
              <a:sym typeface="Microsoft JhengHei"/>
            </a:endParaRPr>
          </a:p>
          <a:p>
            <a:pPr marL="809625" marR="0" lvl="1" indent="-454025" algn="l" rtl="0">
              <a:lnSpc>
                <a:spcPct val="90000"/>
              </a:lnSpc>
              <a:spcBef>
                <a:spcPts val="400"/>
              </a:spcBef>
              <a:spcAft>
                <a:spcPts val="0"/>
              </a:spcAft>
              <a:buClr>
                <a:schemeClr val="dk1"/>
              </a:buClr>
              <a:buSzPts val="2040"/>
              <a:buFont typeface="Arial"/>
              <a:buChar char="•"/>
            </a:pPr>
            <a:r>
              <a:rPr lang="zh-TW" sz="2400" b="1" i="0" u="none" strike="noStrike" cap="none">
                <a:solidFill>
                  <a:srgbClr val="FF0000"/>
                </a:solidFill>
                <a:latin typeface="Microsoft JhengHei"/>
                <a:ea typeface="Microsoft JhengHei"/>
                <a:cs typeface="Microsoft JhengHei"/>
                <a:sym typeface="Microsoft JhengHei"/>
              </a:rPr>
              <a:t>低收入戶子女優先入學</a:t>
            </a:r>
            <a:endParaRPr sz="2400" b="1" i="0" u="none" strike="noStrike" cap="none">
              <a:solidFill>
                <a:srgbClr val="FF0000"/>
              </a:solidFill>
              <a:latin typeface="Microsoft JhengHei"/>
              <a:ea typeface="Microsoft JhengHei"/>
              <a:cs typeface="Microsoft JhengHei"/>
              <a:sym typeface="Microsoft JhengHei"/>
            </a:endParaRPr>
          </a:p>
        </p:txBody>
      </p:sp>
      <p:pic>
        <p:nvPicPr>
          <p:cNvPr id="1234" name="Google Shape;1234;p98" descr="焊接工"/>
          <p:cNvPicPr preferRelativeResize="0"/>
          <p:nvPr/>
        </p:nvPicPr>
        <p:blipFill rotWithShape="1">
          <a:blip r:embed="rId3">
            <a:alphaModFix/>
          </a:blip>
          <a:srcRect/>
          <a:stretch/>
        </p:blipFill>
        <p:spPr>
          <a:xfrm>
            <a:off x="283158" y="5357078"/>
            <a:ext cx="1179065" cy="117906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99"/>
          <p:cNvSpPr txBox="1">
            <a:spLocks noGrp="1"/>
          </p:cNvSpPr>
          <p:nvPr>
            <p:ph type="title"/>
          </p:nvPr>
        </p:nvSpPr>
        <p:spPr>
          <a:xfrm>
            <a:off x="1135163" y="158061"/>
            <a:ext cx="10058400" cy="9653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產業特殊需求類科範圍</a:t>
            </a:r>
            <a:endParaRPr/>
          </a:p>
        </p:txBody>
      </p:sp>
      <p:graphicFrame>
        <p:nvGraphicFramePr>
          <p:cNvPr id="1241" name="Google Shape;1241;p99"/>
          <p:cNvGraphicFramePr/>
          <p:nvPr/>
        </p:nvGraphicFramePr>
        <p:xfrm>
          <a:off x="968321" y="910590"/>
          <a:ext cx="10392075" cy="5876140"/>
        </p:xfrm>
        <a:graphic>
          <a:graphicData uri="http://schemas.openxmlformats.org/drawingml/2006/table">
            <a:tbl>
              <a:tblPr firstRow="1" bandRow="1">
                <a:noFill/>
                <a:tableStyleId>{AF0F7EEB-FAF5-4D57-9A00-CF9E036A19B2}</a:tableStyleId>
              </a:tblPr>
              <a:tblGrid>
                <a:gridCol w="2336125">
                  <a:extLst>
                    <a:ext uri="{9D8B030D-6E8A-4147-A177-3AD203B41FA5}">
                      <a16:colId xmlns:a16="http://schemas.microsoft.com/office/drawing/2014/main" val="20000"/>
                    </a:ext>
                  </a:extLst>
                </a:gridCol>
                <a:gridCol w="4296325">
                  <a:extLst>
                    <a:ext uri="{9D8B030D-6E8A-4147-A177-3AD203B41FA5}">
                      <a16:colId xmlns:a16="http://schemas.microsoft.com/office/drawing/2014/main" val="20001"/>
                    </a:ext>
                  </a:extLst>
                </a:gridCol>
                <a:gridCol w="3759625">
                  <a:extLst>
                    <a:ext uri="{9D8B030D-6E8A-4147-A177-3AD203B41FA5}">
                      <a16:colId xmlns:a16="http://schemas.microsoft.com/office/drawing/2014/main" val="20002"/>
                    </a:ext>
                  </a:extLst>
                </a:gridCol>
              </a:tblGrid>
              <a:tr h="413875">
                <a:tc>
                  <a:txBody>
                    <a:bodyPr/>
                    <a:lstStyle/>
                    <a:p>
                      <a:pPr marL="0" marR="0" lvl="0" indent="0" algn="ctr" rtl="0">
                        <a:spcBef>
                          <a:spcPts val="0"/>
                        </a:spcBef>
                        <a:spcAft>
                          <a:spcPts val="0"/>
                        </a:spcAft>
                        <a:buNone/>
                      </a:pPr>
                      <a:r>
                        <a:rPr lang="zh-TW" sz="2000">
                          <a:solidFill>
                            <a:schemeClr val="lt1"/>
                          </a:solidFill>
                        </a:rPr>
                        <a:t>群科別</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a:solidFill>
                            <a:schemeClr val="lt1"/>
                          </a:solidFill>
                        </a:rPr>
                        <a:t>技術型高中專業群科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zh-TW" sz="2000">
                          <a:solidFill>
                            <a:schemeClr val="lt1"/>
                          </a:solidFill>
                        </a:rPr>
                        <a:t>實用技能學程群科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13875">
                <a:tc>
                  <a:txBody>
                    <a:bodyPr/>
                    <a:lstStyle/>
                    <a:p>
                      <a:pPr marL="0" marR="0" lvl="0" indent="0" algn="ctr" rtl="0">
                        <a:spcBef>
                          <a:spcPts val="0"/>
                        </a:spcBef>
                        <a:spcAft>
                          <a:spcPts val="0"/>
                        </a:spcAft>
                        <a:buNone/>
                      </a:pPr>
                      <a:r>
                        <a:rPr lang="zh-TW" sz="2000">
                          <a:solidFill>
                            <a:schemeClr val="lt1"/>
                          </a:solidFill>
                        </a:rPr>
                        <a:t>機械群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模具科、鑄造科、板金科、配管科</a:t>
                      </a:r>
                      <a:br>
                        <a:rPr lang="zh-TW" sz="1600" b="0">
                          <a:solidFill>
                            <a:schemeClr val="dk1"/>
                          </a:solidFill>
                          <a:latin typeface="Georgia"/>
                          <a:ea typeface="Georgia"/>
                          <a:cs typeface="Georgia"/>
                          <a:sym typeface="Georgia"/>
                        </a:rPr>
                      </a:br>
                      <a:r>
                        <a:rPr lang="zh-TW" sz="1600" b="0">
                          <a:solidFill>
                            <a:schemeClr val="dk1"/>
                          </a:solidFill>
                          <a:latin typeface="Georgia"/>
                          <a:ea typeface="Georgia"/>
                          <a:cs typeface="Georgia"/>
                          <a:sym typeface="Georgia"/>
                        </a:rPr>
                        <a:t>機械木模科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r>
                        <a:rPr lang="zh-TW" sz="1600" b="0">
                          <a:solidFill>
                            <a:schemeClr val="dk1"/>
                          </a:solidFill>
                          <a:latin typeface="Georgia"/>
                          <a:ea typeface="Georgia"/>
                          <a:cs typeface="Georgia"/>
                          <a:sym typeface="Georgia"/>
                        </a:rPr>
                        <a:t>機械板金科、模具技術科、鑄造技術科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1"/>
                  </a:ext>
                </a:extLst>
              </a:tr>
              <a:tr h="413875">
                <a:tc>
                  <a:txBody>
                    <a:bodyPr/>
                    <a:lstStyle/>
                    <a:p>
                      <a:pPr marL="0" marR="0" lvl="0" indent="0" algn="ctr" rtl="0">
                        <a:spcBef>
                          <a:spcPts val="0"/>
                        </a:spcBef>
                        <a:spcAft>
                          <a:spcPts val="0"/>
                        </a:spcAft>
                        <a:buNone/>
                      </a:pPr>
                      <a:r>
                        <a:rPr lang="zh-TW" sz="2000">
                          <a:solidFill>
                            <a:schemeClr val="lt1"/>
                          </a:solidFill>
                        </a:rPr>
                        <a:t>動力機械群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重機科、農業機械科、軌道車輛科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機車修護科、塗裝技術科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2"/>
                  </a:ext>
                </a:extLst>
              </a:tr>
              <a:tr h="413875">
                <a:tc>
                  <a:txBody>
                    <a:bodyPr/>
                    <a:lstStyle/>
                    <a:p>
                      <a:pPr marL="0" marR="0" lvl="0" indent="0" algn="ctr" rtl="0">
                        <a:spcBef>
                          <a:spcPts val="0"/>
                        </a:spcBef>
                        <a:spcAft>
                          <a:spcPts val="0"/>
                        </a:spcAft>
                        <a:buNone/>
                      </a:pPr>
                      <a:r>
                        <a:rPr lang="zh-TW" sz="2000">
                          <a:solidFill>
                            <a:schemeClr val="lt1"/>
                          </a:solidFill>
                        </a:rPr>
                        <a:t>化工群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紡織科、染整科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染整技術科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3"/>
                  </a:ext>
                </a:extLst>
              </a:tr>
              <a:tr h="413875">
                <a:tc>
                  <a:txBody>
                    <a:bodyPr/>
                    <a:lstStyle/>
                    <a:p>
                      <a:pPr marL="0" marR="0" lvl="0" indent="0" algn="ctr" rtl="0">
                        <a:spcBef>
                          <a:spcPts val="0"/>
                        </a:spcBef>
                        <a:spcAft>
                          <a:spcPts val="0"/>
                        </a:spcAft>
                        <a:buNone/>
                      </a:pPr>
                      <a:r>
                        <a:rPr lang="zh-TW" sz="2000">
                          <a:solidFill>
                            <a:schemeClr val="lt1"/>
                          </a:solidFill>
                        </a:rPr>
                        <a:t>設計群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家具木工科、陶瓷工程科。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裝潢技術科、竹木工藝科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4"/>
                  </a:ext>
                </a:extLst>
              </a:tr>
              <a:tr h="413875">
                <a:tc>
                  <a:txBody>
                    <a:bodyPr/>
                    <a:lstStyle/>
                    <a:p>
                      <a:pPr marL="0" marR="0" lvl="0" indent="0" algn="ctr" rtl="0">
                        <a:spcBef>
                          <a:spcPts val="0"/>
                        </a:spcBef>
                        <a:spcAft>
                          <a:spcPts val="0"/>
                        </a:spcAft>
                        <a:buNone/>
                      </a:pPr>
                      <a:r>
                        <a:rPr lang="zh-TW" sz="2000">
                          <a:solidFill>
                            <a:schemeClr val="lt1"/>
                          </a:solidFill>
                        </a:rPr>
                        <a:t>土木與建築群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土木科、空間測繪科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營造技術科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5"/>
                  </a:ext>
                </a:extLst>
              </a:tr>
              <a:tr h="413875">
                <a:tc>
                  <a:txBody>
                    <a:bodyPr/>
                    <a:lstStyle/>
                    <a:p>
                      <a:pPr marL="0" marR="0" lvl="0" indent="0" algn="ctr" rtl="0">
                        <a:spcBef>
                          <a:spcPts val="0"/>
                        </a:spcBef>
                        <a:spcAft>
                          <a:spcPts val="0"/>
                        </a:spcAft>
                        <a:buNone/>
                      </a:pPr>
                      <a:r>
                        <a:rPr lang="zh-TW" sz="2000">
                          <a:solidFill>
                            <a:schemeClr val="lt1"/>
                          </a:solidFill>
                        </a:rPr>
                        <a:t>農業群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農場經營科、野生動物保育科、森林科、畜產保健科、園藝科、造園科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農業技術科、畜產加工科、休閒農業科茶葉技術科、園藝技術科、造園技術科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6"/>
                  </a:ext>
                </a:extLst>
              </a:tr>
              <a:tr h="413875">
                <a:tc>
                  <a:txBody>
                    <a:bodyPr/>
                    <a:lstStyle/>
                    <a:p>
                      <a:pPr marL="0" marR="0" lvl="0" indent="0" algn="ctr" rtl="0">
                        <a:spcBef>
                          <a:spcPts val="0"/>
                        </a:spcBef>
                        <a:spcAft>
                          <a:spcPts val="0"/>
                        </a:spcAft>
                        <a:buNone/>
                      </a:pPr>
                      <a:r>
                        <a:rPr lang="zh-TW" sz="2000">
                          <a:solidFill>
                            <a:schemeClr val="lt1"/>
                          </a:solidFill>
                        </a:rPr>
                        <a:t>食品群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水產食品科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水產食品加工科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7"/>
                  </a:ext>
                </a:extLst>
              </a:tr>
              <a:tr h="413875">
                <a:tc>
                  <a:txBody>
                    <a:bodyPr/>
                    <a:lstStyle/>
                    <a:p>
                      <a:pPr marL="0" marR="0" lvl="0" indent="0" algn="ctr" rtl="0">
                        <a:spcBef>
                          <a:spcPts val="0"/>
                        </a:spcBef>
                        <a:spcAft>
                          <a:spcPts val="0"/>
                        </a:spcAft>
                        <a:buNone/>
                      </a:pPr>
                      <a:r>
                        <a:rPr lang="zh-TW" sz="2000">
                          <a:solidFill>
                            <a:schemeClr val="lt1"/>
                          </a:solidFill>
                        </a:rPr>
                        <a:t>海事群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航海科、輪機科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船舶機電科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8"/>
                  </a:ext>
                </a:extLst>
              </a:tr>
              <a:tr h="413875">
                <a:tc>
                  <a:txBody>
                    <a:bodyPr/>
                    <a:lstStyle/>
                    <a:p>
                      <a:pPr marL="0" marR="0" lvl="0" indent="0" algn="ctr" rtl="0">
                        <a:spcBef>
                          <a:spcPts val="0"/>
                        </a:spcBef>
                        <a:spcAft>
                          <a:spcPts val="0"/>
                        </a:spcAft>
                        <a:buNone/>
                      </a:pPr>
                      <a:r>
                        <a:rPr lang="zh-TW" sz="2000">
                          <a:solidFill>
                            <a:schemeClr val="lt1"/>
                          </a:solidFill>
                        </a:rPr>
                        <a:t>水產群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漁業科、水產養殖科</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水產養殖技術科、休閒漁業科</a:t>
                      </a:r>
                      <a:br>
                        <a:rPr lang="zh-TW" sz="1600" b="0">
                          <a:solidFill>
                            <a:schemeClr val="dk1"/>
                          </a:solidFill>
                          <a:latin typeface="Georgia"/>
                          <a:ea typeface="Georgia"/>
                          <a:cs typeface="Georgia"/>
                          <a:sym typeface="Georgia"/>
                        </a:rPr>
                      </a:br>
                      <a:r>
                        <a:rPr lang="zh-TW" sz="1600" b="0">
                          <a:solidFill>
                            <a:schemeClr val="dk1"/>
                          </a:solidFill>
                          <a:latin typeface="Georgia"/>
                          <a:ea typeface="Georgia"/>
                          <a:cs typeface="Georgia"/>
                          <a:sym typeface="Georgia"/>
                        </a:rPr>
                        <a:t>漁具製作科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09"/>
                  </a:ext>
                </a:extLst>
              </a:tr>
              <a:tr h="413875">
                <a:tc>
                  <a:txBody>
                    <a:bodyPr/>
                    <a:lstStyle/>
                    <a:p>
                      <a:pPr marL="0" marR="0" lvl="0" indent="0" algn="ctr" rtl="0">
                        <a:spcBef>
                          <a:spcPts val="0"/>
                        </a:spcBef>
                        <a:spcAft>
                          <a:spcPts val="0"/>
                        </a:spcAft>
                        <a:buNone/>
                      </a:pPr>
                      <a:r>
                        <a:rPr lang="zh-TW" sz="2000">
                          <a:solidFill>
                            <a:schemeClr val="lt1"/>
                          </a:solidFill>
                        </a:rPr>
                        <a:t>電機電子群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lnSpc>
                          <a:spcPct val="100000"/>
                        </a:lnSpc>
                        <a:spcBef>
                          <a:spcPts val="0"/>
                        </a:spcBef>
                        <a:spcAft>
                          <a:spcPts val="0"/>
                        </a:spcAft>
                        <a:buClr>
                          <a:schemeClr val="dk1"/>
                        </a:buClr>
                        <a:buSzPts val="1600"/>
                        <a:buFont typeface="Microsoft JhengHei"/>
                        <a:buNone/>
                      </a:pPr>
                      <a:r>
                        <a:rPr lang="zh-TW" sz="1600">
                          <a:solidFill>
                            <a:schemeClr val="dk1"/>
                          </a:solidFill>
                          <a:latin typeface="Microsoft JhengHei"/>
                          <a:ea typeface="Microsoft JhengHei"/>
                          <a:cs typeface="Microsoft JhengHei"/>
                          <a:sym typeface="Microsoft JhengHei"/>
                        </a:rPr>
                        <a:t>水電技術科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10"/>
                  </a:ext>
                </a:extLst>
              </a:tr>
              <a:tr h="413875">
                <a:tc>
                  <a:txBody>
                    <a:bodyPr/>
                    <a:lstStyle/>
                    <a:p>
                      <a:pPr marL="0" marR="0" lvl="0" indent="0" algn="ctr" rtl="0">
                        <a:spcBef>
                          <a:spcPts val="0"/>
                        </a:spcBef>
                        <a:spcAft>
                          <a:spcPts val="0"/>
                        </a:spcAft>
                        <a:buNone/>
                      </a:pPr>
                      <a:r>
                        <a:rPr lang="zh-TW" sz="2000">
                          <a:solidFill>
                            <a:schemeClr val="lt1"/>
                          </a:solidFill>
                        </a:rPr>
                        <a:t>商業與管理群</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Georgia"/>
                        <a:buNone/>
                      </a:pPr>
                      <a:r>
                        <a:rPr lang="zh-TW" sz="1600" b="0">
                          <a:solidFill>
                            <a:schemeClr val="dk1"/>
                          </a:solidFill>
                          <a:latin typeface="Georgia"/>
                          <a:ea typeface="Georgia"/>
                          <a:cs typeface="Georgia"/>
                          <a:sym typeface="Georgia"/>
                        </a:rPr>
                        <a:t>航運管理科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11"/>
                  </a:ext>
                </a:extLst>
              </a:tr>
              <a:tr h="413875">
                <a:tc>
                  <a:txBody>
                    <a:bodyPr/>
                    <a:lstStyle/>
                    <a:p>
                      <a:pPr marL="0" marR="0" lvl="0" indent="0" algn="ctr" rtl="0">
                        <a:spcBef>
                          <a:spcPts val="0"/>
                        </a:spcBef>
                        <a:spcAft>
                          <a:spcPts val="0"/>
                        </a:spcAft>
                        <a:buNone/>
                      </a:pPr>
                      <a:r>
                        <a:rPr lang="zh-TW" sz="2000">
                          <a:solidFill>
                            <a:schemeClr val="lt1"/>
                          </a:solidFill>
                          <a:latin typeface="Trebuchet MS"/>
                          <a:ea typeface="Trebuchet MS"/>
                          <a:cs typeface="Trebuchet MS"/>
                          <a:sym typeface="Trebuchet MS"/>
                        </a:rPr>
                        <a:t>家政群</a:t>
                      </a:r>
                      <a:endParaRPr sz="2000">
                        <a:solidFill>
                          <a:schemeClr val="lt1"/>
                        </a:solidFill>
                        <a:latin typeface="Trebuchet MS"/>
                        <a:ea typeface="Trebuchet MS"/>
                        <a:cs typeface="Trebuchet MS"/>
                        <a:sym typeface="Trebuchet M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600"/>
                        <a:buFont typeface="Trebuchet MS"/>
                        <a:buNone/>
                      </a:pPr>
                      <a:r>
                        <a:rPr lang="zh-TW" sz="1600" b="0" i="0">
                          <a:solidFill>
                            <a:schemeClr val="dk1"/>
                          </a:solidFill>
                          <a:latin typeface="Trebuchet MS"/>
                          <a:ea typeface="Trebuchet MS"/>
                          <a:cs typeface="Trebuchet MS"/>
                          <a:sym typeface="Trebuchet MS"/>
                        </a:rPr>
                        <a:t>照顧服務科    </a:t>
                      </a: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tc>
                  <a:txBody>
                    <a:bodyPr/>
                    <a:lstStyle/>
                    <a:p>
                      <a:pPr marL="0" marR="0" lvl="0" indent="0" algn="l" rtl="0">
                        <a:spcBef>
                          <a:spcPts val="0"/>
                        </a:spcBef>
                        <a:spcAft>
                          <a:spcPts val="0"/>
                        </a:spcAft>
                        <a:buNone/>
                      </a:pPr>
                      <a:endParaRPr sz="1600" b="0">
                        <a:solidFill>
                          <a:schemeClr val="dk1"/>
                        </a:solidFill>
                        <a:latin typeface="Georgia"/>
                        <a:ea typeface="Georgia"/>
                        <a:cs typeface="Georgia"/>
                        <a:sym typeface="Georgi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6FC"/>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a:off x="1111890" y="-160231"/>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latin typeface="Georgia"/>
                <a:ea typeface="Georgia"/>
                <a:cs typeface="Georgia"/>
                <a:sym typeface="Georgia"/>
              </a:rPr>
              <a:t>技高專業群科-</a:t>
            </a:r>
            <a:r>
              <a:rPr lang="zh-TW">
                <a:solidFill>
                  <a:srgbClr val="1C6294"/>
                </a:solidFill>
                <a:latin typeface="Georgia"/>
                <a:ea typeface="Georgia"/>
                <a:cs typeface="Georgia"/>
                <a:sym typeface="Georgia"/>
              </a:rPr>
              <a:t>108課綱群科歸屬表</a:t>
            </a:r>
            <a:endParaRPr>
              <a:solidFill>
                <a:srgbClr val="1C6294"/>
              </a:solidFill>
              <a:latin typeface="Georgia"/>
              <a:ea typeface="Georgia"/>
              <a:cs typeface="Georgia"/>
              <a:sym typeface="Georgia"/>
            </a:endParaRPr>
          </a:p>
        </p:txBody>
      </p:sp>
      <p:grpSp>
        <p:nvGrpSpPr>
          <p:cNvPr id="176" name="Google Shape;176;p10"/>
          <p:cNvGrpSpPr/>
          <p:nvPr/>
        </p:nvGrpSpPr>
        <p:grpSpPr>
          <a:xfrm>
            <a:off x="2406311" y="1770611"/>
            <a:ext cx="7045260" cy="4818112"/>
            <a:chOff x="457200" y="822722"/>
            <a:chExt cx="8243118" cy="5715934"/>
          </a:xfrm>
        </p:grpSpPr>
        <p:pic>
          <p:nvPicPr>
            <p:cNvPr id="177" name="Google Shape;177;p10" descr="一張含有 桌 的圖片&#10;&#10;自動產生的描述"/>
            <p:cNvPicPr preferRelativeResize="0"/>
            <p:nvPr/>
          </p:nvPicPr>
          <p:blipFill rotWithShape="1">
            <a:blip r:embed="rId3">
              <a:alphaModFix/>
            </a:blip>
            <a:srcRect l="555" t="782" r="555" b="629"/>
            <a:stretch/>
          </p:blipFill>
          <p:spPr>
            <a:xfrm>
              <a:off x="457200" y="822722"/>
              <a:ext cx="8243118" cy="5715934"/>
            </a:xfrm>
            <a:prstGeom prst="rect">
              <a:avLst/>
            </a:prstGeom>
            <a:noFill/>
            <a:ln>
              <a:noFill/>
            </a:ln>
          </p:spPr>
        </p:pic>
        <p:sp>
          <p:nvSpPr>
            <p:cNvPr id="178" name="Google Shape;178;p10"/>
            <p:cNvSpPr txBox="1"/>
            <p:nvPr/>
          </p:nvSpPr>
          <p:spPr>
            <a:xfrm>
              <a:off x="2309008" y="4252446"/>
              <a:ext cx="1690651" cy="184666"/>
            </a:xfrm>
            <a:prstGeom prst="rect">
              <a:avLst/>
            </a:prstGeom>
            <a:solidFill>
              <a:srgbClr val="FBE5D5"/>
            </a:solidFill>
            <a:ln>
              <a:noFill/>
            </a:ln>
          </p:spPr>
          <p:txBody>
            <a:bodyPr spcFirstLastPara="1" wrap="square" lIns="0" tIns="0" rIns="36000" bIns="0" anchor="t" anchorCtr="0">
              <a:spAutoFit/>
            </a:bodyPr>
            <a:lstStyle/>
            <a:p>
              <a:pPr marL="0" marR="0" lvl="0" indent="0" algn="l" rtl="0">
                <a:spcBef>
                  <a:spcPts val="0"/>
                </a:spcBef>
                <a:spcAft>
                  <a:spcPts val="0"/>
                </a:spcAft>
                <a:buNone/>
              </a:pPr>
              <a:r>
                <a:rPr lang="zh-TW" sz="1200" b="1">
                  <a:solidFill>
                    <a:srgbClr val="0000FF"/>
                  </a:solidFill>
                  <a:latin typeface="Microsoft JhengHei"/>
                  <a:ea typeface="Microsoft JhengHei"/>
                  <a:cs typeface="Microsoft JhengHei"/>
                  <a:sym typeface="Microsoft JhengHei"/>
                </a:rPr>
                <a:t>照顧服務科                       </a:t>
              </a:r>
              <a:endParaRPr/>
            </a:p>
          </p:txBody>
        </p:sp>
        <p:sp>
          <p:nvSpPr>
            <p:cNvPr id="179" name="Google Shape;179;p10"/>
            <p:cNvSpPr txBox="1"/>
            <p:nvPr/>
          </p:nvSpPr>
          <p:spPr>
            <a:xfrm>
              <a:off x="5076056" y="6035278"/>
              <a:ext cx="2112241" cy="184666"/>
            </a:xfrm>
            <a:prstGeom prst="rect">
              <a:avLst/>
            </a:prstGeom>
            <a:solidFill>
              <a:srgbClr val="FFFFFF"/>
            </a:solidFill>
            <a:ln>
              <a:noFill/>
            </a:ln>
          </p:spPr>
          <p:txBody>
            <a:bodyPr spcFirstLastPara="1" wrap="square" lIns="0" tIns="0" rIns="36000" bIns="0" anchor="t" anchorCtr="0">
              <a:spAutoFit/>
            </a:bodyPr>
            <a:lstStyle/>
            <a:p>
              <a:pPr marL="0" marR="0" lvl="0" indent="0" algn="l" rtl="0">
                <a:spcBef>
                  <a:spcPts val="0"/>
                </a:spcBef>
                <a:spcAft>
                  <a:spcPts val="0"/>
                </a:spcAft>
                <a:buNone/>
              </a:pPr>
              <a:r>
                <a:rPr lang="zh-TW" sz="1200" b="1">
                  <a:solidFill>
                    <a:srgbClr val="FE51F9"/>
                  </a:solidFill>
                  <a:latin typeface="Microsoft JhengHei"/>
                  <a:ea typeface="Microsoft JhengHei"/>
                  <a:cs typeface="Microsoft JhengHei"/>
                  <a:sym typeface="Microsoft JhengHei"/>
                </a:rPr>
                <a:t>、原住民藝能科(108年起試辦)</a:t>
              </a:r>
              <a:endParaRPr sz="1200" b="1">
                <a:solidFill>
                  <a:srgbClr val="FE51F9"/>
                </a:solidFill>
                <a:latin typeface="Microsoft JhengHei"/>
                <a:ea typeface="Microsoft JhengHei"/>
                <a:cs typeface="Microsoft JhengHei"/>
                <a:sym typeface="Microsoft JhengHei"/>
              </a:endParaRPr>
            </a:p>
          </p:txBody>
        </p:sp>
        <p:sp>
          <p:nvSpPr>
            <p:cNvPr id="180" name="Google Shape;180;p10"/>
            <p:cNvSpPr txBox="1"/>
            <p:nvPr/>
          </p:nvSpPr>
          <p:spPr>
            <a:xfrm>
              <a:off x="8286919" y="4135533"/>
              <a:ext cx="336114" cy="200055"/>
            </a:xfrm>
            <a:prstGeom prst="rect">
              <a:avLst/>
            </a:prstGeom>
            <a:solidFill>
              <a:srgbClr val="FBE5D5"/>
            </a:solidFill>
            <a:ln>
              <a:noFill/>
            </a:ln>
          </p:spPr>
          <p:txBody>
            <a:bodyPr spcFirstLastPara="1" wrap="square" lIns="0" tIns="0" rIns="36000" bIns="0" anchor="t" anchorCtr="0">
              <a:spAutoFit/>
            </a:bodyPr>
            <a:lstStyle/>
            <a:p>
              <a:pPr marL="0" marR="0" lvl="0" indent="0" algn="l" rtl="0">
                <a:spcBef>
                  <a:spcPts val="0"/>
                </a:spcBef>
                <a:spcAft>
                  <a:spcPts val="0"/>
                </a:spcAft>
                <a:buNone/>
              </a:pPr>
              <a:r>
                <a:rPr lang="zh-TW" sz="1300" b="1">
                  <a:solidFill>
                    <a:schemeClr val="dk1"/>
                  </a:solidFill>
                  <a:latin typeface="Microsoft JhengHei"/>
                  <a:ea typeface="Microsoft JhengHei"/>
                  <a:cs typeface="Microsoft JhengHei"/>
                  <a:sym typeface="Microsoft JhengHei"/>
                </a:rPr>
                <a:t>   </a:t>
              </a:r>
              <a:r>
                <a:rPr lang="zh-TW" sz="1200" b="1">
                  <a:solidFill>
                    <a:schemeClr val="dk1"/>
                  </a:solidFill>
                  <a:latin typeface="Microsoft JhengHei"/>
                  <a:ea typeface="Microsoft JhengHei"/>
                  <a:cs typeface="Microsoft JhengHei"/>
                  <a:sym typeface="Microsoft JhengHei"/>
                </a:rPr>
                <a:t>8</a:t>
              </a:r>
              <a:r>
                <a:rPr lang="zh-TW" sz="1300" b="1">
                  <a:solidFill>
                    <a:schemeClr val="dk1"/>
                  </a:solidFill>
                  <a:latin typeface="Microsoft JhengHei"/>
                  <a:ea typeface="Microsoft JhengHei"/>
                  <a:cs typeface="Microsoft JhengHei"/>
                  <a:sym typeface="Microsoft JhengHei"/>
                </a:rPr>
                <a:t>  </a:t>
              </a:r>
              <a:endParaRPr sz="1300" b="1">
                <a:solidFill>
                  <a:schemeClr val="dk1"/>
                </a:solidFill>
                <a:latin typeface="Microsoft JhengHei"/>
                <a:ea typeface="Microsoft JhengHei"/>
                <a:cs typeface="Microsoft JhengHei"/>
                <a:sym typeface="Microsoft JhengHei"/>
              </a:endParaRPr>
            </a:p>
          </p:txBody>
        </p:sp>
        <p:sp>
          <p:nvSpPr>
            <p:cNvPr id="181" name="Google Shape;181;p10"/>
            <p:cNvSpPr txBox="1"/>
            <p:nvPr/>
          </p:nvSpPr>
          <p:spPr>
            <a:xfrm>
              <a:off x="8222073" y="5938029"/>
              <a:ext cx="466474" cy="184666"/>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 12+</a:t>
              </a:r>
              <a:r>
                <a:rPr lang="zh-TW" sz="1200" b="1">
                  <a:solidFill>
                    <a:srgbClr val="FE51F9"/>
                  </a:solidFill>
                  <a:latin typeface="Microsoft JhengHei"/>
                  <a:ea typeface="Microsoft JhengHei"/>
                  <a:cs typeface="Microsoft JhengHei"/>
                  <a:sym typeface="Microsoft JhengHei"/>
                </a:rPr>
                <a:t>1</a:t>
              </a:r>
              <a:r>
                <a:rPr lang="zh-TW" sz="1200" b="1">
                  <a:solidFill>
                    <a:schemeClr val="dk1"/>
                  </a:solidFill>
                  <a:latin typeface="Microsoft JhengHei"/>
                  <a:ea typeface="Microsoft JhengHei"/>
                  <a:cs typeface="Microsoft JhengHei"/>
                  <a:sym typeface="Microsoft JhengHei"/>
                </a:rPr>
                <a:t> </a:t>
              </a:r>
              <a:endParaRPr sz="1200" b="1">
                <a:solidFill>
                  <a:schemeClr val="dk1"/>
                </a:solidFill>
                <a:latin typeface="Microsoft JhengHei"/>
                <a:ea typeface="Microsoft JhengHei"/>
                <a:cs typeface="Microsoft JhengHei"/>
                <a:sym typeface="Microsoft JhengHei"/>
              </a:endParaRPr>
            </a:p>
          </p:txBody>
        </p:sp>
        <p:sp>
          <p:nvSpPr>
            <p:cNvPr id="182" name="Google Shape;182;p10"/>
            <p:cNvSpPr txBox="1"/>
            <p:nvPr/>
          </p:nvSpPr>
          <p:spPr>
            <a:xfrm>
              <a:off x="8220326" y="6309320"/>
              <a:ext cx="466474" cy="184666"/>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 92+</a:t>
              </a:r>
              <a:r>
                <a:rPr lang="zh-TW" sz="1200" b="1">
                  <a:solidFill>
                    <a:srgbClr val="FE51F9"/>
                  </a:solidFill>
                  <a:latin typeface="Microsoft JhengHei"/>
                  <a:ea typeface="Microsoft JhengHei"/>
                  <a:cs typeface="Microsoft JhengHei"/>
                  <a:sym typeface="Microsoft JhengHei"/>
                </a:rPr>
                <a:t>2</a:t>
              </a:r>
              <a:r>
                <a:rPr lang="zh-TW" sz="1200" b="1">
                  <a:solidFill>
                    <a:schemeClr val="dk1"/>
                  </a:solidFill>
                  <a:latin typeface="Microsoft JhengHei"/>
                  <a:ea typeface="Microsoft JhengHei"/>
                  <a:cs typeface="Microsoft JhengHei"/>
                  <a:sym typeface="Microsoft JhengHei"/>
                </a:rPr>
                <a:t> </a:t>
              </a:r>
              <a:endParaRPr sz="1200" b="1">
                <a:solidFill>
                  <a:schemeClr val="dk1"/>
                </a:solidFill>
                <a:latin typeface="Microsoft JhengHei"/>
                <a:ea typeface="Microsoft JhengHei"/>
                <a:cs typeface="Microsoft JhengHei"/>
                <a:sym typeface="Microsoft JhengHei"/>
              </a:endParaRPr>
            </a:p>
          </p:txBody>
        </p:sp>
      </p:grpSp>
      <p:sp>
        <p:nvSpPr>
          <p:cNvPr id="183" name="Google Shape;183;p10"/>
          <p:cNvSpPr txBox="1"/>
          <p:nvPr/>
        </p:nvSpPr>
        <p:spPr>
          <a:xfrm>
            <a:off x="872837" y="1066104"/>
            <a:ext cx="1039922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latin typeface="Microsoft JhengHei"/>
                <a:ea typeface="Microsoft JhengHei"/>
                <a:cs typeface="Microsoft JhengHei"/>
                <a:sym typeface="Microsoft JhengHei"/>
              </a:rPr>
              <a:t>技高群科課綱之</a:t>
            </a:r>
            <a:r>
              <a:rPr lang="zh-TW" sz="3600" b="1">
                <a:solidFill>
                  <a:srgbClr val="FF0000"/>
                </a:solidFill>
                <a:latin typeface="Microsoft JhengHei"/>
                <a:ea typeface="Microsoft JhengHei"/>
                <a:cs typeface="Microsoft JhengHei"/>
                <a:sym typeface="Microsoft JhengHei"/>
              </a:rPr>
              <a:t>群科歸屬</a:t>
            </a:r>
            <a:r>
              <a:rPr lang="zh-TW" sz="3600">
                <a:solidFill>
                  <a:schemeClr val="dk1"/>
                </a:solidFill>
                <a:latin typeface="Microsoft JhengHei"/>
                <a:ea typeface="Microsoft JhengHei"/>
                <a:cs typeface="Microsoft JhengHei"/>
                <a:sym typeface="Microsoft JhengHei"/>
              </a:rPr>
              <a:t>分為</a:t>
            </a:r>
            <a:r>
              <a:rPr lang="zh-TW" sz="3600" b="1">
                <a:solidFill>
                  <a:srgbClr val="0000FF"/>
                </a:solidFill>
                <a:latin typeface="Microsoft JhengHei"/>
                <a:ea typeface="Microsoft JhengHei"/>
                <a:cs typeface="Microsoft JhengHei"/>
                <a:sym typeface="Microsoft JhengHei"/>
              </a:rPr>
              <a:t>6類15群，群下設科</a:t>
            </a:r>
            <a:endParaRPr sz="3600" b="1">
              <a:solidFill>
                <a:srgbClr val="0000FF"/>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00"/>
          <p:cNvSpPr txBox="1">
            <a:spLocks noGrp="1"/>
          </p:cNvSpPr>
          <p:nvPr>
            <p:ph type="title"/>
          </p:nvPr>
        </p:nvSpPr>
        <p:spPr>
          <a:xfrm>
            <a:off x="548641" y="210312"/>
            <a:ext cx="11077302"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Font typeface="Georgia"/>
              <a:buNone/>
            </a:pPr>
            <a:r>
              <a:rPr lang="zh-TW" sz="4000">
                <a:latin typeface="Georgia"/>
                <a:ea typeface="Georgia"/>
                <a:cs typeface="Georgia"/>
                <a:sym typeface="Georgia"/>
              </a:rPr>
              <a:t>基北區113學年度產業特殊需求類科優先入學</a:t>
            </a:r>
            <a:endParaRPr/>
          </a:p>
        </p:txBody>
      </p:sp>
      <p:sp>
        <p:nvSpPr>
          <p:cNvPr id="1248" name="Google Shape;1248;p100"/>
          <p:cNvSpPr txBox="1"/>
          <p:nvPr/>
        </p:nvSpPr>
        <p:spPr>
          <a:xfrm>
            <a:off x="2192165" y="1240970"/>
            <a:ext cx="8610818" cy="5094515"/>
          </a:xfrm>
          <a:prstGeom prst="rect">
            <a:avLst/>
          </a:prstGeom>
          <a:noFill/>
          <a:ln>
            <a:noFill/>
          </a:ln>
        </p:spPr>
        <p:txBody>
          <a:bodyPr spcFirstLastPara="1" wrap="square" lIns="91425" tIns="45700" rIns="91425" bIns="45700" anchor="t" anchorCtr="0">
            <a:noAutofit/>
          </a:bodyPr>
          <a:lstStyle/>
          <a:p>
            <a:pPr marL="342900" marR="0" lvl="1" indent="-342900" algn="l" rtl="0">
              <a:lnSpc>
                <a:spcPct val="90000"/>
              </a:lnSpc>
              <a:spcBef>
                <a:spcPts val="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報名資格</a:t>
            </a:r>
            <a:br>
              <a:rPr lang="zh-TW" sz="2800" b="1" i="0" u="none" strike="noStrike" cap="none">
                <a:solidFill>
                  <a:schemeClr val="dk1"/>
                </a:solidFill>
                <a:latin typeface="Microsoft JhengHei"/>
                <a:ea typeface="Microsoft JhengHei"/>
                <a:cs typeface="Microsoft JhengHei"/>
                <a:sym typeface="Microsoft JhengHei"/>
              </a:rPr>
            </a:br>
            <a:r>
              <a:rPr lang="zh-TW" sz="2800" b="1" i="0" u="none" strike="noStrike" cap="none">
                <a:solidFill>
                  <a:schemeClr val="dk1"/>
                </a:solidFill>
                <a:latin typeface="Microsoft JhengHei"/>
                <a:ea typeface="Microsoft JhengHei"/>
                <a:cs typeface="Microsoft JhengHei"/>
                <a:sym typeface="Microsoft JhengHei"/>
              </a:rPr>
              <a:t>須</a:t>
            </a:r>
            <a:r>
              <a:rPr lang="zh-TW" sz="2800" b="1" i="0" u="none" strike="noStrike" cap="none">
                <a:solidFill>
                  <a:srgbClr val="FF0000"/>
                </a:solidFill>
                <a:latin typeface="Microsoft JhengHei"/>
                <a:ea typeface="Microsoft JhengHei"/>
                <a:cs typeface="Microsoft JhengHei"/>
                <a:sym typeface="Microsoft JhengHei"/>
              </a:rPr>
              <a:t>同時</a:t>
            </a:r>
            <a:r>
              <a:rPr lang="zh-TW" sz="2800" b="1" i="0" u="none" strike="noStrike" cap="none">
                <a:solidFill>
                  <a:schemeClr val="dk1"/>
                </a:solidFill>
                <a:latin typeface="Microsoft JhengHei"/>
                <a:ea typeface="Microsoft JhengHei"/>
                <a:cs typeface="Microsoft JhengHei"/>
                <a:sym typeface="Microsoft JhengHei"/>
              </a:rPr>
              <a:t>符合學力條件之一和特別條件之一</a:t>
            </a:r>
            <a:br>
              <a:rPr lang="zh-TW" sz="2400" b="1" i="0" u="none" strike="noStrike" cap="none">
                <a:solidFill>
                  <a:schemeClr val="dk1"/>
                </a:solidFill>
                <a:latin typeface="Microsoft JhengHei"/>
                <a:ea typeface="Microsoft JhengHei"/>
                <a:cs typeface="Microsoft JhengHei"/>
                <a:sym typeface="Microsoft JhengHei"/>
              </a:rPr>
            </a:br>
            <a:endParaRPr sz="2400" b="1"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90000"/>
              </a:lnSpc>
              <a:spcBef>
                <a:spcPts val="60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學力條件(擇一)</a:t>
            </a:r>
            <a:br>
              <a:rPr lang="zh-TW" sz="2800" b="1" i="0" u="none" strike="noStrike" cap="none">
                <a:solidFill>
                  <a:schemeClr val="dk1"/>
                </a:solidFill>
                <a:latin typeface="Microsoft JhengHei"/>
                <a:ea typeface="Microsoft JhengHei"/>
                <a:cs typeface="Microsoft JhengHei"/>
                <a:sym typeface="Microsoft JhengHei"/>
              </a:rPr>
            </a:br>
            <a:r>
              <a:rPr lang="zh-TW" sz="2400" b="1" i="0" u="none" strike="noStrike" cap="none">
                <a:solidFill>
                  <a:schemeClr val="dk1"/>
                </a:solidFill>
                <a:latin typeface="Microsoft JhengHei"/>
                <a:ea typeface="Microsoft JhengHei"/>
                <a:cs typeface="Microsoft JhengHei"/>
                <a:sym typeface="Microsoft JhengHei"/>
              </a:rPr>
              <a:t>國中或同等學歷</a:t>
            </a:r>
            <a:br>
              <a:rPr lang="zh-TW" sz="2400" b="1" i="0" u="none" strike="noStrike" cap="none">
                <a:solidFill>
                  <a:schemeClr val="dk1"/>
                </a:solidFill>
                <a:latin typeface="Microsoft JhengHei"/>
                <a:ea typeface="Microsoft JhengHei"/>
                <a:cs typeface="Microsoft JhengHei"/>
                <a:sym typeface="Microsoft JhengHei"/>
              </a:rPr>
            </a:br>
            <a:r>
              <a:rPr lang="zh-TW" sz="2400" b="1" i="0" u="none" strike="noStrike" cap="none">
                <a:solidFill>
                  <a:schemeClr val="dk1"/>
                </a:solidFill>
                <a:latin typeface="Microsoft JhengHei"/>
                <a:ea typeface="Microsoft JhengHei"/>
                <a:cs typeface="Microsoft JhengHei"/>
                <a:sym typeface="Microsoft JhengHei"/>
              </a:rPr>
              <a:t>丙級技術士證或相當於丙級以上技術士證</a:t>
            </a:r>
            <a:br>
              <a:rPr lang="zh-TW" sz="2400" b="1" i="0" u="none" strike="noStrike" cap="none">
                <a:solidFill>
                  <a:schemeClr val="dk1"/>
                </a:solidFill>
                <a:latin typeface="Microsoft JhengHei"/>
                <a:ea typeface="Microsoft JhengHei"/>
                <a:cs typeface="Microsoft JhengHei"/>
                <a:sym typeface="Microsoft JhengHei"/>
              </a:rPr>
            </a:br>
            <a:endParaRPr sz="2400" b="1" i="0" u="none" strike="noStrike" cap="none">
              <a:solidFill>
                <a:schemeClr val="dk1"/>
              </a:solidFill>
              <a:latin typeface="Microsoft JhengHei"/>
              <a:ea typeface="Microsoft JhengHei"/>
              <a:cs typeface="Microsoft JhengHei"/>
              <a:sym typeface="Microsoft JhengHei"/>
            </a:endParaRPr>
          </a:p>
          <a:p>
            <a:pPr marL="342900" marR="0" lvl="1" indent="-342900" algn="l" rtl="0">
              <a:lnSpc>
                <a:spcPct val="90000"/>
              </a:lnSpc>
              <a:spcBef>
                <a:spcPts val="60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特別條件(擇一)</a:t>
            </a:r>
            <a:endParaRPr/>
          </a:p>
          <a:p>
            <a:pPr marL="0" marR="0" lvl="1" indent="0" algn="l" rtl="0">
              <a:lnSpc>
                <a:spcPct val="90000"/>
              </a:lnSpc>
              <a:spcBef>
                <a:spcPts val="600"/>
              </a:spcBef>
              <a:spcAft>
                <a:spcPts val="0"/>
              </a:spcAft>
              <a:buClr>
                <a:schemeClr val="dk1"/>
              </a:buClr>
              <a:buSzPts val="2040"/>
              <a:buFont typeface="Noto Sans Symbols"/>
              <a:buNone/>
            </a:pPr>
            <a:r>
              <a:rPr lang="zh-TW" sz="2400" b="1" i="0" u="none" strike="noStrike" cap="none">
                <a:solidFill>
                  <a:schemeClr val="dk1"/>
                </a:solidFill>
                <a:latin typeface="Microsoft JhengHei"/>
                <a:ea typeface="Microsoft JhengHei"/>
                <a:cs typeface="Microsoft JhengHei"/>
                <a:sym typeface="Microsoft JhengHei"/>
              </a:rPr>
              <a:t>     低收入戶子女   中低收入戶子女</a:t>
            </a:r>
            <a:endParaRPr sz="2400" b="1" i="0" u="none" strike="noStrike" cap="none">
              <a:solidFill>
                <a:schemeClr val="dk1"/>
              </a:solidFill>
              <a:latin typeface="Microsoft JhengHei"/>
              <a:ea typeface="Microsoft JhengHei"/>
              <a:cs typeface="Microsoft JhengHei"/>
              <a:sym typeface="Microsoft JhengHei"/>
            </a:endParaRPr>
          </a:p>
          <a:p>
            <a:pPr marL="0" marR="0" lvl="1" indent="0" algn="l" rtl="0">
              <a:lnSpc>
                <a:spcPct val="90000"/>
              </a:lnSpc>
              <a:spcBef>
                <a:spcPts val="600"/>
              </a:spcBef>
              <a:spcAft>
                <a:spcPts val="0"/>
              </a:spcAft>
              <a:buClr>
                <a:schemeClr val="dk1"/>
              </a:buClr>
              <a:buSzPts val="2040"/>
              <a:buFont typeface="Noto Sans Symbols"/>
              <a:buNone/>
            </a:pPr>
            <a:r>
              <a:rPr lang="zh-TW" sz="2400" b="1" i="0" u="none" strike="noStrike" cap="none">
                <a:solidFill>
                  <a:schemeClr val="dk1"/>
                </a:solidFill>
                <a:latin typeface="Microsoft JhengHei"/>
                <a:ea typeface="Microsoft JhengHei"/>
                <a:cs typeface="Microsoft JhengHei"/>
                <a:sym typeface="Microsoft JhengHei"/>
              </a:rPr>
              <a:t>     失業勞工子女   特殊境遇家庭子女</a:t>
            </a:r>
            <a:endParaRPr sz="2400" b="1" i="0" u="none" strike="noStrike" cap="none">
              <a:solidFill>
                <a:schemeClr val="dk1"/>
              </a:solidFill>
              <a:latin typeface="Microsoft JhengHei"/>
              <a:ea typeface="Microsoft JhengHei"/>
              <a:cs typeface="Microsoft JhengHei"/>
              <a:sym typeface="Microsoft JhengHei"/>
            </a:endParaRPr>
          </a:p>
          <a:p>
            <a:pPr marL="0" marR="0" lvl="1" indent="0" algn="l" rtl="0">
              <a:lnSpc>
                <a:spcPct val="90000"/>
              </a:lnSpc>
              <a:spcBef>
                <a:spcPts val="600"/>
              </a:spcBef>
              <a:spcAft>
                <a:spcPts val="0"/>
              </a:spcAft>
              <a:buClr>
                <a:schemeClr val="dk1"/>
              </a:buClr>
              <a:buSzPts val="2040"/>
              <a:buFont typeface="Noto Sans Symbols"/>
              <a:buNone/>
            </a:pPr>
            <a:r>
              <a:rPr lang="zh-TW" sz="2400" b="1" i="0" u="none" strike="noStrike" cap="none">
                <a:solidFill>
                  <a:schemeClr val="dk1"/>
                </a:solidFill>
                <a:latin typeface="Microsoft JhengHei"/>
                <a:ea typeface="Microsoft JhengHei"/>
                <a:cs typeface="Microsoft JhengHei"/>
                <a:sym typeface="Microsoft JhengHei"/>
              </a:rPr>
              <a:t>     育幼院童           農漁民子女</a:t>
            </a:r>
            <a:endParaRPr sz="2400" b="1" i="0" u="none" strike="noStrike" cap="none">
              <a:solidFill>
                <a:schemeClr val="dk1"/>
              </a:solidFill>
              <a:latin typeface="Microsoft JhengHei"/>
              <a:ea typeface="Microsoft JhengHei"/>
              <a:cs typeface="Microsoft JhengHei"/>
              <a:sym typeface="Microsoft JhengHei"/>
            </a:endParaRPr>
          </a:p>
          <a:p>
            <a:pPr marL="0" marR="0" lvl="1" indent="0" algn="l" rtl="0">
              <a:lnSpc>
                <a:spcPct val="90000"/>
              </a:lnSpc>
              <a:spcBef>
                <a:spcPts val="600"/>
              </a:spcBef>
              <a:spcAft>
                <a:spcPts val="0"/>
              </a:spcAft>
              <a:buClr>
                <a:schemeClr val="dk1"/>
              </a:buClr>
              <a:buSzPts val="2040"/>
              <a:buFont typeface="Noto Sans Symbols"/>
              <a:buNone/>
            </a:pPr>
            <a:r>
              <a:rPr lang="zh-TW" sz="2400" b="1" i="0" u="none" strike="noStrike" cap="none">
                <a:solidFill>
                  <a:schemeClr val="dk1"/>
                </a:solidFill>
                <a:latin typeface="Microsoft JhengHei"/>
                <a:ea typeface="Microsoft JhengHei"/>
                <a:cs typeface="Microsoft JhengHei"/>
                <a:sym typeface="Microsoft JhengHei"/>
              </a:rPr>
              <a:t>     軍公教遺族       身心障礙人士子女</a:t>
            </a:r>
            <a:br>
              <a:rPr lang="zh-TW" sz="2400" b="1" i="0" u="none" strike="noStrike" cap="none">
                <a:solidFill>
                  <a:schemeClr val="dk1"/>
                </a:solidFill>
                <a:latin typeface="Microsoft JhengHei"/>
                <a:ea typeface="Microsoft JhengHei"/>
                <a:cs typeface="Microsoft JhengHei"/>
                <a:sym typeface="Microsoft JhengHei"/>
              </a:rPr>
            </a:br>
            <a:r>
              <a:rPr lang="zh-TW" sz="2400" b="1" i="0" u="none" strike="noStrike" cap="none">
                <a:solidFill>
                  <a:schemeClr val="dk1"/>
                </a:solidFill>
                <a:latin typeface="Microsoft JhengHei"/>
                <a:ea typeface="Microsoft JhengHei"/>
                <a:cs typeface="Microsoft JhengHei"/>
                <a:sym typeface="Microsoft JhengHei"/>
              </a:rPr>
              <a:t>     原住民</a:t>
            </a:r>
            <a:endParaRPr/>
          </a:p>
        </p:txBody>
      </p:sp>
      <p:sp>
        <p:nvSpPr>
          <p:cNvPr id="1249" name="Google Shape;1249;p100"/>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01"/>
          <p:cNvSpPr txBox="1">
            <a:spLocks noGrp="1"/>
          </p:cNvSpPr>
          <p:nvPr>
            <p:ph type="title"/>
          </p:nvPr>
        </p:nvSpPr>
        <p:spPr>
          <a:xfrm>
            <a:off x="548641" y="210312"/>
            <a:ext cx="11077302" cy="1030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Font typeface="Georgia"/>
              <a:buNone/>
            </a:pPr>
            <a:r>
              <a:rPr lang="zh-TW" sz="4000">
                <a:latin typeface="Georgia"/>
                <a:ea typeface="Georgia"/>
                <a:cs typeface="Georgia"/>
                <a:sym typeface="Georgia"/>
              </a:rPr>
              <a:t>基北區113學年度產業特殊需求類科優先入學</a:t>
            </a:r>
            <a:endParaRPr/>
          </a:p>
        </p:txBody>
      </p:sp>
      <p:sp>
        <p:nvSpPr>
          <p:cNvPr id="1256" name="Google Shape;1256;p101"/>
          <p:cNvSpPr txBox="1"/>
          <p:nvPr/>
        </p:nvSpPr>
        <p:spPr>
          <a:xfrm>
            <a:off x="1526062" y="1340710"/>
            <a:ext cx="10400049" cy="5094515"/>
          </a:xfrm>
          <a:prstGeom prst="rect">
            <a:avLst/>
          </a:prstGeom>
          <a:noFill/>
          <a:ln>
            <a:noFill/>
          </a:ln>
        </p:spPr>
        <p:txBody>
          <a:bodyPr spcFirstLastPara="1" wrap="square" lIns="91425" tIns="45700" rIns="91425" bIns="45700" anchor="t" anchorCtr="0">
            <a:noAutofit/>
          </a:bodyPr>
          <a:lstStyle/>
          <a:p>
            <a:pPr marL="342900" marR="0" lvl="1" indent="-342900" algn="l" rtl="0">
              <a:lnSpc>
                <a:spcPct val="90000"/>
              </a:lnSpc>
              <a:spcBef>
                <a:spcPts val="0"/>
              </a:spcBef>
              <a:spcAft>
                <a:spcPts val="0"/>
              </a:spcAft>
              <a:buClr>
                <a:schemeClr val="dk1"/>
              </a:buClr>
              <a:buSzPts val="2720"/>
              <a:buFont typeface="Noto Sans Symbols"/>
              <a:buChar char="●"/>
            </a:pPr>
            <a:r>
              <a:rPr lang="zh-TW" sz="3200" b="1" i="0" u="none" strike="noStrike" cap="none">
                <a:solidFill>
                  <a:schemeClr val="dk1"/>
                </a:solidFill>
                <a:latin typeface="Microsoft JhengHei"/>
                <a:ea typeface="Microsoft JhengHei"/>
                <a:cs typeface="Microsoft JhengHei"/>
                <a:sym typeface="Microsoft JhengHei"/>
              </a:rPr>
              <a:t>基北區招生科別：13校9群15科，144名</a:t>
            </a:r>
            <a:endParaRPr sz="3200" b="1" i="0" u="none" strike="noStrike" cap="none">
              <a:solidFill>
                <a:schemeClr val="dk1"/>
              </a:solidFill>
              <a:latin typeface="Microsoft JhengHei"/>
              <a:ea typeface="Microsoft JhengHei"/>
              <a:cs typeface="Microsoft JhengHei"/>
              <a:sym typeface="Microsoft JhengHei"/>
            </a:endParaRPr>
          </a:p>
          <a:p>
            <a:pPr marL="896938" marR="0" lvl="0" indent="-457200" algn="l" rtl="0">
              <a:lnSpc>
                <a:spcPct val="120000"/>
              </a:lnSpc>
              <a:spcBef>
                <a:spcPts val="20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機械群：模具科、鑄造科、板金科、配管科</a:t>
            </a:r>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動力機械群：重機科</a:t>
            </a:r>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土木與建築群：空間測繪科、土木科</a:t>
            </a:r>
            <a:endParaRPr sz="2400">
              <a:solidFill>
                <a:schemeClr val="dk1"/>
              </a:solidFill>
              <a:latin typeface="Georgia"/>
              <a:ea typeface="Georgia"/>
              <a:cs typeface="Georgia"/>
              <a:sym typeface="Georgia"/>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設計群：陶瓷工程科</a:t>
            </a:r>
            <a:endParaRPr sz="2400">
              <a:solidFill>
                <a:schemeClr val="dk1"/>
              </a:solidFill>
              <a:latin typeface="Georgia"/>
              <a:ea typeface="Georgia"/>
              <a:cs typeface="Georgia"/>
              <a:sym typeface="Georgia"/>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農業群：園藝科</a:t>
            </a:r>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海事群：航海科、輪機科</a:t>
            </a:r>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水產群：漁業科、水產養殖科</a:t>
            </a:r>
            <a:endParaRPr sz="2400">
              <a:solidFill>
                <a:schemeClr val="dk1"/>
              </a:solidFill>
              <a:latin typeface="Georgia"/>
              <a:ea typeface="Georgia"/>
              <a:cs typeface="Georgia"/>
              <a:sym typeface="Georgia"/>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商業管理群：航運管理科</a:t>
            </a:r>
            <a:endParaRPr sz="2400">
              <a:solidFill>
                <a:schemeClr val="dk1"/>
              </a:solidFill>
              <a:latin typeface="Georgia"/>
              <a:ea typeface="Georgia"/>
              <a:cs typeface="Georgia"/>
              <a:sym typeface="Georgia"/>
            </a:endParaRPr>
          </a:p>
          <a:p>
            <a:pPr marL="896938" marR="0" lvl="0" indent="-457200" algn="l" rtl="0">
              <a:lnSpc>
                <a:spcPct val="120000"/>
              </a:lnSpc>
              <a:spcBef>
                <a:spcPts val="0"/>
              </a:spcBef>
              <a:spcAft>
                <a:spcPts val="0"/>
              </a:spcAft>
              <a:buClr>
                <a:schemeClr val="dk1"/>
              </a:buClr>
              <a:buSzPts val="2040"/>
              <a:buFont typeface="Arial"/>
              <a:buChar char="•"/>
            </a:pPr>
            <a:r>
              <a:rPr lang="zh-TW" sz="2400">
                <a:solidFill>
                  <a:schemeClr val="dk1"/>
                </a:solidFill>
                <a:latin typeface="Georgia"/>
                <a:ea typeface="Georgia"/>
                <a:cs typeface="Georgia"/>
                <a:sym typeface="Georgia"/>
              </a:rPr>
              <a:t>家政群：照顧服務科</a:t>
            </a:r>
            <a:endParaRPr sz="2400">
              <a:solidFill>
                <a:schemeClr val="dk1"/>
              </a:solidFill>
              <a:latin typeface="Georgia"/>
              <a:ea typeface="Georgia"/>
              <a:cs typeface="Georgia"/>
              <a:sym typeface="Georgia"/>
            </a:endParaRPr>
          </a:p>
          <a:p>
            <a:pPr marL="342900" marR="0" lvl="1" indent="-342900" algn="l" rtl="0">
              <a:lnSpc>
                <a:spcPct val="90000"/>
              </a:lnSpc>
              <a:spcBef>
                <a:spcPts val="400"/>
              </a:spcBef>
              <a:spcAft>
                <a:spcPts val="0"/>
              </a:spcAft>
              <a:buClr>
                <a:schemeClr val="dk1"/>
              </a:buClr>
              <a:buSzPts val="2380"/>
              <a:buFont typeface="Noto Sans Symbols"/>
              <a:buChar char="●"/>
            </a:pPr>
            <a:r>
              <a:rPr lang="zh-TW" sz="2800" b="1" i="0" u="none" strike="noStrike" cap="none">
                <a:solidFill>
                  <a:schemeClr val="dk1"/>
                </a:solidFill>
                <a:latin typeface="Microsoft JhengHei"/>
                <a:ea typeface="Microsoft JhengHei"/>
                <a:cs typeface="Microsoft JhengHei"/>
                <a:sym typeface="Microsoft JhengHei"/>
              </a:rPr>
              <a:t>基北區產業特殊需求類科優先入學承辦學校：新北市瑞芳高工</a:t>
            </a:r>
            <a:endParaRPr sz="2800" b="1" i="0" u="none" strike="noStrike" cap="none">
              <a:solidFill>
                <a:schemeClr val="dk1"/>
              </a:solidFill>
              <a:latin typeface="Microsoft JhengHei"/>
              <a:ea typeface="Microsoft JhengHei"/>
              <a:cs typeface="Microsoft JhengHei"/>
              <a:sym typeface="Microsoft JhengHei"/>
            </a:endParaRPr>
          </a:p>
          <a:p>
            <a:pPr marL="896938" marR="0" lvl="0" indent="-349250" algn="l" rtl="0">
              <a:lnSpc>
                <a:spcPct val="120000"/>
              </a:lnSpc>
              <a:spcBef>
                <a:spcPts val="200"/>
              </a:spcBef>
              <a:spcAft>
                <a:spcPts val="0"/>
              </a:spcAft>
              <a:buClr>
                <a:srgbClr val="1482AB"/>
              </a:buClr>
              <a:buSzPts val="1700"/>
              <a:buFont typeface="Noto Sans Symbols"/>
              <a:buNone/>
            </a:pPr>
            <a:endParaRPr sz="2000">
              <a:solidFill>
                <a:schemeClr val="dk1"/>
              </a:solidFill>
              <a:latin typeface="Microsoft JhengHei"/>
              <a:ea typeface="Microsoft JhengHei"/>
              <a:cs typeface="Microsoft JhengHei"/>
              <a:sym typeface="Microsoft JhengHei"/>
            </a:endParaRPr>
          </a:p>
        </p:txBody>
      </p:sp>
      <p:sp>
        <p:nvSpPr>
          <p:cNvPr id="1257" name="Google Shape;1257;p101"/>
          <p:cNvSpPr/>
          <p:nvPr/>
        </p:nvSpPr>
        <p:spPr>
          <a:xfrm>
            <a:off x="8076948" y="6262758"/>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258" name="Google Shape;1258;p101"/>
          <p:cNvSpPr txBox="1"/>
          <p:nvPr/>
        </p:nvSpPr>
        <p:spPr>
          <a:xfrm>
            <a:off x="8316620" y="2803056"/>
            <a:ext cx="2758332" cy="1938992"/>
          </a:xfrm>
          <a:prstGeom prst="rect">
            <a:avLst/>
          </a:prstGeom>
          <a:solidFill>
            <a:srgbClr val="FFFFCC"/>
          </a:solidFill>
          <a:ln w="5715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zh-TW" sz="2800" b="1">
                <a:solidFill>
                  <a:srgbClr val="FF0000"/>
                </a:solidFill>
                <a:latin typeface="Microsoft JhengHei"/>
                <a:ea typeface="Microsoft JhengHei"/>
                <a:cs typeface="Microsoft JhengHei"/>
                <a:sym typeface="Microsoft JhengHei"/>
              </a:rPr>
              <a:t>★優點特色</a:t>
            </a:r>
            <a:r>
              <a:rPr lang="zh-TW" sz="2400" b="1">
                <a:solidFill>
                  <a:srgbClr val="FF0000"/>
                </a:solidFill>
                <a:latin typeface="Microsoft JhengHei"/>
                <a:ea typeface="Microsoft JhengHei"/>
                <a:cs typeface="Microsoft JhengHei"/>
                <a:sym typeface="Microsoft JhengHei"/>
              </a:rPr>
              <a:t>★</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選讀適用科別</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享有學費</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雜費補助</a:t>
            </a:r>
            <a:endParaRPr/>
          </a:p>
        </p:txBody>
      </p:sp>
      <p:pic>
        <p:nvPicPr>
          <p:cNvPr id="1259" name="Google Shape;1259;p101" descr="拖船"/>
          <p:cNvPicPr preferRelativeResize="0"/>
          <p:nvPr/>
        </p:nvPicPr>
        <p:blipFill rotWithShape="1">
          <a:blip r:embed="rId3">
            <a:alphaModFix/>
          </a:blip>
          <a:srcRect/>
          <a:stretch/>
        </p:blipFill>
        <p:spPr>
          <a:xfrm>
            <a:off x="420176" y="5289993"/>
            <a:ext cx="914400" cy="914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02"/>
          <p:cNvSpPr txBox="1">
            <a:spLocks noGrp="1"/>
          </p:cNvSpPr>
          <p:nvPr>
            <p:ph type="title"/>
          </p:nvPr>
        </p:nvSpPr>
        <p:spPr>
          <a:xfrm>
            <a:off x="2167128" y="1225296"/>
            <a:ext cx="9582286" cy="35204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6000"/>
              <a:buFont typeface="Georgia"/>
              <a:buNone/>
            </a:pPr>
            <a:r>
              <a:rPr lang="zh-TW" sz="6000">
                <a:latin typeface="Georgia"/>
                <a:ea typeface="Georgia"/>
                <a:cs typeface="Georgia"/>
                <a:sym typeface="Georgia"/>
              </a:rPr>
              <a:t>實用技能學程</a:t>
            </a:r>
            <a:endParaRPr/>
          </a:p>
        </p:txBody>
      </p:sp>
      <p:sp>
        <p:nvSpPr>
          <p:cNvPr id="1266" name="Google Shape;1266;p102"/>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03"/>
          <p:cNvSpPr txBox="1">
            <a:spLocks noGrp="1"/>
          </p:cNvSpPr>
          <p:nvPr>
            <p:ph type="title"/>
          </p:nvPr>
        </p:nvSpPr>
        <p:spPr>
          <a:xfrm>
            <a:off x="1043722" y="105809"/>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實用技能學程介紹</a:t>
            </a:r>
            <a:endParaRPr/>
          </a:p>
        </p:txBody>
      </p:sp>
      <p:sp>
        <p:nvSpPr>
          <p:cNvPr id="1273" name="Google Shape;1273;p103"/>
          <p:cNvSpPr txBox="1"/>
          <p:nvPr/>
        </p:nvSpPr>
        <p:spPr>
          <a:xfrm>
            <a:off x="1513112" y="1274845"/>
            <a:ext cx="9943014" cy="5256584"/>
          </a:xfrm>
          <a:prstGeom prst="rect">
            <a:avLst/>
          </a:prstGeom>
          <a:noFill/>
          <a:ln>
            <a:noFill/>
          </a:ln>
        </p:spPr>
        <p:txBody>
          <a:bodyPr spcFirstLastPara="1" wrap="square" lIns="91425" tIns="45700" rIns="91425" bIns="45700" anchor="t" anchorCtr="0">
            <a:normAutofit/>
          </a:bodyPr>
          <a:lstStyle/>
          <a:p>
            <a:pPr marL="444500" marR="0" lvl="0" indent="-444500" algn="l" rtl="0">
              <a:lnSpc>
                <a:spcPct val="90000"/>
              </a:lnSpc>
              <a:spcBef>
                <a:spcPts val="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實用技能學程是以培養</a:t>
            </a:r>
            <a:r>
              <a:rPr lang="zh-TW" sz="3000" b="1">
                <a:solidFill>
                  <a:srgbClr val="00B050"/>
                </a:solidFill>
                <a:latin typeface="Microsoft JhengHei"/>
                <a:ea typeface="Microsoft JhengHei"/>
                <a:cs typeface="Microsoft JhengHei"/>
                <a:sym typeface="Microsoft JhengHei"/>
              </a:rPr>
              <a:t>學生職場就業技能</a:t>
            </a:r>
            <a:r>
              <a:rPr lang="zh-TW" sz="3000">
                <a:solidFill>
                  <a:schemeClr val="dk1"/>
                </a:solidFill>
                <a:latin typeface="Microsoft JhengHei"/>
                <a:ea typeface="Microsoft JhengHei"/>
                <a:cs typeface="Microsoft JhengHei"/>
                <a:sym typeface="Microsoft JhengHei"/>
              </a:rPr>
              <a:t>為主，簡單理論為輔，是專為有興趣學習技藝、就業意願高並且想學習一技之長的學生設計的一種學習環境。</a:t>
            </a:r>
            <a:endParaRPr sz="3000">
              <a:solidFill>
                <a:schemeClr val="dk1"/>
              </a:solidFill>
              <a:latin typeface="Microsoft JhengHei"/>
              <a:ea typeface="Microsoft JhengHei"/>
              <a:cs typeface="Microsoft JhengHei"/>
              <a:sym typeface="Microsoft JhengHei"/>
            </a:endParaRPr>
          </a:p>
          <a:p>
            <a:pPr marL="444500" marR="0" lvl="0" indent="-347345" algn="l" rtl="0">
              <a:lnSpc>
                <a:spcPct val="90000"/>
              </a:lnSpc>
              <a:spcBef>
                <a:spcPts val="600"/>
              </a:spcBef>
              <a:spcAft>
                <a:spcPts val="0"/>
              </a:spcAft>
              <a:buClr>
                <a:schemeClr val="dk1"/>
              </a:buClr>
              <a:buSzPts val="1530"/>
              <a:buFont typeface="Noto Sans Symbols"/>
              <a:buNone/>
            </a:pPr>
            <a:endParaRPr sz="1800">
              <a:solidFill>
                <a:schemeClr val="dk1"/>
              </a:solidFill>
              <a:latin typeface="Microsoft JhengHei"/>
              <a:ea typeface="Microsoft JhengHei"/>
              <a:cs typeface="Microsoft JhengHei"/>
              <a:sym typeface="Microsoft JhengHei"/>
            </a:endParaRPr>
          </a:p>
          <a:p>
            <a:pPr marL="444500" marR="0" lvl="0" indent="-444500" algn="l" rtl="0">
              <a:lnSpc>
                <a:spcPct val="90000"/>
              </a:lnSpc>
              <a:spcBef>
                <a:spcPts val="60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課程設計是延續國中技藝教育課程，為具有</a:t>
            </a:r>
            <a:r>
              <a:rPr lang="zh-TW" sz="3000">
                <a:solidFill>
                  <a:srgbClr val="00B050"/>
                </a:solidFill>
                <a:latin typeface="Microsoft JhengHei"/>
                <a:ea typeface="Microsoft JhengHei"/>
                <a:cs typeface="Microsoft JhengHei"/>
                <a:sym typeface="Microsoft JhengHei"/>
              </a:rPr>
              <a:t>技藝傾向</a:t>
            </a:r>
            <a:r>
              <a:rPr lang="zh-TW" sz="3000">
                <a:solidFill>
                  <a:schemeClr val="dk1"/>
                </a:solidFill>
                <a:latin typeface="Microsoft JhengHei"/>
                <a:ea typeface="Microsoft JhengHei"/>
                <a:cs typeface="Microsoft JhengHei"/>
                <a:sym typeface="Microsoft JhengHei"/>
              </a:rPr>
              <a:t>、</a:t>
            </a:r>
            <a:r>
              <a:rPr lang="zh-TW" sz="3000">
                <a:solidFill>
                  <a:srgbClr val="00B050"/>
                </a:solidFill>
                <a:latin typeface="Microsoft JhengHei"/>
                <a:ea typeface="Microsoft JhengHei"/>
                <a:cs typeface="Microsoft JhengHei"/>
                <a:sym typeface="Microsoft JhengHei"/>
              </a:rPr>
              <a:t>就業意願</a:t>
            </a:r>
            <a:r>
              <a:rPr lang="zh-TW" sz="3000">
                <a:solidFill>
                  <a:schemeClr val="dk1"/>
                </a:solidFill>
                <a:latin typeface="Microsoft JhengHei"/>
                <a:ea typeface="Microsoft JhengHei"/>
                <a:cs typeface="Microsoft JhengHei"/>
                <a:sym typeface="Microsoft JhengHei"/>
              </a:rPr>
              <a:t>和想學習</a:t>
            </a:r>
            <a:r>
              <a:rPr lang="zh-TW" sz="3000">
                <a:solidFill>
                  <a:srgbClr val="00B050"/>
                </a:solidFill>
                <a:latin typeface="Microsoft JhengHei"/>
                <a:ea typeface="Microsoft JhengHei"/>
                <a:cs typeface="Microsoft JhengHei"/>
                <a:sym typeface="Microsoft JhengHei"/>
              </a:rPr>
              <a:t>一技之長</a:t>
            </a:r>
            <a:r>
              <a:rPr lang="zh-TW" sz="3000">
                <a:solidFill>
                  <a:schemeClr val="dk1"/>
                </a:solidFill>
                <a:latin typeface="Microsoft JhengHei"/>
                <a:ea typeface="Microsoft JhengHei"/>
                <a:cs typeface="Microsoft JhengHei"/>
                <a:sym typeface="Microsoft JhengHei"/>
              </a:rPr>
              <a:t>的學生所設計的學習環境。</a:t>
            </a:r>
            <a:endParaRPr sz="3000">
              <a:solidFill>
                <a:schemeClr val="dk1"/>
              </a:solidFill>
              <a:latin typeface="Microsoft JhengHei"/>
              <a:ea typeface="Microsoft JhengHei"/>
              <a:cs typeface="Microsoft JhengHei"/>
              <a:sym typeface="Microsoft JhengHei"/>
            </a:endParaRPr>
          </a:p>
          <a:p>
            <a:pPr marL="444500" marR="0" lvl="0" indent="-368935" algn="l" rtl="0">
              <a:lnSpc>
                <a:spcPct val="90000"/>
              </a:lnSpc>
              <a:spcBef>
                <a:spcPts val="600"/>
              </a:spcBef>
              <a:spcAft>
                <a:spcPts val="0"/>
              </a:spcAft>
              <a:buClr>
                <a:schemeClr val="dk1"/>
              </a:buClr>
              <a:buSzPts val="1190"/>
              <a:buFont typeface="Noto Sans Symbols"/>
              <a:buNone/>
            </a:pPr>
            <a:endParaRPr sz="1400">
              <a:solidFill>
                <a:schemeClr val="dk1"/>
              </a:solidFill>
              <a:latin typeface="Microsoft JhengHei"/>
              <a:ea typeface="Microsoft JhengHei"/>
              <a:cs typeface="Microsoft JhengHei"/>
              <a:sym typeface="Microsoft JhengHei"/>
            </a:endParaRPr>
          </a:p>
          <a:p>
            <a:pPr marL="444500" marR="0" lvl="0" indent="-444500" algn="l" rtl="0">
              <a:lnSpc>
                <a:spcPct val="90000"/>
              </a:lnSpc>
              <a:spcBef>
                <a:spcPts val="60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採</a:t>
            </a:r>
            <a:r>
              <a:rPr lang="zh-TW" sz="3000" b="1">
                <a:solidFill>
                  <a:srgbClr val="FF0000"/>
                </a:solidFill>
                <a:latin typeface="Microsoft JhengHei"/>
                <a:ea typeface="Microsoft JhengHei"/>
                <a:cs typeface="Microsoft JhengHei"/>
                <a:sym typeface="Microsoft JhengHei"/>
              </a:rPr>
              <a:t>全國分區域分發入學</a:t>
            </a:r>
            <a:r>
              <a:rPr lang="zh-TW" sz="3000">
                <a:solidFill>
                  <a:schemeClr val="dk1"/>
                </a:solidFill>
                <a:latin typeface="Microsoft JhengHei"/>
                <a:ea typeface="Microsoft JhengHei"/>
                <a:cs typeface="Microsoft JhengHei"/>
                <a:sym typeface="Microsoft JhengHei"/>
              </a:rPr>
              <a:t>。曾</a:t>
            </a:r>
            <a:r>
              <a:rPr lang="zh-TW" sz="3000">
                <a:solidFill>
                  <a:srgbClr val="00B050"/>
                </a:solidFill>
                <a:latin typeface="Microsoft JhengHei"/>
                <a:ea typeface="Microsoft JhengHei"/>
                <a:cs typeface="Microsoft JhengHei"/>
                <a:sym typeface="Microsoft JhengHei"/>
              </a:rPr>
              <a:t>選習國中技藝教育</a:t>
            </a:r>
            <a:r>
              <a:rPr lang="zh-TW" sz="3000">
                <a:solidFill>
                  <a:schemeClr val="dk1"/>
                </a:solidFill>
                <a:latin typeface="Microsoft JhengHei"/>
                <a:ea typeface="Microsoft JhengHei"/>
                <a:cs typeface="Microsoft JhengHei"/>
                <a:sym typeface="Microsoft JhengHei"/>
              </a:rPr>
              <a:t>學生</a:t>
            </a:r>
            <a:r>
              <a:rPr lang="zh-TW" sz="3000">
                <a:solidFill>
                  <a:srgbClr val="FF0000"/>
                </a:solidFill>
                <a:latin typeface="Microsoft JhengHei"/>
                <a:ea typeface="Microsoft JhengHei"/>
                <a:cs typeface="Microsoft JhengHei"/>
                <a:sym typeface="Microsoft JhengHei"/>
              </a:rPr>
              <a:t>優先分發</a:t>
            </a:r>
            <a:r>
              <a:rPr lang="zh-TW" sz="3000">
                <a:solidFill>
                  <a:schemeClr val="dk1"/>
                </a:solidFill>
                <a:latin typeface="Microsoft JhengHei"/>
                <a:ea typeface="Microsoft JhengHei"/>
                <a:cs typeface="Microsoft JhengHei"/>
                <a:sym typeface="Microsoft JhengHei"/>
              </a:rPr>
              <a:t>，未曾選習國中技藝教育學生次之。</a:t>
            </a:r>
            <a:endParaRPr sz="3000">
              <a:solidFill>
                <a:schemeClr val="dk1"/>
              </a:solidFill>
              <a:latin typeface="Microsoft JhengHei"/>
              <a:ea typeface="Microsoft JhengHei"/>
              <a:cs typeface="Microsoft JhengHei"/>
              <a:sym typeface="Microsoft JhengHei"/>
            </a:endParaRPr>
          </a:p>
          <a:p>
            <a:pPr marL="444500" marR="0" lvl="0" indent="-347345" algn="l" rtl="0">
              <a:lnSpc>
                <a:spcPct val="90000"/>
              </a:lnSpc>
              <a:spcBef>
                <a:spcPts val="600"/>
              </a:spcBef>
              <a:spcAft>
                <a:spcPts val="0"/>
              </a:spcAft>
              <a:buClr>
                <a:schemeClr val="dk1"/>
              </a:buClr>
              <a:buSzPts val="1530"/>
              <a:buFont typeface="Noto Sans Symbols"/>
              <a:buNone/>
            </a:pPr>
            <a:endParaRPr sz="1800">
              <a:solidFill>
                <a:schemeClr val="dk1"/>
              </a:solidFill>
              <a:latin typeface="Microsoft JhengHei"/>
              <a:ea typeface="Microsoft JhengHei"/>
              <a:cs typeface="Microsoft JhengHei"/>
              <a:sym typeface="Microsoft JhengHei"/>
            </a:endParaRPr>
          </a:p>
          <a:p>
            <a:pPr marL="444500" marR="0" lvl="0" indent="-444500" algn="l" rtl="0">
              <a:lnSpc>
                <a:spcPct val="90000"/>
              </a:lnSpc>
              <a:spcBef>
                <a:spcPts val="600"/>
              </a:spcBef>
              <a:spcAft>
                <a:spcPts val="0"/>
              </a:spcAft>
              <a:buClr>
                <a:schemeClr val="dk1"/>
              </a:buClr>
              <a:buSzPts val="2550"/>
              <a:buFont typeface="Noto Sans Symbols"/>
              <a:buChar char="●"/>
            </a:pPr>
            <a:r>
              <a:rPr lang="zh-TW" sz="3000" b="1">
                <a:solidFill>
                  <a:schemeClr val="dk1"/>
                </a:solidFill>
                <a:latin typeface="Microsoft JhengHei"/>
                <a:ea typeface="Microsoft JhengHei"/>
                <a:cs typeface="Microsoft JhengHei"/>
                <a:sym typeface="Microsoft JhengHei"/>
              </a:rPr>
              <a:t>總召學校：國立南投高商</a:t>
            </a:r>
            <a:br>
              <a:rPr lang="zh-TW" sz="3000" b="1">
                <a:solidFill>
                  <a:schemeClr val="dk1"/>
                </a:solidFill>
                <a:latin typeface="Microsoft JhengHei"/>
                <a:ea typeface="Microsoft JhengHei"/>
                <a:cs typeface="Microsoft JhengHei"/>
                <a:sym typeface="Microsoft JhengHei"/>
              </a:rPr>
            </a:br>
            <a:r>
              <a:rPr lang="zh-TW" sz="3000" b="1">
                <a:solidFill>
                  <a:schemeClr val="dk1"/>
                </a:solidFill>
                <a:latin typeface="Microsoft JhengHei"/>
                <a:ea typeface="Microsoft JhengHei"/>
                <a:cs typeface="Microsoft JhengHei"/>
                <a:sym typeface="Microsoft JhengHei"/>
              </a:rPr>
              <a:t>基北區實用技能學程分發承辦學校：淡水商工</a:t>
            </a:r>
            <a:endParaRPr sz="2800">
              <a:solidFill>
                <a:srgbClr val="FF3399"/>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04"/>
          <p:cNvSpPr txBox="1">
            <a:spLocks noGrp="1"/>
          </p:cNvSpPr>
          <p:nvPr>
            <p:ph type="title"/>
          </p:nvPr>
        </p:nvSpPr>
        <p:spPr>
          <a:xfrm>
            <a:off x="1069848" y="92746"/>
            <a:ext cx="10058400" cy="10567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實用技能學程職群與科別對照表</a:t>
            </a:r>
            <a:endParaRPr/>
          </a:p>
        </p:txBody>
      </p:sp>
      <p:pic>
        <p:nvPicPr>
          <p:cNvPr id="1280" name="Google Shape;1280;p104"/>
          <p:cNvPicPr preferRelativeResize="0"/>
          <p:nvPr/>
        </p:nvPicPr>
        <p:blipFill rotWithShape="1">
          <a:blip r:embed="rId3">
            <a:alphaModFix/>
          </a:blip>
          <a:srcRect/>
          <a:stretch/>
        </p:blipFill>
        <p:spPr>
          <a:xfrm>
            <a:off x="1989717" y="906105"/>
            <a:ext cx="8218661" cy="583140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05"/>
          <p:cNvSpPr txBox="1">
            <a:spLocks noGrp="1"/>
          </p:cNvSpPr>
          <p:nvPr>
            <p:ph type="title"/>
          </p:nvPr>
        </p:nvSpPr>
        <p:spPr>
          <a:xfrm>
            <a:off x="1069848" y="210313"/>
            <a:ext cx="10058400" cy="9522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實用技能學程分發作業重要日程表</a:t>
            </a:r>
            <a:endParaRPr/>
          </a:p>
        </p:txBody>
      </p:sp>
      <p:graphicFrame>
        <p:nvGraphicFramePr>
          <p:cNvPr id="1287" name="Google Shape;1287;p105"/>
          <p:cNvGraphicFramePr/>
          <p:nvPr/>
        </p:nvGraphicFramePr>
        <p:xfrm>
          <a:off x="903682" y="1319349"/>
          <a:ext cx="10434875" cy="3997250"/>
        </p:xfrm>
        <a:graphic>
          <a:graphicData uri="http://schemas.openxmlformats.org/drawingml/2006/table">
            <a:tbl>
              <a:tblPr firstRow="1" bandRow="1">
                <a:noFill/>
                <a:tableStyleId>{AF0F7EEB-FAF5-4D57-9A00-CF9E036A19B2}</a:tableStyleId>
              </a:tblPr>
              <a:tblGrid>
                <a:gridCol w="912050">
                  <a:extLst>
                    <a:ext uri="{9D8B030D-6E8A-4147-A177-3AD203B41FA5}">
                      <a16:colId xmlns:a16="http://schemas.microsoft.com/office/drawing/2014/main" val="20000"/>
                    </a:ext>
                  </a:extLst>
                </a:gridCol>
                <a:gridCol w="2082300">
                  <a:extLst>
                    <a:ext uri="{9D8B030D-6E8A-4147-A177-3AD203B41FA5}">
                      <a16:colId xmlns:a16="http://schemas.microsoft.com/office/drawing/2014/main" val="20001"/>
                    </a:ext>
                  </a:extLst>
                </a:gridCol>
                <a:gridCol w="3085100">
                  <a:extLst>
                    <a:ext uri="{9D8B030D-6E8A-4147-A177-3AD203B41FA5}">
                      <a16:colId xmlns:a16="http://schemas.microsoft.com/office/drawing/2014/main" val="20002"/>
                    </a:ext>
                  </a:extLst>
                </a:gridCol>
                <a:gridCol w="4355425">
                  <a:extLst>
                    <a:ext uri="{9D8B030D-6E8A-4147-A177-3AD203B41FA5}">
                      <a16:colId xmlns:a16="http://schemas.microsoft.com/office/drawing/2014/main" val="20003"/>
                    </a:ext>
                  </a:extLst>
                </a:gridCol>
              </a:tblGrid>
              <a:tr h="697125">
                <a:tc>
                  <a:txBody>
                    <a:bodyPr/>
                    <a:lstStyle/>
                    <a:p>
                      <a:pPr marL="0" marR="0" lvl="0" indent="0" algn="ctr" rtl="0">
                        <a:spcBef>
                          <a:spcPts val="0"/>
                        </a:spcBef>
                        <a:spcAft>
                          <a:spcPts val="0"/>
                        </a:spcAft>
                        <a:buNone/>
                      </a:pPr>
                      <a:endParaRPr sz="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0">
                          <a:solidFill>
                            <a:schemeClr val="lt1"/>
                          </a:solidFill>
                          <a:latin typeface="Microsoft JhengHei"/>
                          <a:ea typeface="Microsoft JhengHei"/>
                          <a:cs typeface="Microsoft JhengHei"/>
                          <a:sym typeface="Microsoft JhengHei"/>
                        </a:rPr>
                        <a:t>序號</a:t>
                      </a:r>
                      <a:endParaRPr/>
                    </a:p>
                  </a:txBody>
                  <a:tcPr marL="91450" marR="91450" marT="45725" marB="45725"/>
                </a:tc>
                <a:tc>
                  <a:txBody>
                    <a:bodyPr/>
                    <a:lstStyle/>
                    <a:p>
                      <a:pPr marL="0" marR="0" lvl="0" indent="0" algn="ctr" rtl="0">
                        <a:spcBef>
                          <a:spcPts val="0"/>
                        </a:spcBef>
                        <a:spcAft>
                          <a:spcPts val="0"/>
                        </a:spcAft>
                        <a:buNone/>
                      </a:pPr>
                      <a:r>
                        <a:rPr lang="zh-TW" sz="2400" b="0">
                          <a:solidFill>
                            <a:schemeClr val="lt1"/>
                          </a:solidFill>
                          <a:latin typeface="Microsoft JhengHei"/>
                          <a:ea typeface="Microsoft JhengHei"/>
                          <a:cs typeface="Microsoft JhengHei"/>
                          <a:sym typeface="Microsoft JhengHei"/>
                        </a:rPr>
                        <a:t>時間</a:t>
                      </a:r>
                      <a:endParaRPr/>
                    </a:p>
                  </a:txBody>
                  <a:tcPr marL="68575" marR="68575" marT="0" marB="0" anchor="ctr"/>
                </a:tc>
                <a:tc>
                  <a:txBody>
                    <a:bodyPr/>
                    <a:lstStyle/>
                    <a:p>
                      <a:pPr marL="0" marR="0" lvl="0" indent="0" algn="ctr" rtl="0">
                        <a:spcBef>
                          <a:spcPts val="0"/>
                        </a:spcBef>
                        <a:spcAft>
                          <a:spcPts val="0"/>
                        </a:spcAft>
                        <a:buNone/>
                      </a:pPr>
                      <a:r>
                        <a:rPr lang="zh-TW" sz="2400" b="0">
                          <a:latin typeface="Microsoft JhengHei"/>
                          <a:ea typeface="Microsoft JhengHei"/>
                          <a:cs typeface="Microsoft JhengHei"/>
                          <a:sym typeface="Microsoft JhengHei"/>
                        </a:rPr>
                        <a:t>項目</a:t>
                      </a:r>
                      <a:endParaRPr sz="2400" b="0">
                        <a:latin typeface="Microsoft JhengHei"/>
                        <a:ea typeface="Microsoft JhengHei"/>
                        <a:cs typeface="Microsoft JhengHei"/>
                        <a:sym typeface="Microsoft JhengHei"/>
                      </a:endParaRPr>
                    </a:p>
                  </a:txBody>
                  <a:tcPr marL="68575" marR="68575" marT="0" marB="0" anchor="ctr"/>
                </a:tc>
                <a:tc>
                  <a:txBody>
                    <a:bodyPr/>
                    <a:lstStyle/>
                    <a:p>
                      <a:pPr marL="0" marR="0" lvl="0" indent="0" algn="ctr" rtl="0">
                        <a:spcBef>
                          <a:spcPts val="0"/>
                        </a:spcBef>
                        <a:spcAft>
                          <a:spcPts val="0"/>
                        </a:spcAft>
                        <a:buNone/>
                      </a:pPr>
                      <a:r>
                        <a:rPr lang="zh-TW" sz="2400" b="0">
                          <a:latin typeface="Microsoft JhengHei"/>
                          <a:ea typeface="Microsoft JhengHei"/>
                          <a:cs typeface="Microsoft JhengHei"/>
                          <a:sym typeface="Microsoft JhengHei"/>
                        </a:rPr>
                        <a:t>內容</a:t>
                      </a:r>
                      <a:endParaRPr sz="2400" b="0">
                        <a:latin typeface="Microsoft JhengHei"/>
                        <a:ea typeface="Microsoft JhengHei"/>
                        <a:cs typeface="Microsoft JhengHei"/>
                        <a:sym typeface="Microsoft JhengHei"/>
                      </a:endParaRPr>
                    </a:p>
                  </a:txBody>
                  <a:tcPr marL="68575" marR="68575" marT="0" marB="0" anchor="ctr"/>
                </a:tc>
                <a:extLst>
                  <a:ext uri="{0D108BD9-81ED-4DB2-BD59-A6C34878D82A}">
                    <a16:rowId xmlns:a16="http://schemas.microsoft.com/office/drawing/2014/main" val="10000"/>
                  </a:ext>
                </a:extLst>
              </a:tr>
              <a:tr h="1240950">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1</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113年5月16日(四)</a:t>
                      </a:r>
                      <a:endParaRPr sz="1800" b="1">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至</a:t>
                      </a:r>
                      <a:endParaRPr/>
                    </a:p>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113年5月22日(三)</a:t>
                      </a:r>
                      <a:endParaRPr sz="1800" b="1">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各國中受理報名及線上填報，並列印報名相關文件</a:t>
                      </a:r>
                      <a:br>
                        <a:rPr lang="zh-TW" sz="1800">
                          <a:latin typeface="Microsoft JhengHei"/>
                          <a:ea typeface="Microsoft JhengHei"/>
                          <a:cs typeface="Microsoft JhengHei"/>
                          <a:sym typeface="Microsoft JhengHei"/>
                        </a:rPr>
                      </a:br>
                      <a:r>
                        <a:rPr lang="zh-TW" sz="1800">
                          <a:latin typeface="Microsoft JhengHei"/>
                          <a:ea typeface="Microsoft JhengHei"/>
                          <a:cs typeface="Microsoft JhengHei"/>
                          <a:sym typeface="Microsoft JhengHei"/>
                        </a:rPr>
                        <a:t>(Ａ、B表及報名總表)</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應屆國中學生</a:t>
                      </a:r>
                      <a:endParaRPr/>
                    </a:p>
                    <a:p>
                      <a:pPr marL="0" marR="0" lvl="0" indent="0" algn="l" rtl="0">
                        <a:spcBef>
                          <a:spcPts val="0"/>
                        </a:spcBef>
                        <a:spcAft>
                          <a:spcPts val="0"/>
                        </a:spcAft>
                        <a:buNone/>
                      </a:pPr>
                      <a:r>
                        <a:rPr lang="zh-TW" sz="1800">
                          <a:latin typeface="Microsoft JhengHei"/>
                          <a:ea typeface="Microsoft JhengHei"/>
                          <a:cs typeface="Microsoft JhengHei"/>
                          <a:sym typeface="Microsoft JhengHei"/>
                        </a:rPr>
                        <a:t>向國中輔導室報名</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1"/>
                  </a:ext>
                </a:extLst>
              </a:tr>
              <a:tr h="1211275">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2</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113年5月23日(四)</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至</a:t>
                      </a:r>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113年5月24日(五)</a:t>
                      </a:r>
                      <a:endParaRPr sz="1800" b="1">
                        <a:solidFill>
                          <a:schemeClr val="dk1"/>
                        </a:solidFill>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各分區受理國中集體報名及個別報名</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國中團體報名收件</a:t>
                      </a:r>
                      <a:endParaRPr/>
                    </a:p>
                    <a:p>
                      <a:pPr marL="0" marR="0" lvl="0" indent="0" algn="l" rtl="0">
                        <a:spcBef>
                          <a:spcPts val="0"/>
                        </a:spcBef>
                        <a:spcAft>
                          <a:spcPts val="0"/>
                        </a:spcAft>
                        <a:buNone/>
                      </a:pPr>
                      <a:r>
                        <a:rPr lang="zh-TW" sz="1800">
                          <a:latin typeface="Microsoft JhengHei"/>
                          <a:ea typeface="Microsoft JhengHei"/>
                          <a:cs typeface="Microsoft JhengHei"/>
                          <a:sym typeface="Microsoft JhengHei"/>
                        </a:rPr>
                        <a:t>學生個別報名(非應屆) </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2"/>
                  </a:ext>
                </a:extLst>
              </a:tr>
              <a:tr h="847900">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3</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113年6月14日(五)</a:t>
                      </a:r>
                      <a:endParaRPr sz="1800" b="1">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分發結果放榜</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詳見各分區實用技能學程分發作業小組網站</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3"/>
                  </a:ext>
                </a:extLst>
              </a:tr>
            </a:tbl>
          </a:graphicData>
        </a:graphic>
      </p:graphicFrame>
      <p:sp>
        <p:nvSpPr>
          <p:cNvPr id="1288" name="Google Shape;1288;p105"/>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06"/>
          <p:cNvSpPr txBox="1">
            <a:spLocks noGrp="1"/>
          </p:cNvSpPr>
          <p:nvPr>
            <p:ph type="title"/>
          </p:nvPr>
        </p:nvSpPr>
        <p:spPr>
          <a:xfrm>
            <a:off x="1069848" y="210313"/>
            <a:ext cx="10058400" cy="9522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實用技能學程分發作業重要日程表</a:t>
            </a:r>
            <a:endParaRPr/>
          </a:p>
        </p:txBody>
      </p:sp>
      <p:graphicFrame>
        <p:nvGraphicFramePr>
          <p:cNvPr id="1295" name="Google Shape;1295;p106"/>
          <p:cNvGraphicFramePr/>
          <p:nvPr/>
        </p:nvGraphicFramePr>
        <p:xfrm>
          <a:off x="903681" y="1319349"/>
          <a:ext cx="10513275" cy="3787125"/>
        </p:xfrm>
        <a:graphic>
          <a:graphicData uri="http://schemas.openxmlformats.org/drawingml/2006/table">
            <a:tbl>
              <a:tblPr firstRow="1" bandRow="1">
                <a:noFill/>
                <a:tableStyleId>{AF0F7EEB-FAF5-4D57-9A00-CF9E036A19B2}</a:tableStyleId>
              </a:tblPr>
              <a:tblGrid>
                <a:gridCol w="978100">
                  <a:extLst>
                    <a:ext uri="{9D8B030D-6E8A-4147-A177-3AD203B41FA5}">
                      <a16:colId xmlns:a16="http://schemas.microsoft.com/office/drawing/2014/main" val="20000"/>
                    </a:ext>
                  </a:extLst>
                </a:gridCol>
                <a:gridCol w="2038750">
                  <a:extLst>
                    <a:ext uri="{9D8B030D-6E8A-4147-A177-3AD203B41FA5}">
                      <a16:colId xmlns:a16="http://schemas.microsoft.com/office/drawing/2014/main" val="20001"/>
                    </a:ext>
                  </a:extLst>
                </a:gridCol>
                <a:gridCol w="3108275">
                  <a:extLst>
                    <a:ext uri="{9D8B030D-6E8A-4147-A177-3AD203B41FA5}">
                      <a16:colId xmlns:a16="http://schemas.microsoft.com/office/drawing/2014/main" val="20002"/>
                    </a:ext>
                  </a:extLst>
                </a:gridCol>
                <a:gridCol w="4388150">
                  <a:extLst>
                    <a:ext uri="{9D8B030D-6E8A-4147-A177-3AD203B41FA5}">
                      <a16:colId xmlns:a16="http://schemas.microsoft.com/office/drawing/2014/main" val="20003"/>
                    </a:ext>
                  </a:extLst>
                </a:gridCol>
              </a:tblGrid>
              <a:tr h="666200">
                <a:tc>
                  <a:txBody>
                    <a:bodyPr/>
                    <a:lstStyle/>
                    <a:p>
                      <a:pPr marL="0" marR="0" lvl="0" indent="0" algn="ctr" rtl="0">
                        <a:spcBef>
                          <a:spcPts val="0"/>
                        </a:spcBef>
                        <a:spcAft>
                          <a:spcPts val="0"/>
                        </a:spcAft>
                        <a:buNone/>
                      </a:pPr>
                      <a:endParaRPr sz="800" b="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0">
                          <a:solidFill>
                            <a:schemeClr val="lt1"/>
                          </a:solidFill>
                          <a:latin typeface="Microsoft JhengHei"/>
                          <a:ea typeface="Microsoft JhengHei"/>
                          <a:cs typeface="Microsoft JhengHei"/>
                          <a:sym typeface="Microsoft JhengHei"/>
                        </a:rPr>
                        <a:t>序號</a:t>
                      </a:r>
                      <a:endParaRPr/>
                    </a:p>
                  </a:txBody>
                  <a:tcPr marL="91450" marR="91450" marT="45725" marB="45725"/>
                </a:tc>
                <a:tc>
                  <a:txBody>
                    <a:bodyPr/>
                    <a:lstStyle/>
                    <a:p>
                      <a:pPr marL="0" marR="0" lvl="0" indent="0" algn="ctr" rtl="0">
                        <a:spcBef>
                          <a:spcPts val="0"/>
                        </a:spcBef>
                        <a:spcAft>
                          <a:spcPts val="0"/>
                        </a:spcAft>
                        <a:buNone/>
                      </a:pPr>
                      <a:r>
                        <a:rPr lang="zh-TW" sz="2400" b="0">
                          <a:solidFill>
                            <a:schemeClr val="lt1"/>
                          </a:solidFill>
                          <a:latin typeface="Microsoft JhengHei"/>
                          <a:ea typeface="Microsoft JhengHei"/>
                          <a:cs typeface="Microsoft JhengHei"/>
                          <a:sym typeface="Microsoft JhengHei"/>
                        </a:rPr>
                        <a:t>時間</a:t>
                      </a:r>
                      <a:endParaRPr/>
                    </a:p>
                  </a:txBody>
                  <a:tcPr marL="68575" marR="68575" marT="0" marB="0" anchor="ctr"/>
                </a:tc>
                <a:tc>
                  <a:txBody>
                    <a:bodyPr/>
                    <a:lstStyle/>
                    <a:p>
                      <a:pPr marL="0" marR="0" lvl="0" indent="0" algn="ctr" rtl="0">
                        <a:spcBef>
                          <a:spcPts val="0"/>
                        </a:spcBef>
                        <a:spcAft>
                          <a:spcPts val="0"/>
                        </a:spcAft>
                        <a:buNone/>
                      </a:pPr>
                      <a:r>
                        <a:rPr lang="zh-TW" sz="2400" b="0">
                          <a:latin typeface="Microsoft JhengHei"/>
                          <a:ea typeface="Microsoft JhengHei"/>
                          <a:cs typeface="Microsoft JhengHei"/>
                          <a:sym typeface="Microsoft JhengHei"/>
                        </a:rPr>
                        <a:t>項目</a:t>
                      </a:r>
                      <a:endParaRPr sz="2400" b="0">
                        <a:latin typeface="Microsoft JhengHei"/>
                        <a:ea typeface="Microsoft JhengHei"/>
                        <a:cs typeface="Microsoft JhengHei"/>
                        <a:sym typeface="Microsoft JhengHei"/>
                      </a:endParaRPr>
                    </a:p>
                  </a:txBody>
                  <a:tcPr marL="68575" marR="68575" marT="0" marB="0" anchor="ctr"/>
                </a:tc>
                <a:tc>
                  <a:txBody>
                    <a:bodyPr/>
                    <a:lstStyle/>
                    <a:p>
                      <a:pPr marL="0" marR="0" lvl="0" indent="0" algn="ctr" rtl="0">
                        <a:spcBef>
                          <a:spcPts val="0"/>
                        </a:spcBef>
                        <a:spcAft>
                          <a:spcPts val="0"/>
                        </a:spcAft>
                        <a:buNone/>
                      </a:pPr>
                      <a:r>
                        <a:rPr lang="zh-TW" sz="2400" b="0">
                          <a:latin typeface="Microsoft JhengHei"/>
                          <a:ea typeface="Microsoft JhengHei"/>
                          <a:cs typeface="Microsoft JhengHei"/>
                          <a:sym typeface="Microsoft JhengHei"/>
                        </a:rPr>
                        <a:t>內容</a:t>
                      </a:r>
                      <a:endParaRPr sz="2400" b="0">
                        <a:latin typeface="Microsoft JhengHei"/>
                        <a:ea typeface="Microsoft JhengHei"/>
                        <a:cs typeface="Microsoft JhengHei"/>
                        <a:sym typeface="Microsoft JhengHei"/>
                      </a:endParaRPr>
                    </a:p>
                  </a:txBody>
                  <a:tcPr marL="68575" marR="68575" marT="0" marB="0" anchor="ctr"/>
                </a:tc>
                <a:extLst>
                  <a:ext uri="{0D108BD9-81ED-4DB2-BD59-A6C34878D82A}">
                    <a16:rowId xmlns:a16="http://schemas.microsoft.com/office/drawing/2014/main" val="10000"/>
                  </a:ext>
                </a:extLst>
              </a:tr>
              <a:tr h="831375">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4</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113年6月14日(五)</a:t>
                      </a:r>
                      <a:endParaRPr sz="1800" b="1">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申請複查</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詳見各分區實用技能學程分發作業小組網站</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1"/>
                  </a:ext>
                </a:extLst>
              </a:tr>
              <a:tr h="1144775">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5</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113年6月17日(一)</a:t>
                      </a:r>
                      <a:endParaRPr sz="1800" b="1">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錄取學生報到</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詳見各分區實用技能學程分發作業小組網站</a:t>
                      </a:r>
                      <a:endParaRPr sz="1800">
                        <a:latin typeface="Microsoft JhengHei"/>
                        <a:ea typeface="Microsoft JhengHei"/>
                        <a:cs typeface="Microsoft JhengHei"/>
                        <a:sym typeface="Microsoft JhengHei"/>
                      </a:endParaRPr>
                    </a:p>
                    <a:p>
                      <a:pPr marL="0" marR="0" lvl="0" indent="0" algn="l" rtl="0">
                        <a:spcBef>
                          <a:spcPts val="0"/>
                        </a:spcBef>
                        <a:spcAft>
                          <a:spcPts val="0"/>
                        </a:spcAft>
                        <a:buNone/>
                      </a:pPr>
                      <a:r>
                        <a:rPr lang="zh-TW" sz="1800">
                          <a:latin typeface="Microsoft JhengHei"/>
                          <a:ea typeface="Microsoft JhengHei"/>
                          <a:cs typeface="Microsoft JhengHei"/>
                          <a:sym typeface="Microsoft JhengHei"/>
                        </a:rPr>
                        <a:t>(各招生學校報到時間如有變更，由各招生學校自行通知學生)</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2"/>
                  </a:ext>
                </a:extLst>
              </a:tr>
              <a:tr h="1144775">
                <a:tc>
                  <a:txBody>
                    <a:bodyPr/>
                    <a:lstStyle/>
                    <a:p>
                      <a:pPr marL="0" marR="0" lvl="0" indent="0" algn="ctr" rtl="0">
                        <a:lnSpc>
                          <a:spcPct val="200000"/>
                        </a:lnSpc>
                        <a:spcBef>
                          <a:spcPts val="0"/>
                        </a:spcBef>
                        <a:spcAft>
                          <a:spcPts val="0"/>
                        </a:spcAft>
                        <a:buNone/>
                      </a:pPr>
                      <a:r>
                        <a:rPr lang="zh-TW" sz="1800">
                          <a:solidFill>
                            <a:schemeClr val="dk1"/>
                          </a:solidFill>
                          <a:latin typeface="Microsoft JhengHei"/>
                          <a:ea typeface="Microsoft JhengHei"/>
                          <a:cs typeface="Microsoft JhengHei"/>
                          <a:sym typeface="Microsoft JhengHei"/>
                        </a:rPr>
                        <a:t>6</a:t>
                      </a:r>
                      <a:endParaRPr sz="1800">
                        <a:solidFill>
                          <a:schemeClr val="dk1"/>
                        </a:solidFill>
                        <a:latin typeface="Microsoft JhengHei"/>
                        <a:ea typeface="Microsoft JhengHei"/>
                        <a:cs typeface="Microsoft JhengHei"/>
                        <a:sym typeface="Microsoft JhengHei"/>
                      </a:endParaRPr>
                    </a:p>
                  </a:txBody>
                  <a:tcPr marL="91450" marR="91450" marT="45725" marB="45725">
                    <a:solidFill>
                      <a:srgbClr val="E5F3E9"/>
                    </a:solidFill>
                  </a:tcPr>
                </a:tc>
                <a:tc>
                  <a:txBody>
                    <a:bodyPr/>
                    <a:lstStyle/>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113年6月18日(二)</a:t>
                      </a:r>
                      <a:endParaRPr sz="1800" b="1">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latin typeface="Microsoft JhengHei"/>
                          <a:ea typeface="Microsoft JhengHei"/>
                          <a:cs typeface="Microsoft JhengHei"/>
                          <a:sym typeface="Microsoft JhengHei"/>
                        </a:rPr>
                        <a:t>中午12時前</a:t>
                      </a:r>
                      <a:endParaRPr sz="1800" b="1">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報到後聲明放棄錄取資格</a:t>
                      </a:r>
                      <a:endParaRPr sz="1800">
                        <a:latin typeface="Microsoft JhengHei"/>
                        <a:ea typeface="Microsoft JhengHei"/>
                        <a:cs typeface="Microsoft JhengHei"/>
                        <a:sym typeface="Microsoft JhengHei"/>
                      </a:endParaRPr>
                    </a:p>
                  </a:txBody>
                  <a:tcPr marL="68575" marR="68575" marT="0" marB="0" anchor="ctr">
                    <a:solidFill>
                      <a:srgbClr val="E5F3E9"/>
                    </a:solidFill>
                  </a:tcPr>
                </a:tc>
                <a:tc>
                  <a:txBody>
                    <a:bodyPr/>
                    <a:lstStyle/>
                    <a:p>
                      <a:pPr marL="0" marR="0" lvl="0" indent="0" algn="l" rtl="0">
                        <a:spcBef>
                          <a:spcPts val="0"/>
                        </a:spcBef>
                        <a:spcAft>
                          <a:spcPts val="0"/>
                        </a:spcAft>
                        <a:buNone/>
                      </a:pPr>
                      <a:r>
                        <a:rPr lang="zh-TW" sz="1800">
                          <a:latin typeface="Microsoft JhengHei"/>
                          <a:ea typeface="Microsoft JhengHei"/>
                          <a:cs typeface="Microsoft JhengHei"/>
                          <a:sym typeface="Microsoft JhengHei"/>
                        </a:rPr>
                        <a:t>填具簡章所附之「已報到放棄分發錄取資格聲明書」，由學生或家長親送至錄取學校辦理放棄資格，始得報名參加免試入學或其他入學管道</a:t>
                      </a:r>
                      <a:endParaRPr sz="1800">
                        <a:latin typeface="Microsoft JhengHei"/>
                        <a:ea typeface="Microsoft JhengHei"/>
                        <a:cs typeface="Microsoft JhengHei"/>
                        <a:sym typeface="Microsoft JhengHei"/>
                      </a:endParaRPr>
                    </a:p>
                  </a:txBody>
                  <a:tcPr marL="68575" marR="68575" marT="0" marB="0" anchor="ctr">
                    <a:solidFill>
                      <a:srgbClr val="E5F3E9"/>
                    </a:solidFill>
                  </a:tcPr>
                </a:tc>
                <a:extLst>
                  <a:ext uri="{0D108BD9-81ED-4DB2-BD59-A6C34878D82A}">
                    <a16:rowId xmlns:a16="http://schemas.microsoft.com/office/drawing/2014/main" val="10003"/>
                  </a:ext>
                </a:extLst>
              </a:tr>
            </a:tbl>
          </a:graphicData>
        </a:graphic>
      </p:graphicFrame>
      <p:sp>
        <p:nvSpPr>
          <p:cNvPr id="1296" name="Google Shape;1296;p106"/>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07"/>
          <p:cNvSpPr txBox="1">
            <a:spLocks noGrp="1"/>
          </p:cNvSpPr>
          <p:nvPr>
            <p:ph type="title"/>
          </p:nvPr>
        </p:nvSpPr>
        <p:spPr>
          <a:xfrm>
            <a:off x="1069848" y="210313"/>
            <a:ext cx="10058400" cy="9522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實用技能學程分發作業</a:t>
            </a:r>
            <a:endParaRPr/>
          </a:p>
        </p:txBody>
      </p:sp>
      <p:sp>
        <p:nvSpPr>
          <p:cNvPr id="1303" name="Google Shape;1303;p107"/>
          <p:cNvSpPr/>
          <p:nvPr/>
        </p:nvSpPr>
        <p:spPr>
          <a:xfrm>
            <a:off x="8076948" y="6204393"/>
            <a:ext cx="3237676" cy="461664"/>
          </a:xfrm>
          <a:prstGeom prst="rect">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318B71"/>
                </a:solidFill>
                <a:latin typeface="Microsoft JhengHei"/>
                <a:ea typeface="Microsoft JhengHei"/>
                <a:cs typeface="Microsoft JhengHei"/>
                <a:sym typeface="Microsoft JhengHei"/>
              </a:rPr>
              <a:t>詳細內容以簡章為準</a:t>
            </a:r>
            <a:endParaRPr/>
          </a:p>
        </p:txBody>
      </p:sp>
      <p:sp>
        <p:nvSpPr>
          <p:cNvPr id="1304" name="Google Shape;1304;p107"/>
          <p:cNvSpPr txBox="1"/>
          <p:nvPr/>
        </p:nvSpPr>
        <p:spPr>
          <a:xfrm>
            <a:off x="1990504" y="1562822"/>
            <a:ext cx="8655726" cy="3980085"/>
          </a:xfrm>
          <a:prstGeom prst="rect">
            <a:avLst/>
          </a:prstGeom>
          <a:noFill/>
          <a:ln>
            <a:noFill/>
          </a:ln>
        </p:spPr>
        <p:txBody>
          <a:bodyPr spcFirstLastPara="1" wrap="square" lIns="91425" tIns="45700" rIns="91425" bIns="45700" anchor="t" anchorCtr="0">
            <a:noAutofit/>
          </a:bodyPr>
          <a:lstStyle/>
          <a:p>
            <a:pPr marL="352425" marR="0" lvl="0" indent="-352425" algn="l" rtl="0">
              <a:lnSpc>
                <a:spcPct val="90000"/>
              </a:lnSpc>
              <a:spcBef>
                <a:spcPts val="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113學年度全國實用技能學程分發，由</a:t>
            </a:r>
            <a:r>
              <a:rPr lang="zh-TW" sz="3000" b="1">
                <a:solidFill>
                  <a:srgbClr val="FF0000"/>
                </a:solidFill>
                <a:latin typeface="Microsoft JhengHei"/>
                <a:ea typeface="Microsoft JhengHei"/>
                <a:cs typeface="Microsoft JhengHei"/>
                <a:sym typeface="Microsoft JhengHei"/>
              </a:rPr>
              <a:t>國立南投高商</a:t>
            </a:r>
            <a:r>
              <a:rPr lang="zh-TW" sz="3000">
                <a:solidFill>
                  <a:schemeClr val="dk1"/>
                </a:solidFill>
                <a:latin typeface="Microsoft JhengHei"/>
                <a:ea typeface="Microsoft JhengHei"/>
                <a:cs typeface="Microsoft JhengHei"/>
                <a:sym typeface="Microsoft JhengHei"/>
              </a:rPr>
              <a:t>統籌辦理。</a:t>
            </a:r>
            <a:endParaRPr sz="3000">
              <a:solidFill>
                <a:schemeClr val="dk1"/>
              </a:solidFill>
              <a:latin typeface="Microsoft JhengHei"/>
              <a:ea typeface="Microsoft JhengHei"/>
              <a:cs typeface="Microsoft JhengHei"/>
              <a:sym typeface="Microsoft JhengHei"/>
            </a:endParaRPr>
          </a:p>
          <a:p>
            <a:pPr marL="352425" marR="0" lvl="0" indent="-293052" algn="l" rtl="0">
              <a:lnSpc>
                <a:spcPct val="90000"/>
              </a:lnSpc>
              <a:spcBef>
                <a:spcPts val="600"/>
              </a:spcBef>
              <a:spcAft>
                <a:spcPts val="0"/>
              </a:spcAft>
              <a:buClr>
                <a:schemeClr val="dk1"/>
              </a:buClr>
              <a:buSzPts val="935"/>
              <a:buFont typeface="Noto Sans Symbols"/>
              <a:buNone/>
            </a:pPr>
            <a:endParaRPr sz="1100">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60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依十二年國民基本教育的就學區，全國分別成立</a:t>
            </a:r>
            <a:r>
              <a:rPr lang="zh-TW" sz="3000" b="1">
                <a:solidFill>
                  <a:srgbClr val="FF0000"/>
                </a:solidFill>
                <a:latin typeface="Microsoft JhengHei"/>
                <a:ea typeface="Microsoft JhengHei"/>
                <a:cs typeface="Microsoft JhengHei"/>
                <a:sym typeface="Microsoft JhengHei"/>
              </a:rPr>
              <a:t>11個分發作業小組</a:t>
            </a:r>
            <a:r>
              <a:rPr lang="zh-TW" sz="3000">
                <a:solidFill>
                  <a:schemeClr val="dk1"/>
                </a:solidFill>
                <a:latin typeface="Microsoft JhengHei"/>
                <a:ea typeface="Microsoft JhengHei"/>
                <a:cs typeface="Microsoft JhengHei"/>
                <a:sym typeface="Microsoft JhengHei"/>
              </a:rPr>
              <a:t>。</a:t>
            </a:r>
            <a:br>
              <a:rPr lang="zh-TW" sz="3000">
                <a:solidFill>
                  <a:schemeClr val="dk1"/>
                </a:solidFill>
                <a:latin typeface="Microsoft JhengHei"/>
                <a:ea typeface="Microsoft JhengHei"/>
                <a:cs typeface="Microsoft JhengHei"/>
                <a:sym typeface="Microsoft JhengHei"/>
              </a:rPr>
            </a:br>
            <a:r>
              <a:rPr lang="zh-TW" sz="3000">
                <a:solidFill>
                  <a:schemeClr val="dk1"/>
                </a:solidFill>
                <a:latin typeface="Microsoft JhengHei"/>
                <a:ea typeface="Microsoft JhengHei"/>
                <a:cs typeface="Microsoft JhengHei"/>
                <a:sym typeface="Microsoft JhengHei"/>
              </a:rPr>
              <a:t>花蓮縣、臺東縣、澎湖縣、金門縣等地區實用技能學程班級數少，不設分發作業小組。</a:t>
            </a:r>
            <a:endParaRPr sz="3000">
              <a:solidFill>
                <a:schemeClr val="dk1"/>
              </a:solidFill>
              <a:latin typeface="Microsoft JhengHei"/>
              <a:ea typeface="Microsoft JhengHei"/>
              <a:cs typeface="Microsoft JhengHei"/>
              <a:sym typeface="Microsoft JhengHei"/>
            </a:endParaRPr>
          </a:p>
          <a:p>
            <a:pPr marL="352425" marR="0" lvl="0" indent="-293052" algn="l" rtl="0">
              <a:lnSpc>
                <a:spcPct val="90000"/>
              </a:lnSpc>
              <a:spcBef>
                <a:spcPts val="600"/>
              </a:spcBef>
              <a:spcAft>
                <a:spcPts val="0"/>
              </a:spcAft>
              <a:buClr>
                <a:schemeClr val="dk1"/>
              </a:buClr>
              <a:buSzPts val="935"/>
              <a:buFont typeface="Noto Sans Symbols"/>
              <a:buNone/>
            </a:pPr>
            <a:endParaRPr sz="1100">
              <a:solidFill>
                <a:schemeClr val="dk1"/>
              </a:solidFill>
              <a:latin typeface="Microsoft JhengHei"/>
              <a:ea typeface="Microsoft JhengHei"/>
              <a:cs typeface="Microsoft JhengHei"/>
              <a:sym typeface="Microsoft JhengHei"/>
            </a:endParaRPr>
          </a:p>
          <a:p>
            <a:pPr marL="352425" marR="0" lvl="0" indent="-352425" algn="l" rtl="0">
              <a:lnSpc>
                <a:spcPct val="90000"/>
              </a:lnSpc>
              <a:spcBef>
                <a:spcPts val="600"/>
              </a:spcBef>
              <a:spcAft>
                <a:spcPts val="0"/>
              </a:spcAft>
              <a:buClr>
                <a:schemeClr val="dk1"/>
              </a:buClr>
              <a:buSzPts val="2550"/>
              <a:buFont typeface="Noto Sans Symbols"/>
              <a:buChar char="●"/>
            </a:pPr>
            <a:r>
              <a:rPr lang="zh-TW" sz="3000">
                <a:solidFill>
                  <a:schemeClr val="dk1"/>
                </a:solidFill>
                <a:latin typeface="Microsoft JhengHei"/>
                <a:ea typeface="Microsoft JhengHei"/>
                <a:cs typeface="Microsoft JhengHei"/>
                <a:sym typeface="Microsoft JhengHei"/>
              </a:rPr>
              <a:t>各區各校招生科別及名額，可至</a:t>
            </a:r>
            <a:r>
              <a:rPr lang="zh-TW" sz="3000">
                <a:solidFill>
                  <a:srgbClr val="00B050"/>
                </a:solidFill>
                <a:latin typeface="Microsoft JhengHei"/>
                <a:ea typeface="Microsoft JhengHei"/>
                <a:cs typeface="Microsoft JhengHei"/>
                <a:sym typeface="Microsoft JhengHei"/>
              </a:rPr>
              <a:t>全國實用技能學程分發會網站</a:t>
            </a:r>
            <a:r>
              <a:rPr lang="zh-TW" sz="3000">
                <a:solidFill>
                  <a:schemeClr val="dk1"/>
                </a:solidFill>
                <a:latin typeface="Microsoft JhengHei"/>
                <a:ea typeface="Microsoft JhengHei"/>
                <a:cs typeface="Microsoft JhengHei"/>
                <a:sym typeface="Microsoft JhengHei"/>
              </a:rPr>
              <a:t>或</a:t>
            </a:r>
            <a:r>
              <a:rPr lang="zh-TW" sz="3000">
                <a:solidFill>
                  <a:srgbClr val="00B050"/>
                </a:solidFill>
                <a:latin typeface="Microsoft JhengHei"/>
                <a:ea typeface="Microsoft JhengHei"/>
                <a:cs typeface="Microsoft JhengHei"/>
                <a:sym typeface="Microsoft JhengHei"/>
              </a:rPr>
              <a:t>各分發區辦理學校</a:t>
            </a:r>
            <a:r>
              <a:rPr lang="zh-TW" sz="3000">
                <a:solidFill>
                  <a:schemeClr val="dk1"/>
                </a:solidFill>
                <a:latin typeface="Microsoft JhengHei"/>
                <a:ea typeface="Microsoft JhengHei"/>
                <a:cs typeface="Microsoft JhengHei"/>
                <a:sym typeface="Microsoft JhengHei"/>
              </a:rPr>
              <a:t>查詢。</a:t>
            </a:r>
            <a:endParaRPr sz="3000">
              <a:solidFill>
                <a:schemeClr val="dk1"/>
              </a:solidFill>
              <a:latin typeface="Microsoft JhengHei"/>
              <a:ea typeface="Microsoft JhengHei"/>
              <a:cs typeface="Microsoft JhengHei"/>
              <a:sym typeface="Microsoft JhengHei"/>
            </a:endParaRPr>
          </a:p>
        </p:txBody>
      </p:sp>
      <p:pic>
        <p:nvPicPr>
          <p:cNvPr id="1305" name="Google Shape;1305;p107" descr="挖掘工具"/>
          <p:cNvPicPr preferRelativeResize="0"/>
          <p:nvPr/>
        </p:nvPicPr>
        <p:blipFill rotWithShape="1">
          <a:blip r:embed="rId3">
            <a:alphaModFix/>
          </a:blip>
          <a:srcRect/>
          <a:stretch/>
        </p:blipFill>
        <p:spPr>
          <a:xfrm>
            <a:off x="753979" y="5520825"/>
            <a:ext cx="914400" cy="9144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108"/>
          <p:cNvSpPr txBox="1">
            <a:spLocks noGrp="1"/>
          </p:cNvSpPr>
          <p:nvPr>
            <p:ph type="title"/>
          </p:nvPr>
        </p:nvSpPr>
        <p:spPr>
          <a:xfrm>
            <a:off x="1082610" y="110145"/>
            <a:ext cx="10058400" cy="1017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實用技能學程資訊網</a:t>
            </a:r>
            <a:endParaRPr/>
          </a:p>
        </p:txBody>
      </p:sp>
      <p:sp>
        <p:nvSpPr>
          <p:cNvPr id="1312" name="Google Shape;1312;p108"/>
          <p:cNvSpPr/>
          <p:nvPr/>
        </p:nvSpPr>
        <p:spPr>
          <a:xfrm>
            <a:off x="6926318" y="6093420"/>
            <a:ext cx="4359992"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a:t>
            </a:r>
            <a:r>
              <a:rPr lang="zh-TW" sz="2400" b="1">
                <a:solidFill>
                  <a:schemeClr val="dk1"/>
                </a:solidFill>
                <a:latin typeface="Microsoft JhengHei"/>
                <a:ea typeface="Microsoft JhengHei"/>
                <a:cs typeface="Microsoft JhengHei"/>
                <a:sym typeface="Microsoft JhengHei"/>
              </a:rPr>
              <a:t> https://www.vesc.tw</a:t>
            </a:r>
            <a:endParaRPr sz="2400" b="1">
              <a:solidFill>
                <a:schemeClr val="dk1"/>
              </a:solidFill>
              <a:latin typeface="Georgia"/>
              <a:ea typeface="Georgia"/>
              <a:cs typeface="Georgia"/>
              <a:sym typeface="Georgia"/>
            </a:endParaRPr>
          </a:p>
        </p:txBody>
      </p:sp>
      <p:pic>
        <p:nvPicPr>
          <p:cNvPr id="1313" name="Google Shape;1313;p108"/>
          <p:cNvPicPr preferRelativeResize="0"/>
          <p:nvPr/>
        </p:nvPicPr>
        <p:blipFill rotWithShape="1">
          <a:blip r:embed="rId3">
            <a:alphaModFix/>
          </a:blip>
          <a:srcRect/>
          <a:stretch/>
        </p:blipFill>
        <p:spPr>
          <a:xfrm>
            <a:off x="1347787" y="938212"/>
            <a:ext cx="9496425" cy="49815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09"/>
          <p:cNvSpPr txBox="1">
            <a:spLocks noGrp="1"/>
          </p:cNvSpPr>
          <p:nvPr>
            <p:ph type="title"/>
          </p:nvPr>
        </p:nvSpPr>
        <p:spPr>
          <a:xfrm>
            <a:off x="1095974" y="288689"/>
            <a:ext cx="10058400" cy="9914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zh-TW"/>
              <a:t>全國實用技能學程分發會</a:t>
            </a:r>
            <a:endParaRPr/>
          </a:p>
        </p:txBody>
      </p:sp>
      <p:sp>
        <p:nvSpPr>
          <p:cNvPr id="1320" name="Google Shape;1320;p109"/>
          <p:cNvSpPr/>
          <p:nvPr/>
        </p:nvSpPr>
        <p:spPr>
          <a:xfrm>
            <a:off x="5003076" y="6263234"/>
            <a:ext cx="6348548" cy="461665"/>
          </a:xfrm>
          <a:prstGeom prst="rect">
            <a:avLst/>
          </a:prstGeom>
          <a:solidFill>
            <a:schemeClr val="lt1"/>
          </a:solidFill>
          <a:ln w="571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Georgia"/>
                <a:ea typeface="Georgia"/>
                <a:cs typeface="Georgia"/>
                <a:sym typeface="Georgia"/>
              </a:rPr>
              <a:t>網址：https://www.pntcv.ntct.edu.tw/skill</a:t>
            </a:r>
            <a:endParaRPr/>
          </a:p>
        </p:txBody>
      </p:sp>
      <p:pic>
        <p:nvPicPr>
          <p:cNvPr id="1321" name="Google Shape;1321;p109"/>
          <p:cNvPicPr preferRelativeResize="0"/>
          <p:nvPr/>
        </p:nvPicPr>
        <p:blipFill rotWithShape="1">
          <a:blip r:embed="rId3">
            <a:alphaModFix/>
          </a:blip>
          <a:srcRect/>
          <a:stretch/>
        </p:blipFill>
        <p:spPr>
          <a:xfrm>
            <a:off x="2214586" y="1162468"/>
            <a:ext cx="7821175" cy="5100766"/>
          </a:xfrm>
          <a:prstGeom prst="rect">
            <a:avLst/>
          </a:prstGeom>
          <a:noFill/>
          <a:ln>
            <a:noFill/>
          </a:ln>
        </p:spPr>
      </p:pic>
    </p:spTree>
  </p:cSld>
  <p:clrMapOvr>
    <a:masterClrMapping/>
  </p:clrMapOvr>
</p:sld>
</file>

<file path=ppt/theme/theme1.xml><?xml version="1.0" encoding="utf-8"?>
<a:theme xmlns:a="http://schemas.openxmlformats.org/drawingml/2006/main" name="木刻字型">
  <a:themeElements>
    <a:clrScheme name="藍色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15719</Words>
  <Application>Microsoft Office PowerPoint</Application>
  <PresentationFormat>寬螢幕</PresentationFormat>
  <Paragraphs>1955</Paragraphs>
  <Slides>173</Slides>
  <Notes>173</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173</vt:i4>
      </vt:variant>
    </vt:vector>
  </HeadingPairs>
  <TitlesOfParts>
    <vt:vector size="183" baseType="lpstr">
      <vt:lpstr>Times New Roman</vt:lpstr>
      <vt:lpstr>Microsoft JhengHei</vt:lpstr>
      <vt:lpstr>新細明體</vt:lpstr>
      <vt:lpstr>Noto Sans Symbols</vt:lpstr>
      <vt:lpstr>Georgia</vt:lpstr>
      <vt:lpstr>Calibri</vt:lpstr>
      <vt:lpstr>Arial</vt:lpstr>
      <vt:lpstr>Trebuchet MS</vt:lpstr>
      <vt:lpstr>DFKai-SB</vt:lpstr>
      <vt:lpstr>木刻字型</vt:lpstr>
      <vt:lpstr>臺北市十二年國民基本教育 113學年適性入學宣導 </vt:lpstr>
      <vt:lpstr>★政策架構 ★108課綱、學習歷程檔案及大學多元入學新方案 ★國中教育會考 ★113學年度基北區適性入學管道     ☆適合學術傾向學生的入學管道     ☆適合職業傾向學生的入學管道     ☆其他 ★相關資源網站</vt:lpstr>
      <vt:lpstr>政策架構</vt:lpstr>
      <vt:lpstr>國中畢業生升學進路圖</vt:lpstr>
      <vt:lpstr>高級中等學校十二年國教前後比較</vt:lpstr>
      <vt:lpstr>108課綱 學習歷程檔案 及大學多元入學新方案</vt:lpstr>
      <vt:lpstr>108課綱</vt:lpstr>
      <vt:lpstr>108課綱</vt:lpstr>
      <vt:lpstr>技高專業群科-108課綱群科歸屬表</vt:lpstr>
      <vt:lpstr>普通型高中學生升學進路圖</vt:lpstr>
      <vt:lpstr>技術型高中學生升學進路圖</vt:lpstr>
      <vt:lpstr>國中教育會考</vt:lpstr>
      <vt:lpstr>國中教育會考 為學力品質測驗 所有國中九年級同學 都必須參加國中教育會考</vt:lpstr>
      <vt:lpstr>國中教育會考各科時間及題數</vt:lpstr>
      <vt:lpstr>113年國中教育會考考試日程表</vt:lpstr>
      <vt:lpstr>國中教育會考等級與標示</vt:lpstr>
      <vt:lpstr>國中教育會考各科成績人數比例</vt:lpstr>
      <vt:lpstr>113學年度基北區 適性入學管道</vt:lpstr>
      <vt:lpstr>113學年度基北區適性入學管道</vt:lpstr>
      <vt:lpstr>PowerPoint 簡報</vt:lpstr>
      <vt:lpstr>免試入學</vt:lpstr>
      <vt:lpstr>免試入學作業程序</vt:lpstr>
      <vt:lpstr>免試入學作業程序</vt:lpstr>
      <vt:lpstr>113學年度基北區免試入學方案特點</vt:lpstr>
      <vt:lpstr>基北區免試入學比序項目</vt:lpstr>
      <vt:lpstr>113學年度免試入學比序項目積分對照表</vt:lpstr>
      <vt:lpstr>超額比序及分發作業流程</vt:lpstr>
      <vt:lpstr>超額比序及分發範例(1)</vt:lpstr>
      <vt:lpstr>超額比序及分發範例(2)</vt:lpstr>
      <vt:lpstr>免試入學超額比序案例說明(1)</vt:lpstr>
      <vt:lpstr>免試入學超額比序案例說明(2)</vt:lpstr>
      <vt:lpstr>113學年度基北區免試入學與特色招生考試分發入學一次分發到位規劃</vt:lpstr>
      <vt:lpstr>113學年度基北區免試入學與特色招生考試分發入學一次分發到位規劃</vt:lpstr>
      <vt:lpstr>113學年度基北免個人序位區間查詢</vt:lpstr>
      <vt:lpstr>113學年度試辦群招生</vt:lpstr>
      <vt:lpstr>臺北市113學年 優先免試入學方案</vt:lpstr>
      <vt:lpstr>臺北市優先免試入學核心精神</vt:lpstr>
      <vt:lpstr>臺北市113學年度優先免試入學</vt:lpstr>
      <vt:lpstr>臺北市113學年度優先免試入學流程圖</vt:lpstr>
      <vt:lpstr>臺北市113學年度第一類優免重要日程</vt:lpstr>
      <vt:lpstr>臺北市113學年度第一類優免學校</vt:lpstr>
      <vt:lpstr>臺北市113學年度第一類優免辦理方式</vt:lpstr>
      <vt:lpstr>臺北市113學年度第一類優免辦理流程</vt:lpstr>
      <vt:lpstr>臺北市113學年度第一類優免辦理流程</vt:lpstr>
      <vt:lpstr>臺北市113學年度第一類優免重要說明</vt:lpstr>
      <vt:lpstr>臺北市113學年度第二類優免重要日程</vt:lpstr>
      <vt:lpstr>臺北市113學年度第二類優免學校</vt:lpstr>
      <vt:lpstr>臺北市113學年度第二類優免學校</vt:lpstr>
      <vt:lpstr>臺北市113學年度第二類優免辦理方式</vt:lpstr>
      <vt:lpstr>臺北市113學年度第二類優免超額比序方式</vt:lpstr>
      <vt:lpstr>臺北市113學年度第二類優免辦理流程</vt:lpstr>
      <vt:lpstr>PowerPoint 簡報</vt:lpstr>
      <vt:lpstr>臺北市113學年度第二類優免辦理流程</vt:lpstr>
      <vt:lpstr>臺北市113學年度第二類優免重要說明</vt:lpstr>
      <vt:lpstr>學習區完全免試入學</vt:lpstr>
      <vt:lpstr>臺北市113學年度完全免試入學</vt:lpstr>
      <vt:lpstr>適合學術傾向 學生的入學管道</vt:lpstr>
      <vt:lpstr>科學班甄選入學</vt:lpstr>
      <vt:lpstr>科學班設班目的</vt:lpstr>
      <vt:lpstr>科學班課程規劃</vt:lpstr>
      <vt:lpstr>科學班課程規劃</vt:lpstr>
      <vt:lpstr>113學年度辦理科學班甄選入學學校</vt:lpstr>
      <vt:lpstr>科學班招生對象與名額</vt:lpstr>
      <vt:lpstr>科學班報考資格</vt:lpstr>
      <vt:lpstr>科學班簡章及報名表下載</vt:lpstr>
      <vt:lpstr>科學班招生流程與方式</vt:lpstr>
      <vt:lpstr>科學班113學年重要日程表</vt:lpstr>
      <vt:lpstr>科學班常見問答</vt:lpstr>
      <vt:lpstr>特色招生考試分發入學</vt:lpstr>
      <vt:lpstr>特色招生考試分發入學管道簡介</vt:lpstr>
      <vt:lpstr>基北區113學年度 特色招生考試分發入學學校</vt:lpstr>
      <vt:lpstr>基北區113學年度 特色招生考試分發入學學校</vt:lpstr>
      <vt:lpstr>考試準備方向</vt:lpstr>
      <vt:lpstr>113學年度特色招生考試分發入學重要日程表</vt:lpstr>
      <vt:lpstr>特色招生考試分發入學常見問答</vt:lpstr>
      <vt:lpstr>適合職業傾向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臺北市特色招生專業群科甄選入學 重要日程表</vt:lpstr>
      <vt:lpstr>PowerPoint 簡報</vt:lpstr>
      <vt:lpstr>臺北市113學年度特色招生專業群科甄選入學</vt:lpstr>
      <vt:lpstr>產業特殊需求類科</vt:lpstr>
      <vt:lpstr>產業特殊需求類科介紹</vt:lpstr>
      <vt:lpstr>產業特殊需求類科範圍</vt:lpstr>
      <vt:lpstr>基北區113學年度產業特殊需求類科優先入學</vt:lpstr>
      <vt:lpstr>基北區113學年度產業特殊需求類科優先入學</vt:lpstr>
      <vt:lpstr>實用技能學程</vt:lpstr>
      <vt:lpstr>實用技能學程介紹</vt:lpstr>
      <vt:lpstr>實用技能學程職群與科別對照表</vt:lpstr>
      <vt:lpstr>實用技能學程分發作業重要日程表</vt:lpstr>
      <vt:lpstr>實用技能學程分發作業重要日程表</vt:lpstr>
      <vt:lpstr>實用技能學程分發作業</vt:lpstr>
      <vt:lpstr>實用技能學程資訊網</vt:lpstr>
      <vt:lpstr>全國實用技能學程分發會</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關於五專</vt:lpstr>
      <vt:lpstr>113學年度五專招生學校概況</vt:lpstr>
      <vt:lpstr>113學年度五專招生學校一覽表</vt:lpstr>
      <vt:lpstr>五專主要入學管道流程圖</vt:lpstr>
      <vt:lpstr>五專免學費與助學補助</vt:lpstr>
      <vt:lpstr>五專完全免試入學 【單獨招生】</vt:lpstr>
      <vt:lpstr>五專完免單獨招生_招生重點</vt:lpstr>
      <vt:lpstr>PowerPoint 簡報</vt:lpstr>
      <vt:lpstr>五專完免單獨招生_招生學校</vt:lpstr>
      <vt:lpstr>五專完免單獨招生_重要日程</vt:lpstr>
      <vt:lpstr>五專優先免試入學</vt:lpstr>
      <vt:lpstr>113學年度五專優先免試入學</vt:lpstr>
      <vt:lpstr>113學年度五專優免重要日程表</vt:lpstr>
      <vt:lpstr>113學年度五專優免超額比序項目</vt:lpstr>
      <vt:lpstr>113學年度五專優免超額比序示意圖</vt:lpstr>
      <vt:lpstr>113學年度五專優免重點提醒</vt:lpstr>
      <vt:lpstr>北、中、南區五專 聯合免試入學</vt:lpstr>
      <vt:lpstr>113學年度五專聯合免試入學</vt:lpstr>
      <vt:lpstr>113學年度五專聯免重要日程表</vt:lpstr>
      <vt:lpstr>113學年度五專聯免超額比序項目</vt:lpstr>
      <vt:lpstr>113學年度五專聯免重點提醒</vt:lpstr>
      <vt:lpstr>優免、聯免、完免比較</vt:lpstr>
      <vt:lpstr>其他五專招生管道</vt:lpstr>
      <vt:lpstr>五專免試續招</vt:lpstr>
      <vt:lpstr>特色招生甄選入學(七年一貫制)</vt:lpstr>
      <vt:lpstr>其他特殊專班招生</vt:lpstr>
      <vt:lpstr>PowerPoint 簡報</vt:lpstr>
      <vt:lpstr>藝術才能班特色招生</vt:lpstr>
      <vt:lpstr>113學年度藝才班甄選入學聯合招生區</vt:lpstr>
      <vt:lpstr>113學年度藝才班甄選入學聯合招生區</vt:lpstr>
      <vt:lpstr>113學年度藝才班甄選入學聯合招生區</vt:lpstr>
      <vt:lpstr>113學年度藝才班甄選入學聯合招生區</vt:lpstr>
      <vt:lpstr>113學年度藝才班各類各區主委學校</vt:lpstr>
      <vt:lpstr>113學年度藝才班以競賽表現入學日程</vt:lpstr>
      <vt:lpstr>113學年度藝才班以競賽表現入學報名資格</vt:lpstr>
      <vt:lpstr>113學年度藝才班以競賽表現入學重要提醒</vt:lpstr>
      <vt:lpstr>113學年度藝才班以競賽表現入學重要提醒</vt:lpstr>
      <vt:lpstr>113學年度藝才班甄選入學聯合分發日程</vt:lpstr>
      <vt:lpstr>113學年度藝才班甄選入學各班考科</vt:lpstr>
      <vt:lpstr>113學年度藝才班甄選入學重要提醒</vt:lpstr>
      <vt:lpstr>藝才班相關資訊</vt:lpstr>
      <vt:lpstr>體育班甄選入學</vt:lpstr>
      <vt:lpstr>體育班甄選入學</vt:lpstr>
      <vt:lpstr>體育班甄選入學招生說明</vt:lpstr>
      <vt:lpstr>113學年度體育班甄選入學招生說明</vt:lpstr>
      <vt:lpstr>運動績優生升學管道說明</vt:lpstr>
      <vt:lpstr>113學年度運動績優生升學管道說明</vt:lpstr>
      <vt:lpstr>中等以上學校運動績優學生升學輔導網</vt:lpstr>
      <vt:lpstr>其他入學管道</vt:lpstr>
      <vt:lpstr>實驗學校單獨招生</vt:lpstr>
      <vt:lpstr>未接受政府補助之私校單獨招生</vt:lpstr>
      <vt:lpstr>技術型及單科型學校單獨招生</vt:lpstr>
      <vt:lpstr>特殊身分學生入學</vt:lpstr>
      <vt:lpstr>特殊身分學生入學</vt:lpstr>
      <vt:lpstr>特殊身分學生入學</vt:lpstr>
      <vt:lpstr>特殊身分學生入學</vt:lpstr>
      <vt:lpstr>相關資源網站</vt:lpstr>
      <vt:lpstr>113學年度基北免報名作業資訊平臺</vt:lpstr>
      <vt:lpstr>臺北市113學年度優先免試入學網站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報告完畢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臺北市十二年國民基本教育 113學年適性入學宣導 </dc:title>
  <dc:creator>AEAA-10753</dc:creator>
  <cp:lastModifiedBy>教務主任</cp:lastModifiedBy>
  <cp:revision>10</cp:revision>
  <cp:lastPrinted>2024-02-27T05:43:19Z</cp:lastPrinted>
  <dcterms:created xsi:type="dcterms:W3CDTF">2021-12-16T03:42:39Z</dcterms:created>
  <dcterms:modified xsi:type="dcterms:W3CDTF">2024-02-27T05:45:36Z</dcterms:modified>
</cp:coreProperties>
</file>