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1" r:id="rId3"/>
    <p:sldId id="266" r:id="rId4"/>
    <p:sldId id="267" r:id="rId5"/>
    <p:sldId id="296" r:id="rId6"/>
    <p:sldId id="286" r:id="rId7"/>
    <p:sldId id="292" r:id="rId8"/>
    <p:sldId id="300" r:id="rId9"/>
    <p:sldId id="295" r:id="rId10"/>
    <p:sldId id="297" r:id="rId11"/>
    <p:sldId id="301" r:id="rId12"/>
  </p:sldIdLst>
  <p:sldSz cx="9144000" cy="6858000" type="screen4x3"/>
  <p:notesSz cx="6799263" cy="99298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B8A"/>
    <a:srgbClr val="FF0066"/>
    <a:srgbClr val="FFFF66"/>
    <a:srgbClr val="FF7C80"/>
    <a:srgbClr val="FFCCCC"/>
    <a:srgbClr val="FF9933"/>
    <a:srgbClr val="FF5050"/>
    <a:srgbClr val="00808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33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8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1" tIns="45740" rIns="91481" bIns="457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3" y="1"/>
            <a:ext cx="2946348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1" tIns="45740" rIns="91481" bIns="457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601"/>
            <a:ext cx="2946348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1" tIns="45740" rIns="91481" bIns="457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3" y="9431601"/>
            <a:ext cx="2946348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1" tIns="45740" rIns="91481" bIns="457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277882-1734-4B44-9E30-57EAD1533D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29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8" cy="496491"/>
          </a:xfrm>
          <a:prstGeom prst="rect">
            <a:avLst/>
          </a:prstGeom>
        </p:spPr>
        <p:txBody>
          <a:bodyPr vert="horz" lIns="91481" tIns="45740" rIns="91481" bIns="4574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8" cy="496491"/>
          </a:xfrm>
          <a:prstGeom prst="rect">
            <a:avLst/>
          </a:prstGeom>
        </p:spPr>
        <p:txBody>
          <a:bodyPr vert="horz" lIns="91481" tIns="45740" rIns="91481" bIns="45740" rtlCol="0"/>
          <a:lstStyle>
            <a:lvl1pPr algn="r">
              <a:defRPr sz="1200"/>
            </a:lvl1pPr>
          </a:lstStyle>
          <a:p>
            <a:fld id="{66D28650-E94A-45B0-8817-29583CE3A62C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1" tIns="45740" rIns="91481" bIns="4574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81" tIns="45740" rIns="91481" bIns="4574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8" cy="496491"/>
          </a:xfrm>
          <a:prstGeom prst="rect">
            <a:avLst/>
          </a:prstGeom>
        </p:spPr>
        <p:txBody>
          <a:bodyPr vert="horz" lIns="91481" tIns="45740" rIns="91481" bIns="4574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8" cy="496491"/>
          </a:xfrm>
          <a:prstGeom prst="rect">
            <a:avLst/>
          </a:prstGeom>
        </p:spPr>
        <p:txBody>
          <a:bodyPr vert="horz" lIns="91481" tIns="45740" rIns="91481" bIns="45740" rtlCol="0" anchor="b"/>
          <a:lstStyle>
            <a:lvl1pPr algn="r">
              <a:defRPr sz="1200"/>
            </a:lvl1pPr>
          </a:lstStyle>
          <a:p>
            <a:fld id="{D05C87CC-73A5-4DBF-86AF-129FE9A69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18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C87CC-73A5-4DBF-86AF-129FE9A6903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48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C87CC-73A5-4DBF-86AF-129FE9A6903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28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老師可以更雞婆或細膩一點，用這四個密碼來觀察，我們的學生是不是正在受暴。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C87CC-73A5-4DBF-86AF-129FE9A6903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17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通報處理流程：重點是</a:t>
            </a:r>
            <a:r>
              <a:rPr lang="en-US" altLang="zh-TW" dirty="0" smtClean="0"/>
              <a:t>24</a:t>
            </a:r>
            <a:r>
              <a:rPr lang="zh-TW" altLang="en-US" dirty="0" smtClean="0"/>
              <a:t>小時知悉通報。讓所有幫助孩子的資源，可以連結在一起。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C87CC-73A5-4DBF-86AF-129FE9A6903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05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教育人員如果知悉未通報，有相關罰則。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C87CC-73A5-4DBF-86AF-129FE9A6903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20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C87CC-73A5-4DBF-86AF-129FE9A6903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18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22BDBD-EA72-4324-91BC-BC1E23BCCD4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10BBA-0F8C-4CEE-A274-9D43F5EB99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560EA-BA53-48E5-BC8F-5FA8862064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BF4C0-5046-4DF7-B16E-0D3F5A355F8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F6AD4-BD49-4FB7-9977-55F56876C89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CC961-E98A-4370-8C7C-3182B9A04F3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EA5AF67-0661-4B8C-8DE5-D0F73B37A89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D83A235-17DA-472B-A65F-71B22BDBC01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D9F-81EB-4C37-8B68-6687946D0F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5768C-AEC2-4456-8582-0A168EBCD9D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F9762-4137-4509-A13D-F28A800D3CA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51657B-1940-4948-9872-07BCF07B1B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12576" y="620514"/>
            <a:ext cx="9433048" cy="1296318"/>
          </a:xfrm>
        </p:spPr>
        <p:txBody>
          <a:bodyPr>
            <a:noAutofit/>
          </a:bodyPr>
          <a:lstStyle/>
          <a:p>
            <a:pPr algn="r" eaLnBrk="1" hangingPunct="1">
              <a:lnSpc>
                <a:spcPts val="6400"/>
              </a:lnSpc>
            </a:pPr>
            <a:r>
              <a:rPr lang="zh-TW" altLang="en-US" sz="5400" b="1" spc="-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落實推動</a:t>
            </a:r>
            <a:r>
              <a:rPr lang="zh-TW" altLang="en-US" sz="5400" b="1" spc="-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</a:t>
            </a:r>
            <a:r>
              <a:rPr lang="zh-TW" altLang="en-US" sz="5400" b="1" spc="-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兒少保護、家庭暴力</a:t>
            </a:r>
            <a:r>
              <a:rPr lang="en-US" altLang="zh-TW" sz="5400" b="1" spc="-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spc="-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spc="-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性侵害與性騷擾防治之</a:t>
            </a:r>
            <a:r>
              <a:rPr lang="zh-TW" altLang="en-US" sz="6600" b="1" spc="-1000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輔導機制</a:t>
            </a:r>
            <a:endParaRPr lang="zh-TW" altLang="en-US" sz="3600" spc="-1000" dirty="0" smtClean="0">
              <a:solidFill>
                <a:srgbClr val="FF7C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496" y="1628626"/>
            <a:ext cx="8856984" cy="122431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ts val="3800"/>
              </a:lnSpc>
              <a:spcAft>
                <a:spcPts val="0"/>
              </a:spcAft>
            </a:pPr>
            <a:r>
              <a:rPr lang="zh-TW" altLang="en-US" sz="3100" b="1" spc="-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增進本校教育人員對</a:t>
            </a:r>
            <a:r>
              <a:rPr lang="zh-TW" altLang="en-US" sz="3100" b="1" spc="-2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兒少保</a:t>
            </a:r>
            <a:r>
              <a:rPr lang="zh-TW" altLang="en-US" sz="3100" b="1" spc="-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100" b="1" spc="-2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性平事件</a:t>
            </a:r>
            <a:endParaRPr lang="en-US" altLang="zh-TW" sz="3100" b="1" spc="-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lnSpc>
                <a:spcPts val="3800"/>
              </a:lnSpc>
              <a:spcAft>
                <a:spcPts val="0"/>
              </a:spcAft>
            </a:pPr>
            <a:r>
              <a:rPr lang="zh-TW" altLang="en-US" sz="3100" b="1" spc="-2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辨識、通報、處遇</a:t>
            </a:r>
            <a:r>
              <a:rPr lang="zh-TW" altLang="en-US" sz="3100" b="1" spc="-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100" b="1" spc="-2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輔導知能</a:t>
            </a:r>
            <a:r>
              <a:rPr lang="zh-TW" altLang="en-US" sz="3100" b="1" spc="-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研習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077072"/>
            <a:ext cx="5184576" cy="23694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113</a:t>
            </a:r>
            <a:r>
              <a:rPr lang="zh-TW" altLang="en-US" dirty="0" smtClean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23</a:t>
            </a:r>
            <a:r>
              <a:rPr lang="zh-TW" altLang="en-US" dirty="0" smtClean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日（</a:t>
            </a:r>
            <a:r>
              <a:rPr lang="zh-TW" altLang="en-US" dirty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二</a:t>
            </a:r>
            <a:r>
              <a:rPr lang="zh-TW" altLang="en-US" dirty="0" smtClean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）</a:t>
            </a:r>
            <a:endParaRPr lang="zh-TW" altLang="en-US" dirty="0">
              <a:solidFill>
                <a:schemeClr val="tx1"/>
              </a:solidFill>
              <a:latin typeface="華康新特黑體(P)" panose="02010600010101010101" pitchFamily="2" charset="-120"/>
              <a:ea typeface="華康新特黑體(P)" panose="02010600010101010101" pitchFamily="2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      臺北巿西湖</a:t>
            </a:r>
            <a:r>
              <a:rPr lang="zh-TW" altLang="en-US" sz="2800" dirty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實</a:t>
            </a:r>
            <a:r>
              <a:rPr lang="zh-TW" altLang="en-US" sz="2800" dirty="0" smtClean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中</a:t>
            </a:r>
            <a:endParaRPr lang="en-US" altLang="zh-TW" sz="2800" dirty="0" smtClean="0">
              <a:solidFill>
                <a:schemeClr val="tx1"/>
              </a:solidFill>
              <a:latin typeface="華康新特黑體(P)" panose="02010600010101010101" pitchFamily="2" charset="-120"/>
              <a:ea typeface="華康新特黑體(P)" panose="02010600010101010101" pitchFamily="2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4800" spc="-300" dirty="0" smtClean="0">
                <a:solidFill>
                  <a:schemeClr val="tx1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       謝勝隆    校長</a:t>
            </a:r>
            <a:endParaRPr lang="en-US" altLang="zh-TW" sz="4800" spc="-300" dirty="0" smtClean="0">
              <a:solidFill>
                <a:schemeClr val="tx1"/>
              </a:solidFill>
              <a:latin typeface="華康新特黑體(P)" panose="02010600010101010101" pitchFamily="2" charset="-120"/>
              <a:ea typeface="華康新特黑體(P)" panose="02010600010101010101" pitchFamily="2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131840" y="3284984"/>
            <a:ext cx="640871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700" b="1" spc="-5000" dirty="0" smtClean="0">
                <a:solidFill>
                  <a:srgbClr val="FF0000">
                    <a:alpha val="28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</a:t>
            </a:r>
            <a:endParaRPr lang="zh-TW" altLang="en-US" sz="28700" b="1" spc="-5000" dirty="0">
              <a:solidFill>
                <a:srgbClr val="FF0000">
                  <a:alpha val="28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2008" y="44624"/>
            <a:ext cx="9108504" cy="205432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7000"/>
              </a:lnSpc>
              <a:spcAft>
                <a:spcPts val="0"/>
              </a:spcAft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FFCCCC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教育人員如果知情不報</a:t>
            </a:r>
            <a:r>
              <a:rPr lang="en-US" altLang="zh-TW" sz="3600" b="1" dirty="0" smtClean="0">
                <a:solidFill>
                  <a:srgbClr val="FFCCCC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FFCCCC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zh-TW" altLang="en-US" sz="7700" b="1" spc="-300" dirty="0" smtClean="0">
                <a:solidFill>
                  <a:srgbClr val="FF505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會受到何種罰則</a:t>
            </a:r>
            <a:r>
              <a:rPr lang="en-US" altLang="zh-TW" sz="7700" b="1" spc="-300" dirty="0" smtClean="0">
                <a:solidFill>
                  <a:srgbClr val="FF505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7700" b="1" spc="-300" dirty="0" smtClean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5400" b="1" spc="-300" dirty="0" smtClean="0">
              <a:solidFill>
                <a:srgbClr val="FFC0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2125910"/>
            <a:ext cx="8928992" cy="17351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性別平等教育法第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條：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通報的責任主體包括</a:t>
            </a:r>
            <a:r>
              <a:rPr lang="zh-TW" altLang="en-US" sz="3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學校校長、教師、職員或工友。</a:t>
            </a:r>
            <a:endParaRPr lang="en-US" altLang="zh-TW" sz="30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endParaRPr lang="en-US" altLang="zh-TW" sz="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平等教育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法第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條：</a:t>
            </a:r>
            <a:endParaRPr lang="en-US" altLang="zh-TW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若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學校校長、教師、職員或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工友未依規定進行通報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或偽造、  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變造、湮滅或隱匿他人所犯校園性騷擾或性霸凌事件之證據，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處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新臺幣</a:t>
            </a:r>
            <a:r>
              <a:rPr lang="en-US" altLang="zh-TW" sz="3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3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-15</a:t>
            </a:r>
            <a:r>
              <a:rPr lang="zh-TW" altLang="en-US" sz="3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萬元之罰鍰。</a:t>
            </a:r>
            <a:endParaRPr lang="en-US" altLang="zh-TW" sz="30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endParaRPr lang="en-US" altLang="zh-TW" sz="1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平等教育法第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36-1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條：</a:t>
            </a:r>
            <a:endParaRPr lang="en-US" altLang="zh-TW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違反第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條所訂之通報規定，致使再度發生校園性平事件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偽造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、變造、湮滅或隱匿他人所犯校園性騷擾或性霸凌事件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lnSpc>
                <a:spcPts val="26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證據，應依法予以</a:t>
            </a:r>
            <a:r>
              <a:rPr lang="zh-TW" altLang="en-US" sz="3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解聘或免職。</a:t>
            </a:r>
            <a:endParaRPr lang="en-US" altLang="zh-TW" sz="3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spcAft>
                <a:spcPts val="0"/>
              </a:spcAft>
              <a:buClr>
                <a:schemeClr val="tx1"/>
              </a:buClr>
              <a:buNone/>
            </a:pPr>
            <a:endParaRPr lang="en-US" altLang="zh-TW" sz="3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spcAft>
                <a:spcPts val="0"/>
              </a:spcAft>
              <a:buClr>
                <a:schemeClr val="tx1"/>
              </a:buClr>
              <a:buNone/>
            </a:pP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lvl="2" indent="0" fontAlgn="auto">
              <a:spcAft>
                <a:spcPts val="0"/>
              </a:spcAft>
              <a:buClr>
                <a:schemeClr val="tx1"/>
              </a:buClr>
              <a:buNone/>
            </a:pPr>
            <a:endParaRPr lang="zh-TW" altLang="en-US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 fontAlgn="auto">
              <a:spcAft>
                <a:spcPts val="0"/>
              </a:spcAft>
              <a:buClr>
                <a:schemeClr val="tx1"/>
              </a:buClr>
              <a:buNone/>
            </a:pPr>
            <a:endParaRPr lang="zh-TW" altLang="en-US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48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592" y="-99392"/>
            <a:ext cx="6120680" cy="34607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-99392"/>
            <a:ext cx="4464496" cy="34639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90" y="1422183"/>
            <a:ext cx="5120526" cy="38790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9" y="2636912"/>
            <a:ext cx="8693649" cy="432853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4441588"/>
            <a:ext cx="1981372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067944" y="-99392"/>
            <a:ext cx="64087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00" b="1" spc="-5000" dirty="0" smtClean="0">
                <a:solidFill>
                  <a:schemeClr val="accent4">
                    <a:lumMod val="75000"/>
                    <a:alpha val="28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家暴</a:t>
            </a:r>
            <a:endParaRPr lang="zh-TW" altLang="en-US" sz="23900" b="1" spc="-5000" dirty="0">
              <a:solidFill>
                <a:schemeClr val="accent4">
                  <a:lumMod val="75000"/>
                  <a:alpha val="28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936" y="3573016"/>
            <a:ext cx="9139064" cy="3284984"/>
            <a:chOff x="4936" y="3438432"/>
            <a:chExt cx="9139064" cy="341956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" y="3438432"/>
              <a:ext cx="6079232" cy="3419568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84"/>
            <a:stretch/>
          </p:blipFill>
          <p:spPr>
            <a:xfrm>
              <a:off x="4499992" y="3438432"/>
              <a:ext cx="4644008" cy="3419568"/>
            </a:xfrm>
            <a:prstGeom prst="rect">
              <a:avLst/>
            </a:prstGeom>
          </p:spPr>
        </p:pic>
      </p:grp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35496" y="288032"/>
            <a:ext cx="9145016" cy="3429000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900" b="1" dirty="0">
                <a:solidFill>
                  <a:srgbClr val="C00000"/>
                </a:solidFill>
                <a:latin typeface="+mj-ea"/>
                <a:ea typeface="+mj-ea"/>
              </a:rPr>
              <a:t>什麼是</a:t>
            </a:r>
            <a:r>
              <a:rPr lang="zh-TW" altLang="en-US" sz="6500" b="1" spc="-1000" dirty="0">
                <a:solidFill>
                  <a:srgbClr val="C00000"/>
                </a:solidFill>
                <a:latin typeface="+mj-ea"/>
                <a:ea typeface="+mj-ea"/>
              </a:rPr>
              <a:t>目睹家暴兒</a:t>
            </a:r>
            <a:r>
              <a:rPr lang="zh-TW" altLang="en-US" sz="6500" b="1" spc="-1000" dirty="0" smtClean="0">
                <a:solidFill>
                  <a:srgbClr val="C00000"/>
                </a:solidFill>
                <a:latin typeface="+mj-ea"/>
                <a:ea typeface="+mj-ea"/>
              </a:rPr>
              <a:t>少</a:t>
            </a:r>
            <a:endParaRPr lang="en-US" altLang="zh-TW" sz="3900" b="1" spc="-100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ts val="1600"/>
              </a:lnSpc>
              <a:buFont typeface="Wingdings" pitchFamily="2" charset="2"/>
              <a:buNone/>
            </a:pPr>
            <a:r>
              <a:rPr lang="zh-TW" altLang="en-US" sz="2300" dirty="0" smtClean="0">
                <a:latin typeface="+mj-ea"/>
                <a:ea typeface="+mj-ea"/>
              </a:rPr>
              <a:t>指</a:t>
            </a:r>
            <a:r>
              <a:rPr lang="en-US" altLang="zh-TW" sz="2300" dirty="0" smtClean="0">
                <a:latin typeface="+mj-ea"/>
                <a:ea typeface="+mj-ea"/>
              </a:rPr>
              <a:t>18</a:t>
            </a:r>
            <a:r>
              <a:rPr lang="zh-TW" altLang="en-US" sz="2300" dirty="0" smtClean="0">
                <a:latin typeface="+mj-ea"/>
                <a:ea typeface="+mj-ea"/>
              </a:rPr>
              <a:t>歲以下之兒童及少年，目睹雙親 </a:t>
            </a:r>
            <a:r>
              <a:rPr lang="en-US" altLang="zh-TW" sz="2300" dirty="0" smtClean="0">
                <a:latin typeface="+mj-ea"/>
                <a:ea typeface="+mj-ea"/>
              </a:rPr>
              <a:t>(</a:t>
            </a:r>
            <a:r>
              <a:rPr lang="zh-TW" altLang="en-US" sz="2300" dirty="0" smtClean="0">
                <a:latin typeface="+mj-ea"/>
                <a:ea typeface="+mj-ea"/>
              </a:rPr>
              <a:t>包含婚姻關係、同居關係等</a:t>
            </a:r>
            <a:r>
              <a:rPr lang="en-US" altLang="zh-TW" sz="2300" dirty="0" smtClean="0">
                <a:latin typeface="+mj-ea"/>
                <a:ea typeface="+mj-ea"/>
              </a:rPr>
              <a:t>)</a:t>
            </a:r>
            <a:r>
              <a:rPr lang="zh-TW" altLang="en-US" sz="2300" dirty="0" smtClean="0">
                <a:latin typeface="+mj-ea"/>
                <a:ea typeface="+mj-ea"/>
              </a:rPr>
              <a:t>一方，</a:t>
            </a:r>
            <a:endParaRPr lang="en-US" altLang="zh-TW" sz="2300" dirty="0" smtClean="0">
              <a:latin typeface="+mj-ea"/>
              <a:ea typeface="+mj-ea"/>
            </a:endParaRPr>
          </a:p>
          <a:p>
            <a:pPr>
              <a:lnSpc>
                <a:spcPts val="2200"/>
              </a:lnSpc>
              <a:buFont typeface="Wingdings" pitchFamily="2" charset="2"/>
              <a:buNone/>
            </a:pPr>
            <a:r>
              <a:rPr lang="zh-TW" altLang="en-US" sz="2300" dirty="0" smtClean="0">
                <a:latin typeface="+mj-ea"/>
                <a:ea typeface="+mj-ea"/>
              </a:rPr>
              <a:t>對另一方施予暴力或虐待。包括了</a:t>
            </a:r>
            <a:r>
              <a:rPr lang="en-US" altLang="zh-TW" sz="2300" dirty="0" smtClean="0">
                <a:latin typeface="+mj-ea"/>
                <a:ea typeface="+mj-ea"/>
              </a:rPr>
              <a:t>…..</a:t>
            </a:r>
            <a:endParaRPr lang="zh-TW" altLang="en-US" sz="2300" dirty="0" smtClean="0">
              <a:latin typeface="+mj-ea"/>
              <a:ea typeface="+mj-ea"/>
            </a:endParaRPr>
          </a:p>
          <a:p>
            <a:pPr marL="109728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600" b="1" u="sng" dirty="0" smtClean="0">
                <a:solidFill>
                  <a:srgbClr val="FF0000"/>
                </a:solidFill>
                <a:latin typeface="+mj-ea"/>
                <a:ea typeface="+mj-ea"/>
              </a:rPr>
              <a:t>直接看見</a:t>
            </a:r>
            <a:r>
              <a:rPr lang="zh-TW" altLang="en-US" sz="1900" dirty="0" smtClean="0">
                <a:latin typeface="+mj-ea"/>
                <a:ea typeface="+mj-ea"/>
              </a:rPr>
              <a:t>：當場看見雙親之一方受到身體暴力、言語暴力、性暴力等傷害。</a:t>
            </a:r>
          </a:p>
          <a:p>
            <a:pPr marL="109728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600" b="1" u="sng" dirty="0" smtClean="0">
                <a:solidFill>
                  <a:srgbClr val="FF0000"/>
                </a:solidFill>
                <a:latin typeface="+mj-ea"/>
                <a:ea typeface="+mj-ea"/>
              </a:rPr>
              <a:t>間接聽到</a:t>
            </a:r>
            <a:r>
              <a:rPr lang="zh-TW" altLang="en-US" sz="1900" dirty="0" smtClean="0">
                <a:latin typeface="+mj-ea"/>
                <a:ea typeface="+mj-ea"/>
              </a:rPr>
              <a:t>：雖沒有親眼目睹，但可能是在房間或黑暗中聽到雙親爭吵、打鬥的聲音。    </a:t>
            </a:r>
          </a:p>
          <a:p>
            <a:pPr marL="109728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2600" b="1" u="sng" dirty="0" smtClean="0">
                <a:solidFill>
                  <a:srgbClr val="FF0000"/>
                </a:solidFill>
                <a:latin typeface="+mj-ea"/>
                <a:ea typeface="+mj-ea"/>
              </a:rPr>
              <a:t>事後觀察</a:t>
            </a:r>
            <a:r>
              <a:rPr lang="zh-TW" altLang="en-US" sz="1900" dirty="0" smtClean="0">
                <a:latin typeface="+mj-ea"/>
                <a:ea typeface="+mj-ea"/>
              </a:rPr>
              <a:t>：雖沒有看見或聽見家暴事件，但事後觀察到父</a:t>
            </a:r>
            <a:r>
              <a:rPr lang="en-US" altLang="zh-TW" sz="1900" dirty="0">
                <a:latin typeface="+mj-ea"/>
                <a:ea typeface="+mj-ea"/>
              </a:rPr>
              <a:t>(</a:t>
            </a:r>
            <a:r>
              <a:rPr lang="zh-TW" altLang="en-US" sz="1900" dirty="0" smtClean="0">
                <a:latin typeface="+mj-ea"/>
                <a:ea typeface="+mj-ea"/>
              </a:rPr>
              <a:t>母</a:t>
            </a:r>
            <a:r>
              <a:rPr lang="en-US" altLang="zh-TW" sz="1900" dirty="0" smtClean="0">
                <a:latin typeface="+mj-ea"/>
                <a:ea typeface="+mj-ea"/>
              </a:rPr>
              <a:t>)</a:t>
            </a:r>
            <a:r>
              <a:rPr lang="zh-TW" altLang="en-US" sz="1900" dirty="0" smtClean="0">
                <a:latin typeface="+mj-ea"/>
                <a:ea typeface="+mj-ea"/>
              </a:rPr>
              <a:t>親身上的傷痕、沮喪、傷心的心情，或是看到家中被毀損的物品而觀察到暴力狀況的發生。</a:t>
            </a:r>
            <a:r>
              <a:rPr lang="zh-TW" altLang="en-US" sz="1900" dirty="0" smtClean="0">
                <a:latin typeface="+mj-ea"/>
                <a:ea typeface="+mj-ea"/>
                <a:sym typeface="Wingdings" pitchFamily="2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316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4067944" y="3429000"/>
            <a:ext cx="64087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00" b="1" spc="-5000" dirty="0" smtClean="0">
                <a:solidFill>
                  <a:schemeClr val="accent4">
                    <a:lumMod val="75000"/>
                    <a:alpha val="28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家暴</a:t>
            </a:r>
            <a:endParaRPr lang="zh-TW" altLang="en-US" sz="23900" b="1" spc="-5000" dirty="0">
              <a:solidFill>
                <a:schemeClr val="accent4">
                  <a:lumMod val="75000"/>
                  <a:alpha val="28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5" name="Text Box 17"/>
          <p:cNvSpPr txBox="1">
            <a:spLocks noChangeArrowheads="1"/>
          </p:cNvSpPr>
          <p:nvPr/>
        </p:nvSpPr>
        <p:spPr bwMode="gray">
          <a:xfrm>
            <a:off x="1576700" y="2287800"/>
            <a:ext cx="1728000" cy="864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  <a:endParaRPr lang="zh-TW" altLang="en-US" sz="4000" b="1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107504" y="2131686"/>
            <a:ext cx="677108" cy="47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家暴受虐兒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SOS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摩斯密碼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gray">
          <a:xfrm>
            <a:off x="1576700" y="3441290"/>
            <a:ext cx="1728000" cy="86400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glow rad="127000">
                    <a:schemeClr val="tx2">
                      <a:lumMod val="95000"/>
                      <a:lumOff val="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心理</a:t>
            </a:r>
            <a:endParaRPr lang="zh-TW" altLang="en-US" sz="4000" b="1" dirty="0">
              <a:solidFill>
                <a:schemeClr val="bg1"/>
              </a:solidFill>
              <a:effectLst>
                <a:glow rad="127000">
                  <a:schemeClr val="tx2">
                    <a:lumMod val="95000"/>
                    <a:lumOff val="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gray">
          <a:xfrm>
            <a:off x="1576700" y="4581224"/>
            <a:ext cx="1728000" cy="864000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glow rad="127000">
                    <a:schemeClr val="tx2">
                      <a:lumMod val="95000"/>
                      <a:lumOff val="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zh-TW" altLang="en-US" sz="4000" b="1" dirty="0">
              <a:solidFill>
                <a:schemeClr val="bg1"/>
              </a:solidFill>
              <a:effectLst>
                <a:glow rad="127000">
                  <a:schemeClr val="tx2">
                    <a:lumMod val="95000"/>
                    <a:lumOff val="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gray">
          <a:xfrm>
            <a:off x="1576700" y="5733352"/>
            <a:ext cx="1728000" cy="864000"/>
          </a:xfrm>
          <a:prstGeom prst="rect">
            <a:avLst/>
          </a:prstGeom>
          <a:solidFill>
            <a:srgbClr val="00B0F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glow rad="127000">
                    <a:schemeClr val="tx2">
                      <a:lumMod val="95000"/>
                      <a:lumOff val="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TW" altLang="en-US" sz="4000" b="1" dirty="0">
              <a:solidFill>
                <a:schemeClr val="bg1"/>
              </a:solidFill>
              <a:effectLst>
                <a:glow rad="127000">
                  <a:schemeClr val="tx2">
                    <a:lumMod val="95000"/>
                    <a:lumOff val="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6" name="Line 26"/>
          <p:cNvSpPr>
            <a:spLocks noChangeShapeType="1"/>
          </p:cNvSpPr>
          <p:nvPr/>
        </p:nvSpPr>
        <p:spPr bwMode="auto">
          <a:xfrm flipH="1">
            <a:off x="854436" y="2564904"/>
            <a:ext cx="0" cy="3764009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7" name="Line 27"/>
          <p:cNvSpPr>
            <a:spLocks noChangeShapeType="1"/>
          </p:cNvSpPr>
          <p:nvPr/>
        </p:nvSpPr>
        <p:spPr bwMode="auto">
          <a:xfrm>
            <a:off x="854437" y="2594058"/>
            <a:ext cx="720000" cy="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8" name="Line 28"/>
          <p:cNvSpPr>
            <a:spLocks noChangeShapeType="1"/>
          </p:cNvSpPr>
          <p:nvPr/>
        </p:nvSpPr>
        <p:spPr bwMode="auto">
          <a:xfrm>
            <a:off x="855528" y="3863480"/>
            <a:ext cx="720000" cy="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9" name="Line 29"/>
          <p:cNvSpPr>
            <a:spLocks noChangeShapeType="1"/>
          </p:cNvSpPr>
          <p:nvPr/>
        </p:nvSpPr>
        <p:spPr bwMode="auto">
          <a:xfrm>
            <a:off x="855528" y="5177930"/>
            <a:ext cx="720000" cy="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80" name="Line 30"/>
          <p:cNvSpPr>
            <a:spLocks noChangeShapeType="1"/>
          </p:cNvSpPr>
          <p:nvPr/>
        </p:nvSpPr>
        <p:spPr bwMode="auto">
          <a:xfrm>
            <a:off x="854437" y="6301880"/>
            <a:ext cx="720000" cy="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3215" name="AutoShape 31"/>
          <p:cNvSpPr>
            <a:spLocks noChangeArrowheads="1"/>
          </p:cNvSpPr>
          <p:nvPr/>
        </p:nvSpPr>
        <p:spPr bwMode="auto">
          <a:xfrm>
            <a:off x="4442953" y="282926"/>
            <a:ext cx="4653548" cy="2304256"/>
          </a:xfrm>
          <a:prstGeom prst="wedgeRoundRectCallout">
            <a:avLst>
              <a:gd name="adj1" fmla="val -75402"/>
              <a:gd name="adj2" fmla="val 54311"/>
              <a:gd name="adj3" fmla="val 16667"/>
            </a:avLst>
          </a:prstGeom>
          <a:solidFill>
            <a:srgbClr val="FF000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tIns="0" rIns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瘀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挫傷：不明原因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瘀傷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、新舊傷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  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棍打繩 鞭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或勒痕</a:t>
            </a: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燒燙傷：香菸、熨斗等明顯形狀燙傷</a:t>
            </a: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咬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傷：齒痕間距超過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顏面傷害：貓熊眼、耳朵瘀傷、頭髮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參差不齊或禿頭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頭部傷害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腹部傷害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骨折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侵：身體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出現異狀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、舉止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異常</a:t>
            </a:r>
          </a:p>
        </p:txBody>
      </p:sp>
      <p:sp>
        <p:nvSpPr>
          <p:cNvPr id="93216" name="AutoShape 32"/>
          <p:cNvSpPr>
            <a:spLocks noChangeArrowheads="1"/>
          </p:cNvSpPr>
          <p:nvPr/>
        </p:nvSpPr>
        <p:spPr bwMode="auto">
          <a:xfrm>
            <a:off x="4442953" y="2492896"/>
            <a:ext cx="4645024" cy="1296144"/>
          </a:xfrm>
          <a:prstGeom prst="wedgeRoundRectCallout">
            <a:avLst>
              <a:gd name="adj1" fmla="val -73589"/>
              <a:gd name="adj2" fmla="val 55873"/>
              <a:gd name="adj3" fmla="val 16667"/>
            </a:avLst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rIns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疑似精神虐待</a:t>
            </a: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偏差習慣：如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尿床、退縮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攻擊或欺負   </a:t>
            </a:r>
            <a:endPara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同學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易自責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、自我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概念低</a:t>
            </a:r>
            <a:endParaRPr lang="zh-TW" altLang="en-US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疑似疏忽：身體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、行為舉止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異常</a:t>
            </a:r>
            <a:endParaRPr lang="zh-TW" altLang="en-US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217" name="AutoShape 33"/>
          <p:cNvSpPr>
            <a:spLocks noChangeArrowheads="1"/>
          </p:cNvSpPr>
          <p:nvPr/>
        </p:nvSpPr>
        <p:spPr bwMode="auto">
          <a:xfrm>
            <a:off x="4355411" y="3789040"/>
            <a:ext cx="4768513" cy="1296144"/>
          </a:xfrm>
          <a:prstGeom prst="wedgeRoundRectCallout">
            <a:avLst>
              <a:gd name="adj1" fmla="val -71828"/>
              <a:gd name="adj2" fmla="val 36498"/>
              <a:gd name="adj3" fmla="val 16667"/>
            </a:avLst>
          </a:prstGeom>
          <a:solidFill>
            <a:srgbClr val="92D05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不專心、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成績嚴重退步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攻擊和挑釁他人的行為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傷害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逃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家逃學、害怕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父母親，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親子關係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不佳</a:t>
            </a:r>
          </a:p>
        </p:txBody>
      </p:sp>
      <p:sp>
        <p:nvSpPr>
          <p:cNvPr id="93218" name="AutoShape 34"/>
          <p:cNvSpPr>
            <a:spLocks noChangeArrowheads="1"/>
          </p:cNvSpPr>
          <p:nvPr/>
        </p:nvSpPr>
        <p:spPr bwMode="auto">
          <a:xfrm>
            <a:off x="4305193" y="5062906"/>
            <a:ext cx="4768513" cy="1728192"/>
          </a:xfrm>
          <a:prstGeom prst="wedgeRoundRectCallout">
            <a:avLst>
              <a:gd name="adj1" fmla="val -75274"/>
              <a:gd name="adj2" fmla="val 14875"/>
              <a:gd name="adj3" fmla="val 16667"/>
            </a:avLst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72000" rIns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婚姻關係：父母婚姻衝突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、離婚、同居</a:t>
            </a: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身心健康：家人酗酒 、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吸毒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、罹患精神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疾病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如：憂鬱症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情況：父母親失業、工作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穩定或 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有負債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躲債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居住情況：剛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搬家、租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屋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969" y="307009"/>
            <a:ext cx="4936400" cy="139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4000" b="1" dirty="0" smtClean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辨識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  <a:endParaRPr lang="en-US" altLang="zh-TW" sz="4000" b="1" dirty="0" smtClean="0">
              <a:solidFill>
                <a:srgbClr val="FFFF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40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正存在著家暴風險</a:t>
            </a:r>
            <a:r>
              <a:rPr lang="en-US" altLang="zh-TW" sz="40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FFFF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067819" y="2349772"/>
            <a:ext cx="4679952" cy="1800225"/>
            <a:chOff x="2336" y="1390"/>
            <a:chExt cx="2948" cy="1134"/>
          </a:xfrm>
        </p:grpSpPr>
        <p:sp>
          <p:nvSpPr>
            <p:cNvPr id="6166" name="Rectangle 8"/>
            <p:cNvSpPr>
              <a:spLocks noChangeArrowheads="1"/>
            </p:cNvSpPr>
            <p:nvPr/>
          </p:nvSpPr>
          <p:spPr bwMode="auto">
            <a:xfrm>
              <a:off x="4150" y="1390"/>
              <a:ext cx="1134" cy="1134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sz="2400" b="1" spc="-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家庭暴力</a:t>
              </a:r>
              <a:r>
                <a:rPr lang="zh-TW" altLang="en-US" sz="2400" b="1" spc="-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暨</a:t>
              </a:r>
              <a:endParaRPr lang="en-US" altLang="zh-TW" sz="2400" b="1" spc="-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lnSpc>
                  <a:spcPts val="2300"/>
                </a:lnSpc>
              </a:pPr>
              <a:r>
                <a:rPr lang="zh-TW" altLang="en-US" sz="2400" b="1" spc="-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性侵害</a:t>
              </a:r>
              <a:r>
                <a:rPr lang="zh-TW" altLang="en-US" b="1" spc="-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防治</a:t>
              </a:r>
              <a:r>
                <a:rPr lang="zh-TW" altLang="en-US" b="1" spc="-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中心</a:t>
              </a:r>
            </a:p>
            <a:p>
              <a:pPr algn="ctr" eaLnBrk="1" hangingPunct="1"/>
              <a:r>
                <a:rPr lang="zh-TW" altLang="en-US" sz="16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醫療</a:t>
              </a:r>
              <a:r>
                <a:rPr lang="zh-TW" altLang="en-US" sz="16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服務、保護</a:t>
              </a:r>
            </a:p>
            <a:p>
              <a:pPr algn="ctr" eaLnBrk="1" hangingPunct="1"/>
              <a:r>
                <a:rPr lang="zh-TW" altLang="en-US" sz="16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扶助、暴力</a:t>
              </a:r>
              <a:r>
                <a:rPr lang="zh-TW" altLang="en-US" sz="16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防治</a:t>
              </a:r>
              <a:endPara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>
              <a:off x="2336" y="1842"/>
              <a:ext cx="181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5683" y1="37377" x2="75683" y2="37377"/>
                        <a14:foregroundMark x1="79137" y1="40492" x2="79137" y2="40492"/>
                        <a14:foregroundMark x1="77842" y1="39836" x2="77842" y2="39836"/>
                        <a14:foregroundMark x1="48489" y1="28525" x2="48489" y2="28525"/>
                        <a14:foregroundMark x1="13669" y1="29344" x2="13669" y2="29344"/>
                        <a14:foregroundMark x1="17698" y1="75246" x2="17698" y2="75246"/>
                        <a14:backgroundMark x1="26619" y1="20492" x2="26619" y2="20492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10186" r="10759" b="17462"/>
          <a:stretch/>
        </p:blipFill>
        <p:spPr>
          <a:xfrm>
            <a:off x="6660206" y="332656"/>
            <a:ext cx="2483794" cy="2087760"/>
          </a:xfrm>
          <a:prstGeom prst="rect">
            <a:avLst/>
          </a:prstGeom>
          <a:effectLst>
            <a:glow rad="63500">
              <a:schemeClr val="bg2">
                <a:lumMod val="10000"/>
              </a:schemeClr>
            </a:glow>
          </a:effectLst>
        </p:spPr>
      </p:pic>
      <p:sp>
        <p:nvSpPr>
          <p:cNvPr id="12" name="文字方塊 11"/>
          <p:cNvSpPr txBox="1"/>
          <p:nvPr/>
        </p:nvSpPr>
        <p:spPr>
          <a:xfrm>
            <a:off x="179511" y="1322765"/>
            <a:ext cx="648069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zh-TW" altLang="en-US" sz="1600" dirty="0">
                <a:latin typeface="+mj-ea"/>
                <a:ea typeface="+mj-ea"/>
              </a:rPr>
              <a:t>當學生</a:t>
            </a:r>
            <a:r>
              <a:rPr lang="zh-TW" altLang="en-US" sz="1600" dirty="0" smtClean="0">
                <a:latin typeface="+mj-ea"/>
                <a:ea typeface="+mj-ea"/>
              </a:rPr>
              <a:t>告知 </a:t>
            </a:r>
            <a:r>
              <a:rPr lang="en-US" altLang="zh-TW" sz="1600" dirty="0" smtClean="0">
                <a:latin typeface="+mj-ea"/>
                <a:ea typeface="+mj-ea"/>
              </a:rPr>
              <a:t>(</a:t>
            </a:r>
            <a:r>
              <a:rPr lang="zh-TW" altLang="en-US" sz="1600" dirty="0">
                <a:latin typeface="+mj-ea"/>
                <a:ea typeface="+mj-ea"/>
              </a:rPr>
              <a:t>直接告知、間接得知</a:t>
            </a:r>
            <a:r>
              <a:rPr lang="en-US" altLang="zh-TW" sz="1600" dirty="0" smtClean="0">
                <a:latin typeface="+mj-ea"/>
                <a:ea typeface="+mj-ea"/>
              </a:rPr>
              <a:t>)</a:t>
            </a:r>
            <a:r>
              <a:rPr lang="zh-TW" altLang="en-US" sz="1600" dirty="0" smtClean="0">
                <a:latin typeface="+mj-ea"/>
                <a:ea typeface="+mj-ea"/>
              </a:rPr>
              <a:t>，教師</a:t>
            </a:r>
            <a:r>
              <a:rPr lang="zh-TW" altLang="en-US" sz="1600" dirty="0">
                <a:latin typeface="+mj-ea"/>
                <a:ea typeface="+mj-ea"/>
              </a:rPr>
              <a:t>知道時，</a:t>
            </a:r>
            <a:r>
              <a:rPr lang="zh-TW" altLang="en-US" sz="1600" dirty="0" smtClean="0">
                <a:latin typeface="+mj-ea"/>
                <a:ea typeface="+mj-ea"/>
              </a:rPr>
              <a:t>必須</a:t>
            </a:r>
            <a:r>
              <a:rPr lang="zh-TW" altLang="en-US" sz="2400" b="1" spc="-200" dirty="0" smtClean="0">
                <a:solidFill>
                  <a:srgbClr val="FF0000"/>
                </a:solidFill>
                <a:latin typeface="+mj-ea"/>
                <a:ea typeface="+mj-ea"/>
              </a:rPr>
              <a:t>責任通報</a:t>
            </a:r>
            <a:r>
              <a:rPr lang="en-US" altLang="zh-TW" sz="2400" b="1" spc="-2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</a:p>
          <a:p>
            <a:pPr eaLnBrk="1" hangingPunct="1"/>
            <a:r>
              <a:rPr lang="en-US" altLang="zh-TW" sz="1600" dirty="0" smtClean="0">
                <a:latin typeface="+mj-ea"/>
                <a:ea typeface="+mj-ea"/>
              </a:rPr>
              <a:t>(</a:t>
            </a:r>
            <a:r>
              <a:rPr lang="zh-TW" altLang="en-US" sz="1600" dirty="0">
                <a:latin typeface="+mj-ea"/>
                <a:ea typeface="+mj-ea"/>
              </a:rPr>
              <a:t>法律規定</a:t>
            </a:r>
            <a:r>
              <a:rPr lang="en-US" altLang="zh-TW" sz="1600" dirty="0" smtClean="0">
                <a:latin typeface="+mj-ea"/>
                <a:ea typeface="+mj-ea"/>
              </a:rPr>
              <a:t>)</a:t>
            </a:r>
            <a:r>
              <a:rPr lang="zh-TW" altLang="en-US" sz="1600" dirty="0" smtClean="0">
                <a:latin typeface="+mj-ea"/>
                <a:ea typeface="+mj-ea"/>
              </a:rPr>
              <a:t>，只要</a:t>
            </a:r>
            <a:r>
              <a:rPr lang="zh-TW" altLang="en-US" sz="1600" dirty="0">
                <a:latin typeface="+mj-ea"/>
                <a:ea typeface="+mj-ea"/>
              </a:rPr>
              <a:t>發現疑似情況時，即應通報。</a:t>
            </a:r>
          </a:p>
          <a:p>
            <a:pPr eaLnBrk="1" hangingPunct="1"/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通報人的身分</a:t>
            </a:r>
            <a:r>
              <a:rPr lang="zh-TW" altLang="en-US" sz="1600" dirty="0">
                <a:latin typeface="+mj-ea"/>
                <a:ea typeface="+mj-ea"/>
              </a:rPr>
              <a:t>資料是</a:t>
            </a:r>
            <a:r>
              <a:rPr lang="zh-TW" altLang="en-US" sz="1600" b="1" dirty="0">
                <a:solidFill>
                  <a:srgbClr val="FF0000"/>
                </a:solidFill>
                <a:latin typeface="+mj-ea"/>
                <a:ea typeface="+mj-ea"/>
              </a:rPr>
              <a:t>被保密</a:t>
            </a:r>
            <a:r>
              <a:rPr lang="zh-TW" altLang="en-US" sz="1600" dirty="0">
                <a:latin typeface="+mj-ea"/>
                <a:ea typeface="+mj-ea"/>
              </a:rPr>
              <a:t>的，違者會受處罰   </a:t>
            </a:r>
            <a:endParaRPr lang="en-US" altLang="zh-TW" sz="1600" dirty="0">
              <a:latin typeface="+mj-ea"/>
              <a:ea typeface="+mj-ea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91332" y="2419622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latin typeface="Tahoma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788545" y="1916385"/>
            <a:ext cx="1871662" cy="2520949"/>
            <a:chOff x="2790" y="1117"/>
            <a:chExt cx="1179" cy="1588"/>
          </a:xfrm>
        </p:grpSpPr>
        <p:sp>
          <p:nvSpPr>
            <p:cNvPr id="6177" name="Rectangle 6"/>
            <p:cNvSpPr>
              <a:spLocks noChangeArrowheads="1"/>
            </p:cNvSpPr>
            <p:nvPr/>
          </p:nvSpPr>
          <p:spPr bwMode="auto">
            <a:xfrm>
              <a:off x="2790" y="1117"/>
              <a:ext cx="1179" cy="635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醫院</a:t>
              </a:r>
            </a:p>
            <a:p>
              <a:pPr algn="ctr" eaLnBrk="1" hangingPunct="1"/>
              <a:r>
                <a:rPr lang="zh-TW" altLang="en-US" sz="16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驗傷、醫療照顧</a:t>
              </a:r>
            </a:p>
          </p:txBody>
        </p:sp>
        <p:sp>
          <p:nvSpPr>
            <p:cNvPr id="6178" name="Rectangle 7"/>
            <p:cNvSpPr>
              <a:spLocks noChangeArrowheads="1"/>
            </p:cNvSpPr>
            <p:nvPr/>
          </p:nvSpPr>
          <p:spPr bwMode="auto">
            <a:xfrm>
              <a:off x="2790" y="1978"/>
              <a:ext cx="1179" cy="727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警察局</a:t>
              </a:r>
              <a:endPara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lang="zh-TW" altLang="en-US" sz="16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協助驗傷與</a:t>
              </a:r>
              <a:r>
                <a:rPr lang="zh-TW" altLang="en-US" sz="16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</a:t>
              </a:r>
              <a:r>
                <a:rPr lang="zh-TW" altLang="en-US" sz="16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</a:t>
              </a:r>
              <a:endParaRPr lang="en-US" altLang="zh-TW" sz="1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lang="zh-TW" altLang="en-US" sz="16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詢問</a:t>
              </a:r>
              <a:r>
                <a:rPr lang="zh-TW" altLang="en-US" sz="16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sz="16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調查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485083" y="5388818"/>
            <a:ext cx="1580677" cy="135255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如為校園性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侵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pPr algn="ctr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啟動調查處理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1115616" y="5372372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691332" y="2276624"/>
            <a:ext cx="1655762" cy="1872456"/>
            <a:chOff x="839" y="1117"/>
            <a:chExt cx="1043" cy="1089"/>
          </a:xfrm>
          <a:solidFill>
            <a:srgbClr val="FF0000"/>
          </a:solidFill>
        </p:grpSpPr>
        <p:sp>
          <p:nvSpPr>
            <p:cNvPr id="6175" name="Rectangle 4"/>
            <p:cNvSpPr>
              <a:spLocks noChangeArrowheads="1"/>
            </p:cNvSpPr>
            <p:nvPr/>
          </p:nvSpPr>
          <p:spPr bwMode="auto">
            <a:xfrm>
              <a:off x="839" y="1117"/>
              <a:ext cx="907" cy="1089"/>
            </a:xfrm>
            <a:prstGeom prst="rect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知悉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事件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lang="en-US" altLang="zh-TW" sz="2800" b="1" dirty="0" smtClean="0">
                  <a:solidFill>
                    <a:srgbClr val="FFFF00"/>
                  </a:solidFill>
                  <a:effectLst>
                    <a:glow rad="127000">
                      <a:schemeClr val="bg2">
                        <a:lumMod val="10000"/>
                      </a:scheme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24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小時內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依法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進行</a:t>
              </a:r>
            </a:p>
            <a:p>
              <a:pPr algn="ctr" eaLnBrk="1" hangingPunct="1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責任通報</a:t>
              </a:r>
            </a:p>
            <a:p>
              <a:pPr algn="ctr" eaLnBrk="1" hangingPunct="1"/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(113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專線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6176" name="Line 15"/>
            <p:cNvSpPr>
              <a:spLocks noChangeShapeType="1"/>
            </p:cNvSpPr>
            <p:nvPr/>
          </p:nvSpPr>
          <p:spPr bwMode="auto">
            <a:xfrm>
              <a:off x="1746" y="1578"/>
              <a:ext cx="136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691332" y="4437185"/>
            <a:ext cx="2374902" cy="792163"/>
            <a:chOff x="839" y="2660"/>
            <a:chExt cx="1496" cy="499"/>
          </a:xfrm>
        </p:grpSpPr>
        <p:sp>
          <p:nvSpPr>
            <p:cNvPr id="6173" name="Rectangle 10"/>
            <p:cNvSpPr>
              <a:spLocks noChangeArrowheads="1"/>
            </p:cNvSpPr>
            <p:nvPr/>
          </p:nvSpPr>
          <p:spPr bwMode="auto">
            <a:xfrm>
              <a:off x="1339" y="2660"/>
              <a:ext cx="996" cy="499"/>
            </a:xfrm>
            <a:prstGeom prst="rect">
              <a:avLst/>
            </a:prstGeom>
            <a:solidFill>
              <a:srgbClr val="92D050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校園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安全</a:t>
              </a:r>
            </a:p>
            <a:p>
              <a:pPr algn="ctr" eaLnBrk="1" hangingPunct="1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事件通報</a:t>
              </a:r>
            </a:p>
          </p:txBody>
        </p:sp>
        <p:sp>
          <p:nvSpPr>
            <p:cNvPr id="6174" name="Line 16"/>
            <p:cNvSpPr>
              <a:spLocks noChangeShapeType="1"/>
            </p:cNvSpPr>
            <p:nvPr/>
          </p:nvSpPr>
          <p:spPr bwMode="auto">
            <a:xfrm>
              <a:off x="839" y="2840"/>
              <a:ext cx="5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1081088" y="6164534"/>
            <a:ext cx="1403995" cy="290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251520" y="2783951"/>
            <a:ext cx="1441202" cy="2588396"/>
            <a:chOff x="251520" y="2783951"/>
            <a:chExt cx="1441202" cy="2588396"/>
          </a:xfrm>
        </p:grpSpPr>
        <p:sp>
          <p:nvSpPr>
            <p:cNvPr id="6150" name="Rectangle 12"/>
            <p:cNvSpPr>
              <a:spLocks noChangeArrowheads="1"/>
            </p:cNvSpPr>
            <p:nvPr/>
          </p:nvSpPr>
          <p:spPr bwMode="auto">
            <a:xfrm>
              <a:off x="251520" y="3693837"/>
              <a:ext cx="1441202" cy="167851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教師或學校</a:t>
              </a:r>
            </a:p>
            <a:p>
              <a:pPr algn="ctr" eaLnBrk="1" hangingPunct="1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知悉兒童及</a:t>
              </a:r>
            </a:p>
            <a:p>
              <a:pPr algn="ctr" eaLnBrk="1" hangingPunct="1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少年保護、</a:t>
              </a:r>
            </a:p>
            <a:p>
              <a:pPr algn="ctr" eaLnBrk="1" hangingPunct="1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家庭暴力及</a:t>
              </a:r>
            </a:p>
            <a:p>
              <a:pPr algn="ctr" eaLnBrk="1" hangingPunct="1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性侵害事件</a:t>
              </a:r>
            </a:p>
          </p:txBody>
        </p:sp>
        <p:sp>
          <p:nvSpPr>
            <p:cNvPr id="6151" name="Line 13"/>
            <p:cNvSpPr>
              <a:spLocks noChangeShapeType="1"/>
            </p:cNvSpPr>
            <p:nvPr/>
          </p:nvSpPr>
          <p:spPr bwMode="auto">
            <a:xfrm flipV="1">
              <a:off x="1081088" y="2783951"/>
              <a:ext cx="3572" cy="111360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6" name="Line 18"/>
            <p:cNvSpPr>
              <a:spLocks noChangeShapeType="1"/>
            </p:cNvSpPr>
            <p:nvPr/>
          </p:nvSpPr>
          <p:spPr bwMode="auto">
            <a:xfrm flipV="1">
              <a:off x="1047427" y="2813197"/>
              <a:ext cx="643905" cy="119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067819" y="4148412"/>
            <a:ext cx="4176714" cy="2592389"/>
            <a:chOff x="4067819" y="4148412"/>
            <a:chExt cx="4176714" cy="2592389"/>
          </a:xfrm>
        </p:grpSpPr>
        <p:sp>
          <p:nvSpPr>
            <p:cNvPr id="6168" name="Line 20"/>
            <p:cNvSpPr>
              <a:spLocks noChangeShapeType="1"/>
            </p:cNvSpPr>
            <p:nvPr/>
          </p:nvSpPr>
          <p:spPr bwMode="auto">
            <a:xfrm>
              <a:off x="7622233" y="5664474"/>
              <a:ext cx="61277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169" name="Group 32"/>
            <p:cNvGrpSpPr>
              <a:grpSpLocks/>
            </p:cNvGrpSpPr>
            <p:nvPr/>
          </p:nvGrpSpPr>
          <p:grpSpPr bwMode="auto">
            <a:xfrm>
              <a:off x="4067819" y="4148412"/>
              <a:ext cx="4176714" cy="2592389"/>
              <a:chOff x="2336" y="2523"/>
              <a:chExt cx="2631" cy="1633"/>
            </a:xfrm>
          </p:grpSpPr>
          <p:sp>
            <p:nvSpPr>
              <p:cNvPr id="6170" name="Rectangle 9"/>
              <p:cNvSpPr>
                <a:spLocks noChangeArrowheads="1"/>
              </p:cNvSpPr>
              <p:nvPr/>
            </p:nvSpPr>
            <p:spPr bwMode="auto">
              <a:xfrm>
                <a:off x="2699" y="2829"/>
                <a:ext cx="1958" cy="1327"/>
              </a:xfrm>
              <a:prstGeom prst="rect">
                <a:avLst/>
              </a:prstGeom>
              <a:solidFill>
                <a:srgbClr val="92D050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sz="2200" b="1" spc="-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由校長啟動危機處理機制</a:t>
                </a:r>
              </a:p>
              <a:p>
                <a:pPr eaLnBrk="1" hangingPunct="1"/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ㄧ、通知家長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監護人</a:t>
                </a:r>
              </a:p>
              <a:p>
                <a:pPr eaLnBrk="1" hangingPunct="1"/>
                <a:r>
                  <a:rPr lang="zh-TW" altLang="en-US" dirty="0" smtClean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</a:t>
                </a:r>
                <a:r>
                  <a:rPr lang="en-US" altLang="zh-TW" sz="1600" dirty="0" smtClean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u="sng" dirty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家內亂倫及家暴事件除外</a:t>
                </a:r>
                <a:r>
                  <a:rPr lang="en-US" altLang="zh-TW" sz="1600" u="sng" dirty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en-US" altLang="zh-TW" u="sng" dirty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/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二、危機介入</a:t>
                </a:r>
              </a:p>
              <a:p>
                <a:pPr eaLnBrk="1" hangingPunct="1"/>
                <a:r>
                  <a:rPr lang="zh-TW" altLang="en-US" sz="1600" dirty="0" smtClean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</a:t>
                </a:r>
                <a:r>
                  <a:rPr lang="en-US" altLang="zh-TW" sz="1600" dirty="0" smtClean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dirty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情緒支持與心理諮商</a:t>
                </a:r>
                <a:r>
                  <a:rPr lang="en-US" altLang="zh-TW" sz="1600" dirty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eaLnBrk="1" hangingPunct="1"/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三、指定專人對外發言</a:t>
                </a:r>
              </a:p>
            </p:txBody>
          </p:sp>
          <p:sp>
            <p:nvSpPr>
              <p:cNvPr id="6171" name="Line 19"/>
              <p:cNvSpPr>
                <a:spLocks noChangeShapeType="1"/>
              </p:cNvSpPr>
              <p:nvPr/>
            </p:nvSpPr>
            <p:spPr bwMode="auto">
              <a:xfrm>
                <a:off x="2336" y="2976"/>
                <a:ext cx="36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2" name="Line 21"/>
              <p:cNvSpPr>
                <a:spLocks noChangeShapeType="1"/>
              </p:cNvSpPr>
              <p:nvPr/>
            </p:nvSpPr>
            <p:spPr bwMode="auto">
              <a:xfrm flipH="1" flipV="1">
                <a:off x="4965" y="2523"/>
                <a:ext cx="2" cy="97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347095" y="2276748"/>
            <a:ext cx="1441451" cy="2016125"/>
            <a:chOff x="1882" y="1344"/>
            <a:chExt cx="908" cy="1270"/>
          </a:xfrm>
        </p:grpSpPr>
        <p:grpSp>
          <p:nvGrpSpPr>
            <p:cNvPr id="6160" name="Group 27"/>
            <p:cNvGrpSpPr>
              <a:grpSpLocks/>
            </p:cNvGrpSpPr>
            <p:nvPr/>
          </p:nvGrpSpPr>
          <p:grpSpPr bwMode="auto">
            <a:xfrm>
              <a:off x="1882" y="1344"/>
              <a:ext cx="908" cy="1270"/>
              <a:chOff x="1882" y="1344"/>
              <a:chExt cx="908" cy="1270"/>
            </a:xfrm>
          </p:grpSpPr>
          <p:sp>
            <p:nvSpPr>
              <p:cNvPr id="6162" name="Rectangle 5"/>
              <p:cNvSpPr>
                <a:spLocks noChangeArrowheads="1"/>
              </p:cNvSpPr>
              <p:nvPr/>
            </p:nvSpPr>
            <p:spPr bwMode="auto">
              <a:xfrm>
                <a:off x="1882" y="1344"/>
                <a:ext cx="454" cy="1270"/>
              </a:xfrm>
              <a:prstGeom prst="rect">
                <a:avLst/>
              </a:prstGeom>
              <a:solidFill>
                <a:srgbClr val="FF0066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</a:pP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</a:t>
                </a:r>
              </a:p>
              <a:p>
                <a:pPr algn="ctr" eaLnBrk="1" hangingPunct="1">
                  <a:lnSpc>
                    <a:spcPts val="1600"/>
                  </a:lnSpc>
                </a:pPr>
                <a:r>
                  <a:rPr kumimoji="0"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案</a:t>
                </a:r>
              </a:p>
              <a:p>
                <a:pPr algn="ctr" eaLnBrk="1" hangingPunct="1">
                  <a:lnSpc>
                    <a:spcPts val="1600"/>
                  </a:lnSpc>
                </a:pPr>
                <a:r>
                  <a:rPr kumimoji="0"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</a:t>
                </a:r>
                <a:endParaRPr kumimoji="0"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lnSpc>
                    <a:spcPts val="1600"/>
                  </a:lnSpc>
                </a:pPr>
                <a:r>
                  <a:rPr kumimoji="0"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心</a:t>
                </a:r>
                <a:endParaRPr kumimoji="0"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lnSpc>
                    <a:spcPts val="1600"/>
                  </a:lnSpc>
                </a:pPr>
                <a:r>
                  <a:rPr kumimoji="0"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理</a:t>
                </a:r>
              </a:p>
              <a:p>
                <a:pPr algn="ctr" eaLnBrk="1" hangingPunct="1">
                  <a:lnSpc>
                    <a:spcPts val="1600"/>
                  </a:lnSpc>
                </a:pPr>
                <a:r>
                  <a:rPr kumimoji="0"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支</a:t>
                </a:r>
              </a:p>
              <a:p>
                <a:pPr algn="ctr" eaLnBrk="1" hangingPunct="1">
                  <a:lnSpc>
                    <a:spcPts val="1600"/>
                  </a:lnSpc>
                </a:pPr>
                <a:r>
                  <a:rPr kumimoji="0"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持</a:t>
                </a:r>
              </a:p>
              <a:p>
                <a:pPr algn="ctr" eaLnBrk="1" hangingPunct="1">
                  <a:lnSpc>
                    <a:spcPts val="1600"/>
                  </a:lnSpc>
                </a:pPr>
                <a:r>
                  <a:rPr kumimoji="0"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陪</a:t>
                </a:r>
                <a:endParaRPr kumimoji="0"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>
                  <a:lnSpc>
                    <a:spcPts val="1600"/>
                  </a:lnSpc>
                </a:pPr>
                <a:r>
                  <a:rPr kumimoji="0"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伴</a:t>
                </a:r>
              </a:p>
            </p:txBody>
          </p:sp>
          <p:sp>
            <p:nvSpPr>
              <p:cNvPr id="6163" name="Line 23"/>
              <p:cNvSpPr>
                <a:spLocks noChangeShapeType="1"/>
              </p:cNvSpPr>
              <p:nvPr/>
            </p:nvSpPr>
            <p:spPr bwMode="auto">
              <a:xfrm flipH="1">
                <a:off x="2517" y="1347"/>
                <a:ext cx="0" cy="10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4" name="Line 24"/>
              <p:cNvSpPr>
                <a:spLocks noChangeShapeType="1"/>
              </p:cNvSpPr>
              <p:nvPr/>
            </p:nvSpPr>
            <p:spPr bwMode="auto">
              <a:xfrm>
                <a:off x="2494" y="1344"/>
                <a:ext cx="296" cy="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5" name="Line 25"/>
              <p:cNvSpPr>
                <a:spLocks noChangeShapeType="1"/>
              </p:cNvSpPr>
              <p:nvPr/>
            </p:nvSpPr>
            <p:spPr bwMode="auto">
              <a:xfrm>
                <a:off x="2494" y="2387"/>
                <a:ext cx="29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161" name="Line 33"/>
            <p:cNvSpPr>
              <a:spLocks noChangeShapeType="1"/>
            </p:cNvSpPr>
            <p:nvPr/>
          </p:nvSpPr>
          <p:spPr bwMode="auto">
            <a:xfrm>
              <a:off x="2336" y="1841"/>
              <a:ext cx="181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17316" r="21663" b="16735"/>
          <a:stretch/>
        </p:blipFill>
        <p:spPr>
          <a:xfrm rot="20520565">
            <a:off x="-6119" y="3192048"/>
            <a:ext cx="601809" cy="66431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4067944" y="6165304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0" y="28476"/>
            <a:ext cx="9144000" cy="13843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6000"/>
              </a:lnSpc>
            </a:pPr>
            <a:r>
              <a:rPr lang="zh-TW" altLang="en-US" sz="36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兒少保護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家庭暴力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性侵害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700" b="1" spc="-300" dirty="0" smtClean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責任通報處理流程</a:t>
            </a:r>
            <a:endParaRPr lang="zh-TW" altLang="en-US" sz="5400" b="1" spc="-300" dirty="0" smtClean="0">
              <a:solidFill>
                <a:srgbClr val="FFC0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/>
          <p:cNvCxnSpPr/>
          <p:nvPr/>
        </p:nvCxnSpPr>
        <p:spPr>
          <a:xfrm>
            <a:off x="0" y="6525344"/>
            <a:ext cx="7236296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32" y="4509120"/>
            <a:ext cx="2275731" cy="2348880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2008" y="1988840"/>
            <a:ext cx="8784976" cy="5400600"/>
          </a:xfrm>
        </p:spPr>
        <p:txBody>
          <a:bodyPr>
            <a:normAutofit/>
          </a:bodyPr>
          <a:lstStyle/>
          <a:p>
            <a:pPr marL="109728" indent="0">
              <a:lnSpc>
                <a:spcPts val="3500"/>
              </a:lnSpc>
              <a:buNone/>
            </a:pPr>
            <a:r>
              <a:rPr lang="en-US" altLang="zh-TW" sz="3200" b="1" dirty="0" smtClean="0">
                <a:latin typeface="+mj-ea"/>
                <a:ea typeface="+mj-ea"/>
              </a:rPr>
              <a:t>1.</a:t>
            </a:r>
            <a:r>
              <a:rPr lang="zh-TW" altLang="en-US" sz="3200" b="1" dirty="0" smtClean="0">
                <a:latin typeface="+mj-ea"/>
                <a:ea typeface="+mj-ea"/>
              </a:rPr>
              <a:t>兒少法</a:t>
            </a:r>
            <a:r>
              <a:rPr lang="en-US" altLang="zh-TW" sz="3200" b="1" dirty="0" smtClean="0">
                <a:latin typeface="+mj-ea"/>
                <a:ea typeface="+mj-ea"/>
              </a:rPr>
              <a:t>61</a:t>
            </a:r>
            <a:r>
              <a:rPr lang="zh-TW" altLang="en-US" sz="3200" b="1" dirty="0" smtClean="0">
                <a:latin typeface="+mj-ea"/>
                <a:ea typeface="+mj-ea"/>
              </a:rPr>
              <a:t>條</a:t>
            </a:r>
            <a:r>
              <a:rPr lang="en-US" altLang="zh-TW" sz="3200" b="1" dirty="0" smtClean="0">
                <a:latin typeface="+mj-ea"/>
                <a:ea typeface="+mj-ea"/>
              </a:rPr>
              <a:t>︰</a:t>
            </a:r>
          </a:p>
          <a:p>
            <a:pPr marL="109728" indent="0">
              <a:lnSpc>
                <a:spcPts val="3500"/>
              </a:lnSpc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 違反</a:t>
            </a:r>
            <a:r>
              <a:rPr lang="en-US" altLang="zh-TW" sz="2400" dirty="0" smtClean="0">
                <a:latin typeface="+mj-ea"/>
                <a:ea typeface="+mj-ea"/>
              </a:rPr>
              <a:t>34</a:t>
            </a:r>
            <a:r>
              <a:rPr lang="zh-TW" altLang="en-US" sz="2400" dirty="0" smtClean="0">
                <a:latin typeface="+mj-ea"/>
                <a:ea typeface="+mj-ea"/>
              </a:rPr>
              <a:t>條第</a:t>
            </a:r>
            <a:r>
              <a:rPr lang="en-US" altLang="zh-TW" sz="2400" dirty="0" smtClean="0">
                <a:latin typeface="+mj-ea"/>
                <a:ea typeface="+mj-ea"/>
              </a:rPr>
              <a:t>1</a:t>
            </a:r>
            <a:r>
              <a:rPr lang="zh-TW" altLang="en-US" sz="2400" dirty="0" smtClean="0">
                <a:latin typeface="+mj-ea"/>
                <a:ea typeface="+mj-ea"/>
              </a:rPr>
              <a:t>項「無正當理由者」，依法應處新台幣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109728" indent="0">
              <a:lnSpc>
                <a:spcPts val="3500"/>
              </a:lnSpc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    </a:t>
            </a:r>
            <a:r>
              <a:rPr lang="en-US" altLang="zh-TW" b="1" u="sng" dirty="0" smtClean="0">
                <a:solidFill>
                  <a:srgbClr val="FF0000"/>
                </a:solidFill>
                <a:latin typeface="+mj-ea"/>
              </a:rPr>
              <a:t>6,000</a:t>
            </a:r>
            <a:r>
              <a:rPr lang="en-US" altLang="zh-TW" b="1" u="sng" dirty="0" smtClean="0">
                <a:solidFill>
                  <a:srgbClr val="FF0000"/>
                </a:solidFill>
                <a:latin typeface="+mj-ea"/>
                <a:ea typeface="+mj-ea"/>
              </a:rPr>
              <a:t>-3</a:t>
            </a:r>
            <a:r>
              <a:rPr lang="zh-TW" altLang="en-US" b="1" u="sng" dirty="0" smtClean="0">
                <a:solidFill>
                  <a:srgbClr val="FF0000"/>
                </a:solidFill>
                <a:latin typeface="+mj-ea"/>
                <a:ea typeface="+mj-ea"/>
              </a:rPr>
              <a:t>萬元</a:t>
            </a:r>
            <a:r>
              <a:rPr lang="zh-TW" altLang="en-US" sz="2400" dirty="0" smtClean="0">
                <a:latin typeface="+mj-ea"/>
                <a:ea typeface="+mj-ea"/>
              </a:rPr>
              <a:t>罰鍰。</a:t>
            </a:r>
            <a:endParaRPr lang="en-US" altLang="zh-TW" dirty="0" smtClean="0">
              <a:latin typeface="+mj-ea"/>
              <a:ea typeface="+mj-ea"/>
            </a:endParaRPr>
          </a:p>
          <a:p>
            <a:pPr marL="109728" indent="0">
              <a:lnSpc>
                <a:spcPts val="1400"/>
              </a:lnSpc>
              <a:buNone/>
            </a:pPr>
            <a:endParaRPr lang="zh-TW" altLang="en-US" sz="1800" dirty="0" smtClean="0">
              <a:latin typeface="+mj-ea"/>
              <a:ea typeface="+mj-ea"/>
            </a:endParaRPr>
          </a:p>
          <a:p>
            <a:pPr marL="109728" indent="0" eaLnBrk="1" hangingPunct="1">
              <a:lnSpc>
                <a:spcPts val="3500"/>
              </a:lnSpc>
              <a:spcBef>
                <a:spcPts val="0"/>
              </a:spcBef>
              <a:buNone/>
            </a:pPr>
            <a:r>
              <a:rPr lang="en-US" altLang="zh-TW" sz="3200" b="1" dirty="0" smtClean="0">
                <a:latin typeface="+mj-ea"/>
                <a:ea typeface="+mj-ea"/>
              </a:rPr>
              <a:t>2.</a:t>
            </a:r>
            <a:r>
              <a:rPr lang="zh-TW" altLang="en-US" sz="3200" b="1" dirty="0" smtClean="0">
                <a:latin typeface="+mj-ea"/>
                <a:ea typeface="+mj-ea"/>
              </a:rPr>
              <a:t>家暴法</a:t>
            </a:r>
            <a:r>
              <a:rPr lang="en-US" altLang="zh-TW" sz="3200" b="1" dirty="0" smtClean="0">
                <a:latin typeface="+mj-ea"/>
                <a:ea typeface="+mj-ea"/>
              </a:rPr>
              <a:t>62</a:t>
            </a:r>
            <a:r>
              <a:rPr lang="zh-TW" altLang="en-US" sz="3200" b="1" dirty="0" smtClean="0">
                <a:latin typeface="+mj-ea"/>
                <a:ea typeface="+mj-ea"/>
              </a:rPr>
              <a:t>條</a:t>
            </a:r>
            <a:r>
              <a:rPr lang="en-US" altLang="zh-TW" sz="3200" b="1" dirty="0" smtClean="0">
                <a:latin typeface="+mj-ea"/>
                <a:ea typeface="+mj-ea"/>
              </a:rPr>
              <a:t>1</a:t>
            </a:r>
            <a:r>
              <a:rPr lang="zh-TW" altLang="en-US" sz="3200" b="1" dirty="0" smtClean="0">
                <a:latin typeface="+mj-ea"/>
                <a:ea typeface="+mj-ea"/>
              </a:rPr>
              <a:t>項</a:t>
            </a:r>
            <a:r>
              <a:rPr lang="en-US" altLang="zh-TW" sz="3200" b="1" dirty="0" smtClean="0">
                <a:latin typeface="+mj-ea"/>
                <a:ea typeface="+mj-ea"/>
              </a:rPr>
              <a:t>︰</a:t>
            </a:r>
          </a:p>
          <a:p>
            <a:pPr marL="109728" indent="0" eaLnBrk="1" hangingPunct="1">
              <a:lnSpc>
                <a:spcPts val="3500"/>
              </a:lnSpc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 違反</a:t>
            </a:r>
            <a:r>
              <a:rPr lang="en-US" altLang="zh-TW" sz="2400" dirty="0" smtClean="0">
                <a:latin typeface="+mj-ea"/>
                <a:ea typeface="+mj-ea"/>
              </a:rPr>
              <a:t>50</a:t>
            </a:r>
            <a:r>
              <a:rPr lang="zh-TW" altLang="en-US" sz="2400" dirty="0" smtClean="0">
                <a:latin typeface="+mj-ea"/>
                <a:ea typeface="+mj-ea"/>
              </a:rPr>
              <a:t>條</a:t>
            </a:r>
            <a:r>
              <a:rPr lang="en-US" altLang="zh-TW" sz="2400" dirty="0" smtClean="0">
                <a:latin typeface="+mj-ea"/>
                <a:ea typeface="+mj-ea"/>
              </a:rPr>
              <a:t>1</a:t>
            </a:r>
            <a:r>
              <a:rPr lang="zh-TW" altLang="en-US" sz="2400" dirty="0" smtClean="0">
                <a:latin typeface="+mj-ea"/>
                <a:ea typeface="+mj-ea"/>
              </a:rPr>
              <a:t>項規定者，依法應處</a:t>
            </a:r>
            <a:r>
              <a:rPr lang="en-US" altLang="zh-TW" b="1" u="sng" dirty="0" smtClean="0">
                <a:solidFill>
                  <a:srgbClr val="FF0000"/>
                </a:solidFill>
                <a:latin typeface="+mj-ea"/>
                <a:ea typeface="+mj-ea"/>
              </a:rPr>
              <a:t>6,000</a:t>
            </a:r>
            <a:r>
              <a:rPr lang="zh-TW" altLang="en-US" b="1" u="sng" dirty="0" smtClean="0">
                <a:solidFill>
                  <a:srgbClr val="FF0000"/>
                </a:solidFill>
                <a:latin typeface="+mj-ea"/>
                <a:ea typeface="+mj-ea"/>
              </a:rPr>
              <a:t>元</a:t>
            </a:r>
            <a:r>
              <a:rPr lang="en-US" altLang="zh-TW" b="1" u="sng" dirty="0" smtClean="0">
                <a:solidFill>
                  <a:srgbClr val="FF0000"/>
                </a:solidFill>
                <a:latin typeface="+mj-ea"/>
                <a:ea typeface="+mj-ea"/>
              </a:rPr>
              <a:t>-3</a:t>
            </a:r>
            <a:r>
              <a:rPr lang="zh-TW" altLang="en-US" b="1" u="sng" dirty="0" smtClean="0">
                <a:solidFill>
                  <a:srgbClr val="FF0000"/>
                </a:solidFill>
                <a:latin typeface="+mj-ea"/>
                <a:ea typeface="+mj-ea"/>
              </a:rPr>
              <a:t>萬元</a:t>
            </a:r>
            <a:r>
              <a:rPr lang="zh-TW" altLang="en-US" sz="2400" dirty="0" smtClean="0">
                <a:latin typeface="+mj-ea"/>
                <a:ea typeface="+mj-ea"/>
              </a:rPr>
              <a:t>罰鍰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</a:p>
          <a:p>
            <a:pPr marL="109728" indent="0" eaLnBrk="1" hangingPunct="1">
              <a:lnSpc>
                <a:spcPts val="1400"/>
              </a:lnSpc>
              <a:buNone/>
            </a:pPr>
            <a:endParaRPr lang="en-US" altLang="zh-TW" sz="3200" b="1" dirty="0" smtClean="0">
              <a:latin typeface="+mj-ea"/>
              <a:ea typeface="+mj-ea"/>
            </a:endParaRPr>
          </a:p>
          <a:p>
            <a:pPr marL="109728" indent="0" eaLnBrk="1" hangingPunct="1">
              <a:lnSpc>
                <a:spcPts val="3500"/>
              </a:lnSpc>
              <a:buNone/>
            </a:pPr>
            <a:r>
              <a:rPr lang="en-US" altLang="zh-TW" sz="3200" b="1" dirty="0" smtClean="0">
                <a:latin typeface="+mj-ea"/>
                <a:ea typeface="+mj-ea"/>
              </a:rPr>
              <a:t>3.</a:t>
            </a:r>
            <a:r>
              <a:rPr lang="zh-TW" altLang="en-US" sz="3200" b="1" dirty="0" smtClean="0">
                <a:latin typeface="+mj-ea"/>
                <a:ea typeface="+mj-ea"/>
              </a:rPr>
              <a:t>兒童及少年性交易防制條例</a:t>
            </a:r>
            <a:r>
              <a:rPr lang="en-US" altLang="zh-TW" sz="3200" b="1" dirty="0" smtClean="0">
                <a:latin typeface="+mj-ea"/>
                <a:ea typeface="+mj-ea"/>
              </a:rPr>
              <a:t>36</a:t>
            </a:r>
            <a:r>
              <a:rPr lang="zh-TW" altLang="en-US" sz="3200" b="1" dirty="0" smtClean="0">
                <a:latin typeface="+mj-ea"/>
                <a:ea typeface="+mj-ea"/>
              </a:rPr>
              <a:t>條</a:t>
            </a:r>
            <a:r>
              <a:rPr lang="en-US" altLang="zh-TW" sz="3200" b="1" dirty="0" smtClean="0">
                <a:latin typeface="+mj-ea"/>
                <a:ea typeface="+mj-ea"/>
              </a:rPr>
              <a:t>︰</a:t>
            </a:r>
          </a:p>
          <a:p>
            <a:pPr marL="109728" indent="0" eaLnBrk="1" hangingPunct="1">
              <a:lnSpc>
                <a:spcPts val="3500"/>
              </a:lnSpc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 違反第</a:t>
            </a:r>
            <a:r>
              <a:rPr lang="en-US" altLang="zh-TW" sz="2400" dirty="0" smtClean="0">
                <a:latin typeface="+mj-ea"/>
                <a:ea typeface="+mj-ea"/>
              </a:rPr>
              <a:t>9</a:t>
            </a:r>
            <a:r>
              <a:rPr lang="zh-TW" altLang="en-US" sz="2400" dirty="0" smtClean="0">
                <a:latin typeface="+mj-ea"/>
                <a:ea typeface="+mj-ea"/>
              </a:rPr>
              <a:t>條第</a:t>
            </a:r>
            <a:r>
              <a:rPr lang="en-US" altLang="zh-TW" sz="2400" dirty="0" smtClean="0">
                <a:latin typeface="+mj-ea"/>
                <a:ea typeface="+mj-ea"/>
              </a:rPr>
              <a:t>1</a:t>
            </a:r>
            <a:r>
              <a:rPr lang="zh-TW" altLang="en-US" sz="2400" dirty="0" smtClean="0">
                <a:latin typeface="+mj-ea"/>
                <a:ea typeface="+mj-ea"/>
              </a:rPr>
              <a:t>項之規定者，依法應罰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109728" indent="0" eaLnBrk="1" hangingPunct="1">
              <a:lnSpc>
                <a:spcPts val="3500"/>
              </a:lnSpc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    </a:t>
            </a:r>
            <a:r>
              <a:rPr lang="en-US" altLang="zh-TW" b="1" u="sng" dirty="0" smtClean="0">
                <a:solidFill>
                  <a:srgbClr val="FF0000"/>
                </a:solidFill>
                <a:latin typeface="+mj-ea"/>
              </a:rPr>
              <a:t>6,000 </a:t>
            </a:r>
            <a:r>
              <a:rPr lang="en-US" altLang="zh-TW" b="1" u="sng" dirty="0" smtClean="0">
                <a:solidFill>
                  <a:srgbClr val="FF0000"/>
                </a:solidFill>
                <a:latin typeface="+mj-ea"/>
                <a:ea typeface="+mj-ea"/>
              </a:rPr>
              <a:t>–3</a:t>
            </a:r>
            <a:r>
              <a:rPr lang="zh-TW" altLang="en-US" b="1" u="sng" dirty="0" smtClean="0">
                <a:solidFill>
                  <a:srgbClr val="FF0000"/>
                </a:solidFill>
                <a:latin typeface="+mj-ea"/>
                <a:ea typeface="+mj-ea"/>
              </a:rPr>
              <a:t>萬元</a:t>
            </a:r>
            <a:r>
              <a:rPr lang="zh-TW" altLang="en-US" sz="2400" dirty="0" smtClean="0">
                <a:latin typeface="+mj-ea"/>
                <a:ea typeface="+mj-ea"/>
              </a:rPr>
              <a:t>罰鍰。</a:t>
            </a:r>
            <a:endParaRPr lang="zh-TW" altLang="en-US" dirty="0" smtClean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51920" y="1052736"/>
            <a:ext cx="64087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00" b="1" spc="-5000" dirty="0" smtClean="0">
                <a:solidFill>
                  <a:schemeClr val="accent4">
                    <a:lumMod val="75000"/>
                    <a:alpha val="28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家暴</a:t>
            </a:r>
            <a:endParaRPr lang="zh-TW" altLang="en-US" sz="23900" b="1" spc="-5000" dirty="0">
              <a:solidFill>
                <a:schemeClr val="accent4">
                  <a:lumMod val="75000"/>
                  <a:alpha val="28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008" y="-27384"/>
            <a:ext cx="9108504" cy="205432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7000"/>
              </a:lnSpc>
              <a:spcAft>
                <a:spcPts val="0"/>
              </a:spcAft>
            </a:pPr>
            <a:r>
              <a:rPr lang="zh-TW" altLang="en-US" sz="3600" b="1" dirty="0" smtClean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教育人員如果知情不報</a:t>
            </a:r>
            <a:r>
              <a:rPr lang="en-US" altLang="zh-TW" sz="36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zh-TW" altLang="en-US" sz="7700" b="1" spc="-300" dirty="0" smtClean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會受到何種罰則</a:t>
            </a:r>
            <a:r>
              <a:rPr lang="en-US" altLang="zh-TW" sz="7700" b="1" spc="-300" dirty="0" smtClean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7700" b="1" spc="-300" dirty="0" smtClean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5400" b="1" spc="-300" dirty="0" smtClean="0">
              <a:solidFill>
                <a:srgbClr val="FFC0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97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062" y="908720"/>
            <a:ext cx="1605441" cy="1656184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179512" y="5660790"/>
            <a:ext cx="9145016" cy="1152586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zh-TW" altLang="en-US" sz="73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en-US" sz="51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談話結束時</a:t>
            </a:r>
            <a:endParaRPr lang="en-US" altLang="zh-TW" sz="51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3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33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謝謝你願意告訴老師，你能夠說出來真的很勇敢，</a:t>
            </a:r>
            <a:endParaRPr lang="en-US" altLang="zh-TW" sz="33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3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→老師會再想一想可以怎麼幫忙你</a:t>
            </a:r>
            <a:r>
              <a:rPr lang="en-US" altLang="zh-TW" sz="33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3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28083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  <a:defRPr/>
            </a:pPr>
            <a:r>
              <a:rPr lang="zh-TW" altLang="en-US" sz="4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談話的開始</a:t>
            </a:r>
            <a:endParaRPr lang="en-US" altLang="zh-TW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如果學生曾向您揭露家暴的發生：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您可以就學生談到的內容作為開場白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→ 老師知道爸爸打媽媽的事讓你覺得很煩惱，老師很關心你，</a:t>
            </a:r>
            <a:endParaRPr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你願意和老師多談談嗎？</a:t>
            </a:r>
            <a:endParaRPr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如果學生未曾向您揭露過，您可以主動反應您所觀察到的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→ 老師發現你最近上課都沒有精神，你願意告訴老師是怎麼一回事嗎？</a:t>
            </a:r>
            <a:endPara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9512" y="3064328"/>
            <a:ext cx="8820472" cy="4325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zh-TW" altLang="en-US" sz="4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學生開始談論家庭暴力時</a:t>
            </a:r>
            <a:endParaRPr lang="en-US" altLang="zh-TW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老師的態度要冷靜沉著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老師表達關心時，盡量不要讓學生覺得被指責的壓力，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不宜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有以下的表達：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→ 你怎麼不早說？」</a:t>
            </a:r>
            <a:endParaRPr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→ 是不是你不聽話，爸爸才生氣打人</a:t>
            </a:r>
            <a:r>
              <a:rPr lang="en-US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71800" y="-243408"/>
            <a:ext cx="6336704" cy="187220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7000"/>
              </a:lnSpc>
              <a:spcAft>
                <a:spcPts val="0"/>
              </a:spcAft>
            </a:pPr>
            <a:r>
              <a:rPr lang="zh-TW" altLang="en-US" sz="5400" b="1" spc="-300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老師如何</a:t>
            </a:r>
            <a:r>
              <a:rPr lang="zh-TW" altLang="en-US" sz="6500" b="1" spc="-300" dirty="0" smtClean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跟學生談</a:t>
            </a:r>
            <a:r>
              <a:rPr lang="en-US" altLang="zh-TW" sz="5400" b="1" spc="-300" dirty="0" smtClean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b="1" spc="-300" dirty="0" smtClean="0">
              <a:solidFill>
                <a:srgbClr val="FFC0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067944" y="3789040"/>
            <a:ext cx="64087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00" b="1" spc="-5000" dirty="0" smtClean="0">
                <a:solidFill>
                  <a:schemeClr val="accent4">
                    <a:lumMod val="75000"/>
                    <a:alpha val="28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家暴</a:t>
            </a:r>
            <a:endParaRPr lang="zh-TW" altLang="en-US" sz="23900" b="1" spc="-5000" dirty="0">
              <a:solidFill>
                <a:schemeClr val="accent4">
                  <a:lumMod val="75000"/>
                  <a:alpha val="28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36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5" y="863200"/>
            <a:ext cx="1440160" cy="148567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71800" y="-243408"/>
            <a:ext cx="6336704" cy="187220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7000"/>
              </a:lnSpc>
              <a:spcAft>
                <a:spcPts val="0"/>
              </a:spcAft>
            </a:pPr>
            <a:r>
              <a:rPr lang="zh-TW" altLang="en-US" sz="5400" b="1" spc="-300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老師如何</a:t>
            </a:r>
            <a:r>
              <a:rPr lang="zh-TW" altLang="en-US" sz="6500" b="1" spc="-300" dirty="0" smtClean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跟家長談</a:t>
            </a:r>
            <a:r>
              <a:rPr lang="en-US" altLang="zh-TW" sz="5400" b="1" spc="-300" dirty="0" smtClean="0">
                <a:solidFill>
                  <a:srgbClr val="FFC0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b="1" spc="-300" dirty="0" smtClean="0">
              <a:solidFill>
                <a:srgbClr val="FFC0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35496" y="1124744"/>
            <a:ext cx="8856984" cy="172819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  <a:defRPr/>
            </a:pPr>
            <a:r>
              <a:rPr lang="zh-TW" altLang="en-US" sz="4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en-US" sz="3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幫助家長就是幫助孩子</a:t>
            </a:r>
            <a:endParaRPr lang="en-US" altLang="zh-TW" sz="32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暴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家長擔心家暴事件曝光後會招致施暴者更嚴厲的報復，因此在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面對老師表達關懷時，</a:t>
            </a:r>
            <a:r>
              <a:rPr lang="zh-TW" altLang="en-US" sz="1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可能會表現出防衛或抗拒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的態度，此時最好的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方法，就是</a:t>
            </a:r>
            <a:r>
              <a:rPr lang="zh-TW" altLang="en-US" sz="1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持續提供家長關心與支持，幫助了家長，孩子就有機會得到幫助。</a:t>
            </a:r>
            <a:endParaRPr lang="en-US" altLang="zh-TW" sz="18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5496" y="2924944"/>
            <a:ext cx="9505056" cy="396044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zh-TW" altLang="en-US" sz="16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en-US" sz="1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與家長接觸的原則</a:t>
            </a:r>
            <a:endParaRPr lang="en-US" altLang="zh-TW" sz="128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找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en-US" sz="7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安全的時間與地點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討論家中的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</a:t>
            </a:r>
            <a:endParaRPr lang="en-US" altLang="zh-TW" sz="7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不要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在施暴家長可能在家的時間以電話聯絡受暴家長，也不要留言給受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暴家長。</a:t>
            </a:r>
            <a:endParaRPr lang="en-US" altLang="zh-TW" sz="7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當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受暴家長來接孩子放學時，是與他約定討論時間的較佳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時機。</a:t>
            </a:r>
            <a:endParaRPr lang="en-US" altLang="zh-TW" sz="7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</a:pP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以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關切他的孩子在學校適應情況的觀點，與家長分享你的觀察與考量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7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即使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不至於需要通報家庭暴力及性侵害防治中心，但對家長來說，知道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endParaRPr lang="en-US" altLang="zh-TW" sz="7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己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的子女讓別人知道家中的暴力情況還是很不好受。家長可能因為擔心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揭</a:t>
            </a:r>
            <a:endParaRPr lang="en-US" altLang="zh-TW" sz="7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露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後危險增加，而</a:t>
            </a:r>
            <a:r>
              <a:rPr lang="zh-TW" altLang="en-US" sz="7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對你有生氣或否認的反應</a:t>
            </a:r>
            <a:r>
              <a:rPr lang="zh-TW" altLang="en-US" sz="72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72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en-US" sz="7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96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sz="9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時你仍然能表現支持的</a:t>
            </a:r>
            <a:r>
              <a:rPr lang="zh-TW" altLang="en-US" sz="96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en-US" sz="9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是很重要的</a:t>
            </a:r>
            <a:r>
              <a:rPr lang="zh-TW" altLang="en-US" sz="9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96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ts val="2000"/>
              </a:lnSpc>
              <a:spcAft>
                <a:spcPts val="0"/>
              </a:spcAft>
              <a:buNone/>
            </a:pP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9728" indent="0">
              <a:lnSpc>
                <a:spcPts val="120"/>
              </a:lnSpc>
              <a:spcAft>
                <a:spcPts val="0"/>
              </a:spcAft>
              <a:buNone/>
            </a:pP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96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其實</a:t>
            </a:r>
            <a:r>
              <a:rPr lang="zh-TW" altLang="en-US" sz="9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大多數的受暴</a:t>
            </a:r>
            <a:r>
              <a:rPr lang="zh-TW" altLang="en-US" sz="96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家長，都希望</a:t>
            </a:r>
            <a:r>
              <a:rPr lang="zh-TW" altLang="en-US" sz="9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且曾經嘗試保護他們的孩子</a:t>
            </a:r>
            <a:r>
              <a:rPr lang="zh-TW" altLang="en-US" sz="7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9728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altLang="zh-TW" sz="7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67944" y="2132856"/>
            <a:ext cx="64087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900" b="1" spc="-5000" dirty="0" smtClean="0">
                <a:solidFill>
                  <a:schemeClr val="accent4">
                    <a:lumMod val="75000"/>
                    <a:alpha val="28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家暴</a:t>
            </a:r>
            <a:endParaRPr lang="zh-TW" altLang="en-US" sz="23900" b="1" spc="-5000" dirty="0">
              <a:solidFill>
                <a:schemeClr val="accent4">
                  <a:lumMod val="75000"/>
                  <a:alpha val="28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36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橢圓 19"/>
          <p:cNvSpPr/>
          <p:nvPr/>
        </p:nvSpPr>
        <p:spPr>
          <a:xfrm>
            <a:off x="-3492976" y="1052736"/>
            <a:ext cx="6192768" cy="5856455"/>
          </a:xfrm>
          <a:prstGeom prst="ellipse">
            <a:avLst/>
          </a:prstGeom>
          <a:solidFill>
            <a:srgbClr val="FF7C8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http://img.ltn.com.tw/2017/new/oct/9/images/bigPic/600_1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7833" l="1969" r="97835">
                        <a14:foregroundMark x1="7677" y1="19000" x2="7677" y2="19000"/>
                        <a14:foregroundMark x1="5709" y1="14500" x2="5709" y2="14500"/>
                        <a14:foregroundMark x1="63386" y1="22500" x2="63386" y2="22500"/>
                        <a14:foregroundMark x1="85236" y1="19500" x2="85236" y2="19500"/>
                        <a14:foregroundMark x1="79331" y1="90333" x2="79331" y2="90333"/>
                        <a14:foregroundMark x1="52953" y1="86500" x2="52953" y2="86500"/>
                        <a14:foregroundMark x1="40945" y1="51167" x2="40945" y2="51167"/>
                        <a14:foregroundMark x1="24606" y1="48500" x2="24606" y2="48500"/>
                        <a14:foregroundMark x1="36024" y1="65500" x2="36024" y2="65500"/>
                        <a14:foregroundMark x1="25591" y1="64167" x2="45472" y2="60000"/>
                        <a14:foregroundMark x1="69291" y1="61167" x2="74213" y2="60000"/>
                        <a14:foregroundMark x1="55906" y1="60333" x2="60827" y2="70500"/>
                        <a14:foregroundMark x1="18504" y1="60833" x2="29921" y2="595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8" t="1318" r="1385" b="1416"/>
          <a:stretch/>
        </p:blipFill>
        <p:spPr bwMode="auto">
          <a:xfrm>
            <a:off x="89588" y="2348880"/>
            <a:ext cx="2826228" cy="335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2699792" y="1872401"/>
            <a:ext cx="640871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700" b="1" spc="-5000" dirty="0" smtClean="0">
                <a:solidFill>
                  <a:srgbClr val="FF0000">
                    <a:alpha val="28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</a:t>
            </a:r>
            <a:endParaRPr lang="zh-TW" altLang="en-US" sz="28700" b="1" spc="-5000" dirty="0">
              <a:solidFill>
                <a:srgbClr val="FF0000">
                  <a:alpha val="28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1596" y="332656"/>
            <a:ext cx="9018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spc="-500" dirty="0" smtClean="0">
                <a:solidFill>
                  <a:srgbClr val="FFCCCC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校園性平事件</a:t>
            </a:r>
            <a:r>
              <a:rPr lang="zh-TW" altLang="en-US" sz="7200" b="1" spc="-1000" dirty="0" smtClean="0">
                <a:solidFill>
                  <a:srgbClr val="FF505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老師應該知道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zh-TW" altLang="en-US" sz="6000" b="1" dirty="0">
              <a:solidFill>
                <a:srgbClr val="FFFF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gray">
          <a:xfrm>
            <a:off x="3419872" y="1988840"/>
            <a:ext cx="2031356" cy="707886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gray">
          <a:xfrm>
            <a:off x="3419872" y="3585210"/>
            <a:ext cx="2031356" cy="707886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tx2">
                      <a:lumMod val="95000"/>
                      <a:lumOff val="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性侵害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gray">
          <a:xfrm>
            <a:off x="3419872" y="5241394"/>
            <a:ext cx="2031356" cy="707886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wrap="square" anchor="ctr" anchorCtr="0">
            <a:spAutoFit/>
          </a:bodyPr>
          <a:lstStyle/>
          <a:p>
            <a:pPr algn="ctr" eaLnBrk="0" hangingPunct="0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glow rad="127000">
                    <a:schemeClr val="tx2">
                      <a:lumMod val="95000"/>
                      <a:lumOff val="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5796136" y="1484784"/>
            <a:ext cx="3219488" cy="1505353"/>
          </a:xfrm>
          <a:prstGeom prst="wedgeRoundRectCallout">
            <a:avLst>
              <a:gd name="adj1" fmla="val -47635"/>
              <a:gd name="adj2" fmla="val -2871"/>
              <a:gd name="adj3" fmla="val 16667"/>
            </a:avLst>
          </a:prstGeom>
          <a:solidFill>
            <a:srgbClr val="FF000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tIns="0" rIns="0" bIns="0" anchor="ctr" anchorCtr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與性或性別有關的</a:t>
            </a:r>
            <a:r>
              <a:rPr lang="zh-TW" altLang="en-US" sz="2400" b="1" u="sng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言語、非</a:t>
            </a:r>
            <a:r>
              <a:rPr lang="zh-TW" altLang="en-US" sz="2400" b="1" u="sng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言語或肢體</a:t>
            </a:r>
            <a:r>
              <a:rPr lang="zh-TW" altLang="en-US" sz="2400" b="1" u="sng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4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被害人而言是不受歡迎、非自願性且不愉快的感受。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5796136" y="2564904"/>
            <a:ext cx="3219488" cy="3024336"/>
          </a:xfrm>
          <a:prstGeom prst="wedgeRoundRectCallout">
            <a:avLst>
              <a:gd name="adj1" fmla="val -47203"/>
              <a:gd name="adj2" fmla="val -2430"/>
              <a:gd name="adj3" fmla="val 16667"/>
            </a:avLst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 lIns="108000" rIns="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強制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性交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猥褻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兩大類。</a:t>
            </a:r>
            <a:endParaRPr lang="en-US" altLang="zh-TW" sz="1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4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強制性交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暴力、脅迫、恐嚇等違反當事人意願之方式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性交。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4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猥褻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行為人為了滿足性慾而對被害人從事的親吻、撫摸等令被害人不舒服的肢體接觸。</a:t>
            </a:r>
          </a:p>
          <a:p>
            <a:pPr eaLnBrk="1" hangingPunct="1">
              <a:lnSpc>
                <a:spcPts val="2200"/>
              </a:lnSpc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2200"/>
              </a:lnSpc>
            </a:pPr>
            <a:endParaRPr lang="zh-TW" altLang="en-US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5796136" y="4580678"/>
            <a:ext cx="3219488" cy="2160690"/>
          </a:xfrm>
          <a:prstGeom prst="wedgeRoundRectCallout">
            <a:avLst>
              <a:gd name="adj1" fmla="val -32251"/>
              <a:gd name="adj2" fmla="val 17739"/>
              <a:gd name="adj3" fmla="val 16667"/>
            </a:avLst>
          </a:prstGeom>
          <a:solidFill>
            <a:srgbClr val="92D050"/>
          </a:solidFill>
          <a:ln w="38100">
            <a:solidFill>
              <a:schemeClr val="bg1"/>
            </a:solidFill>
            <a:prstDash val="sysDash"/>
            <a:miter lim="800000"/>
            <a:headEnd/>
            <a:tailEnd/>
          </a:ln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指透過語言、肢體或其他暴力，對於他人之性別特徵、性別特質、性傾向或性別認同進行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貶抑、攻擊或威脅之行為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且非屬性騷擾者。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2986812" y="2348880"/>
            <a:ext cx="433092" cy="3348000"/>
            <a:chOff x="2986812" y="2348880"/>
            <a:chExt cx="433092" cy="3348000"/>
          </a:xfrm>
        </p:grpSpPr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H="1">
              <a:off x="2986812" y="2348880"/>
              <a:ext cx="0" cy="334800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2986813" y="2378034"/>
              <a:ext cx="432000" cy="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2987904" y="3933056"/>
              <a:ext cx="432000" cy="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2987904" y="5661248"/>
              <a:ext cx="432000" cy="0"/>
            </a:xfrm>
            <a:prstGeom prst="line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90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-1044624" y="6021288"/>
            <a:ext cx="5184576" cy="2448272"/>
          </a:xfrm>
          <a:prstGeom prst="ellipse">
            <a:avLst/>
          </a:prstGeom>
          <a:solidFill>
            <a:schemeClr val="bg2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79" b="100000" l="4680" r="98768">
                        <a14:foregroundMark x1="14778" y1="17931" x2="16502" y2="47931"/>
                        <a14:foregroundMark x1="69704" y1="95862" x2="69458" y2="99655"/>
                        <a14:foregroundMark x1="52709" y1="49655" x2="61084" y2="47931"/>
                        <a14:foregroundMark x1="12315" y1="81034" x2="27586" y2="82069"/>
                        <a14:foregroundMark x1="16749" y1="58621" x2="22660" y2="64828"/>
                        <a14:foregroundMark x1="24877" y1="58276" x2="24877" y2="58276"/>
                        <a14:foregroundMark x1="24877" y1="58276" x2="28571" y2="55517"/>
                        <a14:foregroundMark x1="25616" y1="61379" x2="28818" y2="61724"/>
                        <a14:foregroundMark x1="26108" y1="66552" x2="29803" y2="66897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2958"/>
          <a:stretch/>
        </p:blipFill>
        <p:spPr>
          <a:xfrm>
            <a:off x="179512" y="3937029"/>
            <a:ext cx="4433756" cy="292097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131840" y="3240553"/>
            <a:ext cx="640871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700" b="1" spc="-5000" dirty="0" smtClean="0">
                <a:solidFill>
                  <a:srgbClr val="FF0000">
                    <a:alpha val="28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</a:t>
            </a:r>
            <a:endParaRPr lang="zh-TW" altLang="en-US" sz="28700" b="1" spc="-5000" dirty="0">
              <a:solidFill>
                <a:srgbClr val="FF0000">
                  <a:alpha val="28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79512" y="1484288"/>
            <a:ext cx="8964488" cy="37449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zh-TW" altLang="zh-TW" sz="3600" b="1" spc="-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知悉</a:t>
            </a:r>
            <a:r>
              <a:rPr lang="zh-TW" altLang="en-US" sz="2800" spc="-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發生疑似校園性侵害、性騷擾或性霸凌事件時</a:t>
            </a:r>
            <a:r>
              <a:rPr lang="zh-TW" altLang="en-US" spc="-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spc="-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en-US" sz="3600" b="1" spc="-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立即向學校權責人員</a:t>
            </a:r>
            <a:r>
              <a:rPr lang="en-US" altLang="zh-TW" b="1" u="sng" spc="-5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u="sng" spc="-5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學務處  </a:t>
            </a:r>
            <a:r>
              <a:rPr lang="en-US" altLang="zh-TW" b="1" u="sng" spc="-5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spc="-5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spc="-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通報，至遲不得超過 </a:t>
            </a:r>
            <a:r>
              <a:rPr lang="en-US" altLang="zh-TW" sz="5400" b="1" u="sng" spc="-500" dirty="0" smtClean="0">
                <a:ln w="50800">
                  <a:solidFill>
                    <a:srgbClr val="FF0000"/>
                  </a:solidFill>
                  <a:miter lim="800000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3600" b="1" spc="-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3600" b="1" spc="-5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★★★</a:t>
            </a:r>
          </a:p>
          <a:p>
            <a:pPr marL="0" indent="0" eaLnBrk="1" fontAlgn="auto" hangingPunct="1">
              <a:lnSpc>
                <a:spcPts val="2400"/>
              </a:lnSpc>
              <a:spcAft>
                <a:spcPts val="0"/>
              </a:spcAft>
              <a:buNone/>
              <a:defRPr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不論求助者第一時間是否決定提出申訴，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教育人員通報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概略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瞭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事件狀況即可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與否，也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切勿先行自行深入了解，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學校的性平委員會</a:t>
            </a:r>
            <a:endParaRPr lang="en-US" altLang="zh-TW" sz="20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lnSpc>
                <a:spcPts val="3100"/>
              </a:lnSpc>
              <a:spcAft>
                <a:spcPts val="0"/>
              </a:spcAft>
              <a:buNone/>
              <a:defRPr/>
            </a:pP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</a:t>
            </a:r>
            <a:r>
              <a:rPr lang="zh-TW" altLang="en-US" sz="3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有調查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，以避免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致使案情複雜化。</a:t>
            </a:r>
            <a:endParaRPr lang="zh-TW" altLang="zh-TW" sz="24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1596" y="332656"/>
            <a:ext cx="9018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spc="-500" dirty="0" smtClean="0">
                <a:solidFill>
                  <a:srgbClr val="FF7C8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校園性平事件</a:t>
            </a:r>
            <a:r>
              <a:rPr lang="zh-TW" altLang="en-US" sz="7200" b="1" spc="-1000" dirty="0" smtClean="0">
                <a:solidFill>
                  <a:srgbClr val="FF505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通報注意事項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endParaRPr lang="zh-TW" altLang="en-US" sz="6000" b="1" dirty="0">
              <a:solidFill>
                <a:srgbClr val="FFFF00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2034</TotalTime>
  <Words>1592</Words>
  <Application>Microsoft Office PowerPoint</Application>
  <PresentationFormat>如螢幕大小 (4:3)</PresentationFormat>
  <Paragraphs>178</Paragraphs>
  <Slides>11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華康新特黑體(P)</vt:lpstr>
      <vt:lpstr>微軟正黑體</vt:lpstr>
      <vt:lpstr>新細明體</vt:lpstr>
      <vt:lpstr>Arial</vt:lpstr>
      <vt:lpstr>Calibri</vt:lpstr>
      <vt:lpstr>Georgia</vt:lpstr>
      <vt:lpstr>Tahoma</vt:lpstr>
      <vt:lpstr>Trebuchet MS</vt:lpstr>
      <vt:lpstr>Verdana</vt:lpstr>
      <vt:lpstr>Wingdings</vt:lpstr>
      <vt:lpstr>Wingdings 2</vt:lpstr>
      <vt:lpstr>都會</vt:lpstr>
      <vt:lpstr>落實推動校內兒少保護、家庭暴力 性侵害與性騷擾防治之輔導機制</vt:lpstr>
      <vt:lpstr>PowerPoint 簡報</vt:lpstr>
      <vt:lpstr>PowerPoint 簡報</vt:lpstr>
      <vt:lpstr>兒少保護與家庭暴力及性侵害 責任通報處理流程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落實推動學校兒童及少年 保護輔導機制  增進國中小學教育人員對兒童少許保護事件的辨識及輔導知能</dc:title>
  <dc:creator>user</dc:creator>
  <cp:lastModifiedBy>輔導組長</cp:lastModifiedBy>
  <cp:revision>181</cp:revision>
  <cp:lastPrinted>2018-08-15T05:11:15Z</cp:lastPrinted>
  <dcterms:created xsi:type="dcterms:W3CDTF">2009-11-18T01:31:58Z</dcterms:created>
  <dcterms:modified xsi:type="dcterms:W3CDTF">2024-01-09T05:38:55Z</dcterms:modified>
</cp:coreProperties>
</file>